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48" r:id="rId2"/>
    <p:sldId id="258" r:id="rId3"/>
    <p:sldId id="259" r:id="rId4"/>
    <p:sldId id="395" r:id="rId5"/>
    <p:sldId id="396" r:id="rId6"/>
    <p:sldId id="394" r:id="rId7"/>
    <p:sldId id="404" r:id="rId8"/>
    <p:sldId id="260" r:id="rId9"/>
    <p:sldId id="406" r:id="rId10"/>
    <p:sldId id="397" r:id="rId11"/>
    <p:sldId id="398" r:id="rId12"/>
    <p:sldId id="399" r:id="rId13"/>
    <p:sldId id="274" r:id="rId14"/>
    <p:sldId id="400" r:id="rId15"/>
    <p:sldId id="401" r:id="rId16"/>
    <p:sldId id="318" r:id="rId17"/>
    <p:sldId id="408" r:id="rId18"/>
    <p:sldId id="403" r:id="rId19"/>
    <p:sldId id="402" r:id="rId20"/>
    <p:sldId id="407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Montserrat" pitchFamily="2" charset="77"/>
      <p:regular r:id="rId28"/>
      <p:bold r:id="rId29"/>
      <p:italic r:id="rId30"/>
      <p:boldItalic r:id="rId31"/>
    </p:embeddedFont>
    <p:embeddedFont>
      <p:font typeface="Palatino Linotype" panose="02040502050505030304" pitchFamily="18" charset="0"/>
      <p:regular r:id="rId32"/>
      <p:bold r:id="rId33"/>
      <p:italic r:id="rId34"/>
      <p:boldItalic r:id="rId35"/>
    </p:embeddedFont>
    <p:embeddedFont>
      <p:font typeface="Source Sans Pro Black" panose="020B0503030403020204" pitchFamily="34" charset="0"/>
      <p:bold r:id="rId36"/>
      <p:italic r:id="rId37"/>
      <p:boldItalic r:id="rId38"/>
    </p:embeddedFont>
    <p:embeddedFont>
      <p:font typeface="Source Sans Pro SemiBold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2RZaQuK9Yh6X7IQLwi9ly3a7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75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938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7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39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12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8334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59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221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226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61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08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51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89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17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60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9"/>
          <p:cNvSpPr/>
          <p:nvPr/>
        </p:nvSpPr>
        <p:spPr>
          <a:xfrm>
            <a:off x="0" y="6621437"/>
            <a:ext cx="12192000" cy="264744"/>
          </a:xfrm>
          <a:prstGeom prst="rect">
            <a:avLst/>
          </a:prstGeom>
          <a:solidFill>
            <a:srgbClr val="F15A5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Rectangle 7"/>
          <p:cNvSpPr txBox="1"/>
          <p:nvPr/>
        </p:nvSpPr>
        <p:spPr>
          <a:xfrm>
            <a:off x="139220" y="6600593"/>
            <a:ext cx="132686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Module 5 Class A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89538" y="6613711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6705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8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Theory of Games: Part II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October 6,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Games with Many Players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88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Many Players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For most economic applications, need to consider many players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Firms in an industry, countries in the world, drivers on a road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Payoffs cannot be represented using matrices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But in some case, payoffs depend only on aggregate choice by others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Examples: greenhouse gas emissions, contributions to charity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Special case: a </a:t>
            </a:r>
            <a:r>
              <a:rPr lang="en-US" dirty="0">
                <a:solidFill>
                  <a:srgbClr val="FF0000"/>
                </a:solidFill>
              </a:rPr>
              <a:t>public goods </a:t>
            </a:r>
            <a:r>
              <a:rPr lang="en-US" dirty="0">
                <a:solidFill>
                  <a:schemeClr val="tx1"/>
                </a:solidFill>
              </a:rPr>
              <a:t>game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9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Public Goods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/>
            <a:r>
              <a:rPr lang="en-US" dirty="0">
                <a:solidFill>
                  <a:schemeClr val="tx1"/>
                </a:solidFill>
              </a:rPr>
              <a:t>Four farmers, each can contribute to irrigation maintenance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Private cost of contribution is $10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Each contribution benefits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 farmers by $8 each (including contributor)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If I contribute, I lower my payoff by 2, raise other three payoffs by 8 each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Each players payoff depends on her choice and </a:t>
            </a:r>
            <a:r>
              <a:rPr lang="en-US" dirty="0">
                <a:solidFill>
                  <a:srgbClr val="FF0000"/>
                </a:solidFill>
              </a:rPr>
              <a:t>aggregate contribution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If two others contribute and so do I, what’s my payoff?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If one other contributes and I don’t, what’s my payoff? 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Do players have a </a:t>
            </a:r>
            <a:r>
              <a:rPr lang="en-US" dirty="0">
                <a:solidFill>
                  <a:srgbClr val="FF0000"/>
                </a:solidFill>
              </a:rPr>
              <a:t>dominant strategy</a:t>
            </a:r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What is an equilibrium strategy profile?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9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 descr="figure-04-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13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Games with Sequential Moves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96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Sequence of Moves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Many situations have moves and countermoves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A strategy in this case is a </a:t>
            </a:r>
            <a:r>
              <a:rPr lang="en-US" dirty="0">
                <a:solidFill>
                  <a:srgbClr val="FF0000"/>
                </a:solidFill>
              </a:rPr>
              <a:t>complete contingent plan of action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Chess: number of strategies exceeds number of atoms in universe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Ultimatum game: two players, proposer and responder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First mover proposes split of $100, either 50-50 or 80-20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Second mover accepts/ rejects; rejection yields 0 for both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How many strategies does the proposer have? </a:t>
            </a:r>
            <a:r>
              <a:rPr lang="en-US">
                <a:solidFill>
                  <a:schemeClr val="tx1"/>
                </a:solidFill>
              </a:rPr>
              <a:t>And the </a:t>
            </a:r>
            <a:r>
              <a:rPr lang="en-US" dirty="0">
                <a:solidFill>
                  <a:schemeClr val="tx1"/>
                </a:solidFill>
              </a:rPr>
              <a:t>responder?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What does the </a:t>
            </a:r>
            <a:r>
              <a:rPr lang="en-US" dirty="0">
                <a:solidFill>
                  <a:srgbClr val="FF0000"/>
                </a:solidFill>
              </a:rPr>
              <a:t>payoff matrix </a:t>
            </a:r>
            <a:r>
              <a:rPr lang="en-US" dirty="0">
                <a:solidFill>
                  <a:schemeClr val="tx1"/>
                </a:solidFill>
              </a:rPr>
              <a:t>look like?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Such games can be depicted and analyzed using a </a:t>
            </a:r>
            <a:r>
              <a:rPr lang="en-US" dirty="0">
                <a:solidFill>
                  <a:srgbClr val="FF0000"/>
                </a:solidFill>
              </a:rPr>
              <a:t>game tree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8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6" descr="figure-04-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0"/>
            <a:ext cx="121872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14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Backward Induction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Games with a sequence of moves can be solved by </a:t>
            </a:r>
            <a:r>
              <a:rPr lang="en-US" dirty="0">
                <a:solidFill>
                  <a:srgbClr val="FF0000"/>
                </a:solidFill>
              </a:rPr>
              <a:t>backward induction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Start with the last player to move, and determine her choice at </a:t>
            </a:r>
            <a:r>
              <a:rPr lang="en-US" dirty="0">
                <a:solidFill>
                  <a:srgbClr val="FF0000"/>
                </a:solidFill>
              </a:rPr>
              <a:t>each</a:t>
            </a:r>
            <a:r>
              <a:rPr lang="en-US" dirty="0">
                <a:solidFill>
                  <a:schemeClr val="tx1"/>
                </a:solidFill>
              </a:rPr>
              <a:t> node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Then move back one step in the </a:t>
            </a:r>
            <a:r>
              <a:rPr lang="en-US" dirty="0">
                <a:solidFill>
                  <a:srgbClr val="FF0000"/>
                </a:solidFill>
              </a:rPr>
              <a:t>game tree</a:t>
            </a:r>
            <a:r>
              <a:rPr lang="en-US" dirty="0">
                <a:solidFill>
                  <a:schemeClr val="tx1"/>
                </a:solidFill>
              </a:rPr>
              <a:t>, and repeat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So in the ultimatum game, responder chooses to accept at each node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Proposer anticipates this and offers an 80-20 split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an equilibrium: proposer offers 80-20, responder accepts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 offers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Is this the only Nash equilibrium in the ultimatum game?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8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Self-Interest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27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Preferences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Does game theory assume that players are </a:t>
            </a:r>
            <a:r>
              <a:rPr lang="en-US" dirty="0">
                <a:solidFill>
                  <a:srgbClr val="FF0000"/>
                </a:solidFill>
              </a:rPr>
              <a:t>self-interested</a:t>
            </a:r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Not at all: payoffs just represent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>
                <a:solidFill>
                  <a:schemeClr val="tx1"/>
                </a:solidFill>
              </a:rPr>
              <a:t> over outcomes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Example: in public goods game, I may care about benefits to others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This changes payoff structure but we can still use equilibrium concept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Suppose each player places weight 0.5 on payoffs of others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So gain of $8 to another farmer adds $4 to my payoff 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Now what does equilibrium look like?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9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  <a:p>
            <a:pPr marL="495300" indent="-342900"/>
            <a:r>
              <a:rPr lang="en-US" dirty="0"/>
              <a:t>Does every game have a Nash equilibrium?</a:t>
            </a:r>
          </a:p>
          <a:p>
            <a:pPr marL="495300" indent="-342900"/>
            <a:r>
              <a:rPr lang="en-US" dirty="0"/>
              <a:t>Mixed strategies</a:t>
            </a:r>
          </a:p>
          <a:p>
            <a:pPr marL="495300" indent="-342900"/>
            <a:r>
              <a:rPr lang="en-US" dirty="0"/>
              <a:t>Games with many players</a:t>
            </a:r>
          </a:p>
          <a:p>
            <a:pPr marL="495300" indent="-342900"/>
            <a:r>
              <a:rPr lang="en-US" dirty="0"/>
              <a:t>Games with a sequence of moves</a:t>
            </a:r>
          </a:p>
          <a:p>
            <a:pPr marL="495300" indent="-342900"/>
            <a:r>
              <a:rPr lang="en-US" dirty="0"/>
              <a:t>Does game theory assume players are self-interested? </a:t>
            </a:r>
          </a:p>
          <a:p>
            <a:pPr marL="495300" indent="-342900"/>
            <a:r>
              <a:rPr lang="en-US" dirty="0"/>
              <a:t>Testing theories in lab and field</a:t>
            </a: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Units 4.6, 4.10, 4.13 to 4.14</a:t>
            </a: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Experiments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laboratory experiments </a:t>
            </a:r>
            <a:r>
              <a:rPr lang="en-US" dirty="0">
                <a:solidFill>
                  <a:schemeClr val="tx1"/>
                </a:solidFill>
              </a:rPr>
              <a:t>we can control monetary payoffs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But cannot observe what subjects really care about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 ultimatum game responder may be spiteful or care about reciprocity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 public goods game players may be altruistic to some degree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Experiments are a </a:t>
            </a:r>
            <a:r>
              <a:rPr lang="en-US" dirty="0">
                <a:solidFill>
                  <a:srgbClr val="FF0000"/>
                </a:solidFill>
              </a:rPr>
              <a:t>joint test</a:t>
            </a:r>
            <a:r>
              <a:rPr lang="en-US" dirty="0">
                <a:solidFill>
                  <a:schemeClr val="tx1"/>
                </a:solidFill>
              </a:rPr>
              <a:t> of preferences and solution concepts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So experimental results need to be </a:t>
            </a:r>
            <a:r>
              <a:rPr lang="en-US" dirty="0">
                <a:solidFill>
                  <a:srgbClr val="FF0000"/>
                </a:solidFill>
              </a:rPr>
              <a:t>interpreted with care</a:t>
            </a:r>
          </a:p>
        </p:txBody>
      </p:sp>
    </p:spTree>
    <p:extLst>
      <p:ext uri="{BB962C8B-B14F-4D97-AF65-F5344CB8AC3E}">
        <p14:creationId xmlns:p14="http://schemas.microsoft.com/office/powerpoint/2010/main" val="266795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Existence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Existence of Equilibrium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Does every game have a Nash equilibrium?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Consider an example: </a:t>
            </a:r>
            <a:r>
              <a:rPr lang="en-US" dirty="0">
                <a:solidFill>
                  <a:srgbClr val="FF0000"/>
                </a:solidFill>
              </a:rPr>
              <a:t>all-pay auction</a:t>
            </a:r>
          </a:p>
          <a:p>
            <a:pPr lvl="0" indent="-457200"/>
            <a:r>
              <a:rPr lang="en-US" dirty="0"/>
              <a:t>Highest bidder gets prize but all bidders must pay their bid</a:t>
            </a:r>
          </a:p>
          <a:p>
            <a:pPr lvl="0" indent="-457200"/>
            <a:r>
              <a:rPr lang="en-US" dirty="0"/>
              <a:t>If many bidders tie for highest bid, prize is shared by them equally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Applications: </a:t>
            </a:r>
            <a:r>
              <a:rPr lang="en-US" dirty="0">
                <a:solidFill>
                  <a:srgbClr val="FF0000"/>
                </a:solidFill>
              </a:rPr>
              <a:t>lobbying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arms races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patent races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scientific research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we model this as a game? </a:t>
            </a:r>
          </a:p>
        </p:txBody>
      </p:sp>
    </p:spTree>
    <p:extLst>
      <p:ext uri="{BB962C8B-B14F-4D97-AF65-F5344CB8AC3E}">
        <p14:creationId xmlns:p14="http://schemas.microsoft.com/office/powerpoint/2010/main" val="338105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All-Pay Auction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Consider two bidders, prize has value 5/2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Three possible bids: 0, 1, and 2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Highest bidder gets 5/2 minus bid, other bidder loses bid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tied they each get 5/4 minus bid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way we can build a payoff matrix</a:t>
            </a:r>
          </a:p>
        </p:txBody>
      </p:sp>
    </p:spTree>
    <p:extLst>
      <p:ext uri="{BB962C8B-B14F-4D97-AF65-F5344CB8AC3E}">
        <p14:creationId xmlns:p14="http://schemas.microsoft.com/office/powerpoint/2010/main" val="325869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689538" y="661371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3" name="Slide Number Placeholder 2">
            <a:extLst>
              <a:ext uri="{FF2B5EF4-FFF2-40B4-BE49-F238E27FC236}">
                <a16:creationId xmlns:a16="http://schemas.microsoft.com/office/drawing/2014/main" id="{4EAB3899-08FD-4D6C-B20A-FFADDD5BEF8B}"/>
              </a:ext>
            </a:extLst>
          </p:cNvPr>
          <p:cNvSpPr txBox="1">
            <a:spLocks/>
          </p:cNvSpPr>
          <p:nvPr/>
        </p:nvSpPr>
        <p:spPr>
          <a:xfrm>
            <a:off x="11689538" y="6613711"/>
            <a:ext cx="24540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A12D4E41-5FB5-4A35-A4D8-209288B7DD76}"/>
              </a:ext>
            </a:extLst>
          </p:cNvPr>
          <p:cNvSpPr txBox="1"/>
          <p:nvPr/>
        </p:nvSpPr>
        <p:spPr>
          <a:xfrm>
            <a:off x="120170" y="6549793"/>
            <a:ext cx="132686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Module 5 Class A</a:t>
            </a:r>
          </a:p>
        </p:txBody>
      </p:sp>
      <p:sp>
        <p:nvSpPr>
          <p:cNvPr id="67" name="Slide Number">
            <a:extLst>
              <a:ext uri="{FF2B5EF4-FFF2-40B4-BE49-F238E27FC236}">
                <a16:creationId xmlns:a16="http://schemas.microsoft.com/office/drawing/2014/main" id="{B82B9AB9-D478-4B25-B01E-964E9387AEF2}"/>
              </a:ext>
            </a:extLst>
          </p:cNvPr>
          <p:cNvSpPr txBox="1">
            <a:spLocks/>
          </p:cNvSpPr>
          <p:nvPr/>
        </p:nvSpPr>
        <p:spPr>
          <a:xfrm>
            <a:off x="11670488" y="6562911"/>
            <a:ext cx="2454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138039-BF01-6848-B5A9-08A819D87125}"/>
              </a:ext>
            </a:extLst>
          </p:cNvPr>
          <p:cNvGrpSpPr/>
          <p:nvPr/>
        </p:nvGrpSpPr>
        <p:grpSpPr>
          <a:xfrm>
            <a:off x="3038943" y="653714"/>
            <a:ext cx="5394271" cy="5232648"/>
            <a:chOff x="3067518" y="1025189"/>
            <a:chExt cx="5394271" cy="5232648"/>
          </a:xfrm>
        </p:grpSpPr>
        <p:sp>
          <p:nvSpPr>
            <p:cNvPr id="658" name="TextBox 6"/>
            <p:cNvSpPr txBox="1"/>
            <p:nvPr/>
          </p:nvSpPr>
          <p:spPr>
            <a:xfrm rot="16200000">
              <a:off x="2847050" y="3458664"/>
              <a:ext cx="121397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Player 1</a:t>
              </a:r>
            </a:p>
          </p:txBody>
        </p:sp>
        <p:sp>
          <p:nvSpPr>
            <p:cNvPr id="648" name="Rectangle 1"/>
            <p:cNvSpPr/>
            <p:nvPr/>
          </p:nvSpPr>
          <p:spPr>
            <a:xfrm>
              <a:off x="3742934" y="1662338"/>
              <a:ext cx="1572098" cy="1529315"/>
            </a:xfrm>
            <a:prstGeom prst="rect">
              <a:avLst/>
            </a:prstGeom>
            <a:noFill/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9" name="Rectangle 11"/>
            <p:cNvSpPr/>
            <p:nvPr/>
          </p:nvSpPr>
          <p:spPr>
            <a:xfrm>
              <a:off x="5308896" y="1662338"/>
              <a:ext cx="1572099" cy="1529315"/>
            </a:xfrm>
            <a:prstGeom prst="rect">
              <a:avLst/>
            </a:prstGeom>
            <a:noFill/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0" name="Rectangle 13"/>
            <p:cNvSpPr/>
            <p:nvPr/>
          </p:nvSpPr>
          <p:spPr>
            <a:xfrm>
              <a:off x="3742934" y="3191652"/>
              <a:ext cx="1572098" cy="1529314"/>
            </a:xfrm>
            <a:prstGeom prst="rect">
              <a:avLst/>
            </a:prstGeom>
            <a:noFill/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1" name="Rectangle 14"/>
            <p:cNvSpPr/>
            <p:nvPr/>
          </p:nvSpPr>
          <p:spPr>
            <a:xfrm>
              <a:off x="5308896" y="3191652"/>
              <a:ext cx="1572099" cy="1529314"/>
            </a:xfrm>
            <a:prstGeom prst="rect">
              <a:avLst/>
            </a:prstGeom>
            <a:noFill/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2" name="Rectangle 16"/>
            <p:cNvSpPr/>
            <p:nvPr/>
          </p:nvSpPr>
          <p:spPr>
            <a:xfrm>
              <a:off x="3406496" y="1662338"/>
              <a:ext cx="338811" cy="1529315"/>
            </a:xfrm>
            <a:prstGeom prst="rect">
              <a:avLst/>
            </a:prstGeom>
            <a:solidFill>
              <a:srgbClr val="FFFFFF">
                <a:alpha val="25490"/>
              </a:srgbClr>
            </a:solidFill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3" name="Rectangle 17"/>
            <p:cNvSpPr/>
            <p:nvPr/>
          </p:nvSpPr>
          <p:spPr>
            <a:xfrm>
              <a:off x="3406496" y="3191652"/>
              <a:ext cx="338811" cy="1529314"/>
            </a:xfrm>
            <a:prstGeom prst="rect">
              <a:avLst/>
            </a:prstGeom>
            <a:solidFill>
              <a:srgbClr val="FFFFFF">
                <a:alpha val="25490"/>
              </a:srgbClr>
            </a:solidFill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4" name="Rectangle 18"/>
            <p:cNvSpPr/>
            <p:nvPr/>
          </p:nvSpPr>
          <p:spPr>
            <a:xfrm>
              <a:off x="3067518" y="1662338"/>
              <a:ext cx="338811" cy="4587939"/>
            </a:xfrm>
            <a:prstGeom prst="rect">
              <a:avLst/>
            </a:prstGeom>
            <a:solidFill>
              <a:srgbClr val="3B6ABF"/>
            </a:solidFill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5" name="Rectangle 19"/>
            <p:cNvSpPr/>
            <p:nvPr/>
          </p:nvSpPr>
          <p:spPr>
            <a:xfrm>
              <a:off x="3741522" y="1349537"/>
              <a:ext cx="1569748" cy="312802"/>
            </a:xfrm>
            <a:prstGeom prst="rect">
              <a:avLst/>
            </a:prstGeom>
            <a:solidFill>
              <a:srgbClr val="FFFFFF">
                <a:alpha val="25490"/>
              </a:srgbClr>
            </a:solidFill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6" name="Rectangle 20"/>
            <p:cNvSpPr/>
            <p:nvPr/>
          </p:nvSpPr>
          <p:spPr>
            <a:xfrm>
              <a:off x="5306199" y="1349537"/>
              <a:ext cx="1580018" cy="312802"/>
            </a:xfrm>
            <a:prstGeom prst="rect">
              <a:avLst/>
            </a:prstGeom>
            <a:solidFill>
              <a:srgbClr val="FFFFFF">
                <a:alpha val="25490"/>
              </a:srgbClr>
            </a:solidFill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7" name="Rectangle 21"/>
            <p:cNvSpPr/>
            <p:nvPr/>
          </p:nvSpPr>
          <p:spPr>
            <a:xfrm>
              <a:off x="3745630" y="1036736"/>
              <a:ext cx="4709203" cy="312802"/>
            </a:xfrm>
            <a:prstGeom prst="rect">
              <a:avLst/>
            </a:prstGeom>
            <a:solidFill>
              <a:srgbClr val="C659BA"/>
            </a:solidFill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9" name="TextBox 23"/>
            <p:cNvSpPr txBox="1"/>
            <p:nvPr/>
          </p:nvSpPr>
          <p:spPr>
            <a:xfrm>
              <a:off x="5519376" y="1025189"/>
              <a:ext cx="1171498" cy="331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Player 2</a:t>
              </a:r>
            </a:p>
          </p:txBody>
        </p:sp>
        <p:sp>
          <p:nvSpPr>
            <p:cNvPr id="660" name="TextBox 24"/>
            <p:cNvSpPr txBox="1"/>
            <p:nvPr/>
          </p:nvSpPr>
          <p:spPr>
            <a:xfrm rot="16200000">
              <a:off x="3010456" y="2257721"/>
              <a:ext cx="112509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Bid 0</a:t>
              </a:r>
            </a:p>
          </p:txBody>
        </p:sp>
        <p:sp>
          <p:nvSpPr>
            <p:cNvPr id="661" name="TextBox 25"/>
            <p:cNvSpPr txBox="1"/>
            <p:nvPr/>
          </p:nvSpPr>
          <p:spPr>
            <a:xfrm rot="16200000">
              <a:off x="3016381" y="3787035"/>
              <a:ext cx="112509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Bid 1</a:t>
              </a:r>
              <a:endParaRPr dirty="0"/>
            </a:p>
          </p:txBody>
        </p:sp>
        <p:sp>
          <p:nvSpPr>
            <p:cNvPr id="662" name="TextBox 26"/>
            <p:cNvSpPr txBox="1"/>
            <p:nvPr/>
          </p:nvSpPr>
          <p:spPr>
            <a:xfrm>
              <a:off x="3943234" y="1352388"/>
              <a:ext cx="117149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Bid 0</a:t>
              </a:r>
              <a:endParaRPr dirty="0"/>
            </a:p>
          </p:txBody>
        </p:sp>
        <p:sp>
          <p:nvSpPr>
            <p:cNvPr id="663" name="TextBox 27"/>
            <p:cNvSpPr txBox="1"/>
            <p:nvPr/>
          </p:nvSpPr>
          <p:spPr>
            <a:xfrm>
              <a:off x="5512961" y="1348238"/>
              <a:ext cx="117149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Bid 1</a:t>
              </a:r>
              <a:endParaRPr dirty="0"/>
            </a:p>
          </p:txBody>
        </p:sp>
        <p:sp>
          <p:nvSpPr>
            <p:cNvPr id="68" name="Rectangle 11">
              <a:extLst>
                <a:ext uri="{FF2B5EF4-FFF2-40B4-BE49-F238E27FC236}">
                  <a16:creationId xmlns:a16="http://schemas.microsoft.com/office/drawing/2014/main" id="{C58BA083-F1F2-6A4B-8F89-ABBB60B7C22D}"/>
                </a:ext>
              </a:extLst>
            </p:cNvPr>
            <p:cNvSpPr/>
            <p:nvPr/>
          </p:nvSpPr>
          <p:spPr>
            <a:xfrm>
              <a:off x="6886384" y="1662337"/>
              <a:ext cx="1572099" cy="1529315"/>
            </a:xfrm>
            <a:prstGeom prst="rect">
              <a:avLst/>
            </a:prstGeom>
            <a:noFill/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Rectangle 14">
              <a:extLst>
                <a:ext uri="{FF2B5EF4-FFF2-40B4-BE49-F238E27FC236}">
                  <a16:creationId xmlns:a16="http://schemas.microsoft.com/office/drawing/2014/main" id="{FFB0513D-068A-6148-92F4-3F6B62E8A1F8}"/>
                </a:ext>
              </a:extLst>
            </p:cNvPr>
            <p:cNvSpPr/>
            <p:nvPr/>
          </p:nvSpPr>
          <p:spPr>
            <a:xfrm>
              <a:off x="6886384" y="3191651"/>
              <a:ext cx="1572099" cy="1529314"/>
            </a:xfrm>
            <a:prstGeom prst="rect">
              <a:avLst/>
            </a:prstGeom>
            <a:noFill/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33DA1EDF-1A57-F741-92B0-A030F32D0105}"/>
                </a:ext>
              </a:extLst>
            </p:cNvPr>
            <p:cNvSpPr/>
            <p:nvPr/>
          </p:nvSpPr>
          <p:spPr>
            <a:xfrm>
              <a:off x="6882393" y="1349536"/>
              <a:ext cx="1572440" cy="312802"/>
            </a:xfrm>
            <a:prstGeom prst="rect">
              <a:avLst/>
            </a:prstGeom>
            <a:solidFill>
              <a:srgbClr val="FFFFFF">
                <a:alpha val="25490"/>
              </a:srgbClr>
            </a:solidFill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TextBox 27">
              <a:extLst>
                <a:ext uri="{FF2B5EF4-FFF2-40B4-BE49-F238E27FC236}">
                  <a16:creationId xmlns:a16="http://schemas.microsoft.com/office/drawing/2014/main" id="{B1C57EDA-3D02-4C47-99C1-2594345628FA}"/>
                </a:ext>
              </a:extLst>
            </p:cNvPr>
            <p:cNvSpPr txBox="1"/>
            <p:nvPr/>
          </p:nvSpPr>
          <p:spPr>
            <a:xfrm>
              <a:off x="7084312" y="1348237"/>
              <a:ext cx="117149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Bid 2</a:t>
              </a:r>
              <a:endParaRPr dirty="0"/>
            </a:p>
          </p:txBody>
        </p:sp>
        <p:sp>
          <p:nvSpPr>
            <p:cNvPr id="74" name="Rectangle 13">
              <a:extLst>
                <a:ext uri="{FF2B5EF4-FFF2-40B4-BE49-F238E27FC236}">
                  <a16:creationId xmlns:a16="http://schemas.microsoft.com/office/drawing/2014/main" id="{BD583319-C1DE-4C48-AA94-BDE46379A786}"/>
                </a:ext>
              </a:extLst>
            </p:cNvPr>
            <p:cNvSpPr/>
            <p:nvPr/>
          </p:nvSpPr>
          <p:spPr>
            <a:xfrm>
              <a:off x="3742767" y="4720965"/>
              <a:ext cx="1572098" cy="1529314"/>
            </a:xfrm>
            <a:prstGeom prst="rect">
              <a:avLst/>
            </a:prstGeom>
            <a:noFill/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69F2CABA-C42C-414F-92E0-E3633C759752}"/>
                </a:ext>
              </a:extLst>
            </p:cNvPr>
            <p:cNvSpPr/>
            <p:nvPr/>
          </p:nvSpPr>
          <p:spPr>
            <a:xfrm>
              <a:off x="5308729" y="4720965"/>
              <a:ext cx="1572099" cy="1529314"/>
            </a:xfrm>
            <a:prstGeom prst="rect">
              <a:avLst/>
            </a:prstGeom>
            <a:noFill/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Rectangle 17">
              <a:extLst>
                <a:ext uri="{FF2B5EF4-FFF2-40B4-BE49-F238E27FC236}">
                  <a16:creationId xmlns:a16="http://schemas.microsoft.com/office/drawing/2014/main" id="{96100018-6E54-5047-81CE-84D391AE01D6}"/>
                </a:ext>
              </a:extLst>
            </p:cNvPr>
            <p:cNvSpPr/>
            <p:nvPr/>
          </p:nvSpPr>
          <p:spPr>
            <a:xfrm>
              <a:off x="3406329" y="4720965"/>
              <a:ext cx="338811" cy="1529314"/>
            </a:xfrm>
            <a:prstGeom prst="rect">
              <a:avLst/>
            </a:prstGeom>
            <a:solidFill>
              <a:srgbClr val="FFFFFF">
                <a:alpha val="25490"/>
              </a:srgbClr>
            </a:solidFill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TextBox 25">
              <a:extLst>
                <a:ext uri="{FF2B5EF4-FFF2-40B4-BE49-F238E27FC236}">
                  <a16:creationId xmlns:a16="http://schemas.microsoft.com/office/drawing/2014/main" id="{052DA6DF-A595-E549-9438-0B81F5294287}"/>
                </a:ext>
              </a:extLst>
            </p:cNvPr>
            <p:cNvSpPr txBox="1"/>
            <p:nvPr/>
          </p:nvSpPr>
          <p:spPr>
            <a:xfrm rot="16200000">
              <a:off x="3016214" y="5316349"/>
              <a:ext cx="112509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Bid 2</a:t>
              </a:r>
              <a:endParaRPr dirty="0"/>
            </a:p>
          </p:txBody>
        </p:sp>
        <p:sp>
          <p:nvSpPr>
            <p:cNvPr id="78" name="Rectangle 14">
              <a:extLst>
                <a:ext uri="{FF2B5EF4-FFF2-40B4-BE49-F238E27FC236}">
                  <a16:creationId xmlns:a16="http://schemas.microsoft.com/office/drawing/2014/main" id="{9D93B8AA-7A82-2A4B-A14B-2C4570100732}"/>
                </a:ext>
              </a:extLst>
            </p:cNvPr>
            <p:cNvSpPr/>
            <p:nvPr/>
          </p:nvSpPr>
          <p:spPr>
            <a:xfrm>
              <a:off x="6886217" y="4720964"/>
              <a:ext cx="1572099" cy="1529314"/>
            </a:xfrm>
            <a:prstGeom prst="rect">
              <a:avLst/>
            </a:prstGeom>
            <a:noFill/>
            <a:ln w="31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5CDFCF-A63A-864B-80AD-E7A540A778EF}"/>
                </a:ext>
              </a:extLst>
            </p:cNvPr>
            <p:cNvGrpSpPr/>
            <p:nvPr/>
          </p:nvGrpSpPr>
          <p:grpSpPr>
            <a:xfrm>
              <a:off x="3747002" y="1663618"/>
              <a:ext cx="1570730" cy="1525156"/>
              <a:chOff x="3733554" y="1663618"/>
              <a:chExt cx="1570730" cy="1525156"/>
            </a:xfrm>
          </p:grpSpPr>
          <p:sp>
            <p:nvSpPr>
              <p:cNvPr id="83" name="Right Triangle 10">
                <a:extLst>
                  <a:ext uri="{FF2B5EF4-FFF2-40B4-BE49-F238E27FC236}">
                    <a16:creationId xmlns:a16="http://schemas.microsoft.com/office/drawing/2014/main" id="{10BA38D4-9B6D-EC43-97AE-334175E3132C}"/>
                  </a:ext>
                </a:extLst>
              </p:cNvPr>
              <p:cNvSpPr/>
              <p:nvPr/>
            </p:nvSpPr>
            <p:spPr>
              <a:xfrm>
                <a:off x="3743716" y="1665834"/>
                <a:ext cx="1560568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ABF">
                  <a:alpha val="231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Right Triangle 56">
                <a:extLst>
                  <a:ext uri="{FF2B5EF4-FFF2-40B4-BE49-F238E27FC236}">
                    <a16:creationId xmlns:a16="http://schemas.microsoft.com/office/drawing/2014/main" id="{6D447A5A-5676-914F-8416-798C043E448A}"/>
                  </a:ext>
                </a:extLst>
              </p:cNvPr>
              <p:cNvSpPr/>
              <p:nvPr/>
            </p:nvSpPr>
            <p:spPr>
              <a:xfrm rot="10800000">
                <a:off x="3733554" y="1663618"/>
                <a:ext cx="1560569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59BA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C6AD78D-63E6-8C4F-BF41-14F97586BC5F}"/>
                </a:ext>
              </a:extLst>
            </p:cNvPr>
            <p:cNvGrpSpPr/>
            <p:nvPr/>
          </p:nvGrpSpPr>
          <p:grpSpPr>
            <a:xfrm>
              <a:off x="3748595" y="3199379"/>
              <a:ext cx="1570730" cy="1525156"/>
              <a:chOff x="3733554" y="1663618"/>
              <a:chExt cx="1570730" cy="1525156"/>
            </a:xfrm>
          </p:grpSpPr>
          <p:sp>
            <p:nvSpPr>
              <p:cNvPr id="88" name="Right Triangle 10">
                <a:extLst>
                  <a:ext uri="{FF2B5EF4-FFF2-40B4-BE49-F238E27FC236}">
                    <a16:creationId xmlns:a16="http://schemas.microsoft.com/office/drawing/2014/main" id="{C6F050BA-6EAA-0B4E-B653-C912CA85DEDF}"/>
                  </a:ext>
                </a:extLst>
              </p:cNvPr>
              <p:cNvSpPr/>
              <p:nvPr/>
            </p:nvSpPr>
            <p:spPr>
              <a:xfrm>
                <a:off x="3743716" y="1665834"/>
                <a:ext cx="1560568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ABF">
                  <a:alpha val="231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9" name="Right Triangle 56">
                <a:extLst>
                  <a:ext uri="{FF2B5EF4-FFF2-40B4-BE49-F238E27FC236}">
                    <a16:creationId xmlns:a16="http://schemas.microsoft.com/office/drawing/2014/main" id="{19368422-1E9F-E04F-B6A6-AD047A73CD0D}"/>
                  </a:ext>
                </a:extLst>
              </p:cNvPr>
              <p:cNvSpPr/>
              <p:nvPr/>
            </p:nvSpPr>
            <p:spPr>
              <a:xfrm rot="10800000">
                <a:off x="3733554" y="1663618"/>
                <a:ext cx="1560569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59BA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0CF128B-D1C2-8648-B43D-8B4B1DA3FEDC}"/>
                </a:ext>
              </a:extLst>
            </p:cNvPr>
            <p:cNvGrpSpPr/>
            <p:nvPr/>
          </p:nvGrpSpPr>
          <p:grpSpPr>
            <a:xfrm>
              <a:off x="3740527" y="4715001"/>
              <a:ext cx="1570730" cy="1525156"/>
              <a:chOff x="3733554" y="1663618"/>
              <a:chExt cx="1570730" cy="1525156"/>
            </a:xfrm>
          </p:grpSpPr>
          <p:sp>
            <p:nvSpPr>
              <p:cNvPr id="91" name="Right Triangle 10">
                <a:extLst>
                  <a:ext uri="{FF2B5EF4-FFF2-40B4-BE49-F238E27FC236}">
                    <a16:creationId xmlns:a16="http://schemas.microsoft.com/office/drawing/2014/main" id="{EFB71504-DBF4-E041-8EBD-E3BE979B8CC6}"/>
                  </a:ext>
                </a:extLst>
              </p:cNvPr>
              <p:cNvSpPr/>
              <p:nvPr/>
            </p:nvSpPr>
            <p:spPr>
              <a:xfrm>
                <a:off x="3743716" y="1665834"/>
                <a:ext cx="1560568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ABF">
                  <a:alpha val="231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" name="Right Triangle 56">
                <a:extLst>
                  <a:ext uri="{FF2B5EF4-FFF2-40B4-BE49-F238E27FC236}">
                    <a16:creationId xmlns:a16="http://schemas.microsoft.com/office/drawing/2014/main" id="{887C91E6-5049-E247-8FCC-9F43A5445F9E}"/>
                  </a:ext>
                </a:extLst>
              </p:cNvPr>
              <p:cNvSpPr/>
              <p:nvPr/>
            </p:nvSpPr>
            <p:spPr>
              <a:xfrm rot="10800000">
                <a:off x="3733554" y="1663618"/>
                <a:ext cx="1560569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59BA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B38E021-D219-E34C-B739-593AE8C3D3B4}"/>
                </a:ext>
              </a:extLst>
            </p:cNvPr>
            <p:cNvGrpSpPr/>
            <p:nvPr/>
          </p:nvGrpSpPr>
          <p:grpSpPr>
            <a:xfrm>
              <a:off x="5319843" y="1670064"/>
              <a:ext cx="1570730" cy="1525156"/>
              <a:chOff x="3733554" y="1663618"/>
              <a:chExt cx="1570730" cy="1525156"/>
            </a:xfrm>
          </p:grpSpPr>
          <p:sp>
            <p:nvSpPr>
              <p:cNvPr id="94" name="Right Triangle 10">
                <a:extLst>
                  <a:ext uri="{FF2B5EF4-FFF2-40B4-BE49-F238E27FC236}">
                    <a16:creationId xmlns:a16="http://schemas.microsoft.com/office/drawing/2014/main" id="{778E3797-8813-6F47-A35A-FAA589E91778}"/>
                  </a:ext>
                </a:extLst>
              </p:cNvPr>
              <p:cNvSpPr/>
              <p:nvPr/>
            </p:nvSpPr>
            <p:spPr>
              <a:xfrm>
                <a:off x="3743716" y="1665834"/>
                <a:ext cx="1560568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ABF">
                  <a:alpha val="231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" name="Right Triangle 56">
                <a:extLst>
                  <a:ext uri="{FF2B5EF4-FFF2-40B4-BE49-F238E27FC236}">
                    <a16:creationId xmlns:a16="http://schemas.microsoft.com/office/drawing/2014/main" id="{8C815C09-53C4-D64D-BD3C-DDF8F4094C2F}"/>
                  </a:ext>
                </a:extLst>
              </p:cNvPr>
              <p:cNvSpPr/>
              <p:nvPr/>
            </p:nvSpPr>
            <p:spPr>
              <a:xfrm rot="10800000">
                <a:off x="3733554" y="1663618"/>
                <a:ext cx="1560569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59BA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18D51AF-1743-F645-B7BD-2B65E4A7D9C8}"/>
                </a:ext>
              </a:extLst>
            </p:cNvPr>
            <p:cNvGrpSpPr/>
            <p:nvPr/>
          </p:nvGrpSpPr>
          <p:grpSpPr>
            <a:xfrm>
              <a:off x="5312062" y="3195387"/>
              <a:ext cx="1570730" cy="1525156"/>
              <a:chOff x="3733554" y="1663618"/>
              <a:chExt cx="1570730" cy="1525156"/>
            </a:xfrm>
          </p:grpSpPr>
          <p:sp>
            <p:nvSpPr>
              <p:cNvPr id="97" name="Right Triangle 10">
                <a:extLst>
                  <a:ext uri="{FF2B5EF4-FFF2-40B4-BE49-F238E27FC236}">
                    <a16:creationId xmlns:a16="http://schemas.microsoft.com/office/drawing/2014/main" id="{2FAAA53E-9D8F-AB49-895B-E8A813279F62}"/>
                  </a:ext>
                </a:extLst>
              </p:cNvPr>
              <p:cNvSpPr/>
              <p:nvPr/>
            </p:nvSpPr>
            <p:spPr>
              <a:xfrm>
                <a:off x="3743716" y="1665834"/>
                <a:ext cx="1560568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ABF">
                  <a:alpha val="231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8" name="Right Triangle 56">
                <a:extLst>
                  <a:ext uri="{FF2B5EF4-FFF2-40B4-BE49-F238E27FC236}">
                    <a16:creationId xmlns:a16="http://schemas.microsoft.com/office/drawing/2014/main" id="{2111C570-E1C8-F94C-931E-0A40507B1C35}"/>
                  </a:ext>
                </a:extLst>
              </p:cNvPr>
              <p:cNvSpPr/>
              <p:nvPr/>
            </p:nvSpPr>
            <p:spPr>
              <a:xfrm rot="10800000">
                <a:off x="3733554" y="1663618"/>
                <a:ext cx="1560569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59BA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8CB3C09-795B-FA46-BE87-D2542CD736E6}"/>
                </a:ext>
              </a:extLst>
            </p:cNvPr>
            <p:cNvGrpSpPr/>
            <p:nvPr/>
          </p:nvGrpSpPr>
          <p:grpSpPr>
            <a:xfrm>
              <a:off x="5322224" y="4732681"/>
              <a:ext cx="1570730" cy="1525156"/>
              <a:chOff x="3733554" y="1663618"/>
              <a:chExt cx="1570730" cy="1525156"/>
            </a:xfrm>
          </p:grpSpPr>
          <p:sp>
            <p:nvSpPr>
              <p:cNvPr id="100" name="Right Triangle 10">
                <a:extLst>
                  <a:ext uri="{FF2B5EF4-FFF2-40B4-BE49-F238E27FC236}">
                    <a16:creationId xmlns:a16="http://schemas.microsoft.com/office/drawing/2014/main" id="{8E0EEE40-94AB-C746-8EDE-67AC5BFEBB38}"/>
                  </a:ext>
                </a:extLst>
              </p:cNvPr>
              <p:cNvSpPr/>
              <p:nvPr/>
            </p:nvSpPr>
            <p:spPr>
              <a:xfrm>
                <a:off x="3743716" y="1665834"/>
                <a:ext cx="1560568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ABF">
                  <a:alpha val="231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" name="Right Triangle 56">
                <a:extLst>
                  <a:ext uri="{FF2B5EF4-FFF2-40B4-BE49-F238E27FC236}">
                    <a16:creationId xmlns:a16="http://schemas.microsoft.com/office/drawing/2014/main" id="{A0F3CD8B-0904-104B-9E49-7C8010B869B8}"/>
                  </a:ext>
                </a:extLst>
              </p:cNvPr>
              <p:cNvSpPr/>
              <p:nvPr/>
            </p:nvSpPr>
            <p:spPr>
              <a:xfrm rot="10800000">
                <a:off x="3733554" y="1663618"/>
                <a:ext cx="1560569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59BA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2EFCE2E-6E86-0E44-802D-F5F01653193F}"/>
                </a:ext>
              </a:extLst>
            </p:cNvPr>
            <p:cNvGrpSpPr/>
            <p:nvPr/>
          </p:nvGrpSpPr>
          <p:grpSpPr>
            <a:xfrm>
              <a:off x="6891059" y="1664257"/>
              <a:ext cx="1570730" cy="1525156"/>
              <a:chOff x="3733554" y="1663618"/>
              <a:chExt cx="1570730" cy="1525156"/>
            </a:xfrm>
          </p:grpSpPr>
          <p:sp>
            <p:nvSpPr>
              <p:cNvPr id="106" name="Right Triangle 10">
                <a:extLst>
                  <a:ext uri="{FF2B5EF4-FFF2-40B4-BE49-F238E27FC236}">
                    <a16:creationId xmlns:a16="http://schemas.microsoft.com/office/drawing/2014/main" id="{74898178-CCEA-6F47-9033-BD4DFF19D9F8}"/>
                  </a:ext>
                </a:extLst>
              </p:cNvPr>
              <p:cNvSpPr/>
              <p:nvPr/>
            </p:nvSpPr>
            <p:spPr>
              <a:xfrm>
                <a:off x="3743716" y="1665834"/>
                <a:ext cx="1560568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ABF">
                  <a:alpha val="231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Right Triangle 56">
                <a:extLst>
                  <a:ext uri="{FF2B5EF4-FFF2-40B4-BE49-F238E27FC236}">
                    <a16:creationId xmlns:a16="http://schemas.microsoft.com/office/drawing/2014/main" id="{7D145DC4-26F4-DA47-89C5-764FCE923453}"/>
                  </a:ext>
                </a:extLst>
              </p:cNvPr>
              <p:cNvSpPr/>
              <p:nvPr/>
            </p:nvSpPr>
            <p:spPr>
              <a:xfrm rot="10800000">
                <a:off x="3733554" y="1663618"/>
                <a:ext cx="1560569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59BA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3F3AA17-8414-864B-9897-43B9450FE056}"/>
                </a:ext>
              </a:extLst>
            </p:cNvPr>
            <p:cNvGrpSpPr/>
            <p:nvPr/>
          </p:nvGrpSpPr>
          <p:grpSpPr>
            <a:xfrm>
              <a:off x="6885100" y="3195046"/>
              <a:ext cx="1570730" cy="1525156"/>
              <a:chOff x="3733554" y="1663618"/>
              <a:chExt cx="1570730" cy="1525156"/>
            </a:xfrm>
          </p:grpSpPr>
          <p:sp>
            <p:nvSpPr>
              <p:cNvPr id="109" name="Right Triangle 10">
                <a:extLst>
                  <a:ext uri="{FF2B5EF4-FFF2-40B4-BE49-F238E27FC236}">
                    <a16:creationId xmlns:a16="http://schemas.microsoft.com/office/drawing/2014/main" id="{91D92D7F-A8A7-5540-814E-C1FE9A8E19DF}"/>
                  </a:ext>
                </a:extLst>
              </p:cNvPr>
              <p:cNvSpPr/>
              <p:nvPr/>
            </p:nvSpPr>
            <p:spPr>
              <a:xfrm>
                <a:off x="3743716" y="1665834"/>
                <a:ext cx="1560568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ABF">
                  <a:alpha val="231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Right Triangle 56">
                <a:extLst>
                  <a:ext uri="{FF2B5EF4-FFF2-40B4-BE49-F238E27FC236}">
                    <a16:creationId xmlns:a16="http://schemas.microsoft.com/office/drawing/2014/main" id="{970DD2C7-CD48-FD4E-9358-86F4CB7E843E}"/>
                  </a:ext>
                </a:extLst>
              </p:cNvPr>
              <p:cNvSpPr/>
              <p:nvPr/>
            </p:nvSpPr>
            <p:spPr>
              <a:xfrm rot="10800000">
                <a:off x="3733554" y="1663618"/>
                <a:ext cx="1560569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59BA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63146F-704F-E94E-91D0-88F5C14AE64A}"/>
                </a:ext>
              </a:extLst>
            </p:cNvPr>
            <p:cNvGrpSpPr/>
            <p:nvPr/>
          </p:nvGrpSpPr>
          <p:grpSpPr>
            <a:xfrm>
              <a:off x="6886716" y="4720150"/>
              <a:ext cx="1570730" cy="1525156"/>
              <a:chOff x="3733554" y="1663618"/>
              <a:chExt cx="1570730" cy="1525156"/>
            </a:xfrm>
          </p:grpSpPr>
          <p:sp>
            <p:nvSpPr>
              <p:cNvPr id="112" name="Right Triangle 10">
                <a:extLst>
                  <a:ext uri="{FF2B5EF4-FFF2-40B4-BE49-F238E27FC236}">
                    <a16:creationId xmlns:a16="http://schemas.microsoft.com/office/drawing/2014/main" id="{474F016E-77F6-B94F-8C84-533B31C9CF02}"/>
                  </a:ext>
                </a:extLst>
              </p:cNvPr>
              <p:cNvSpPr/>
              <p:nvPr/>
            </p:nvSpPr>
            <p:spPr>
              <a:xfrm>
                <a:off x="3743716" y="1665834"/>
                <a:ext cx="1560568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ABF">
                  <a:alpha val="231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Right Triangle 56">
                <a:extLst>
                  <a:ext uri="{FF2B5EF4-FFF2-40B4-BE49-F238E27FC236}">
                    <a16:creationId xmlns:a16="http://schemas.microsoft.com/office/drawing/2014/main" id="{4412E3DF-7CA2-084E-A5DF-1749838EAF37}"/>
                  </a:ext>
                </a:extLst>
              </p:cNvPr>
              <p:cNvSpPr/>
              <p:nvPr/>
            </p:nvSpPr>
            <p:spPr>
              <a:xfrm rot="10800000">
                <a:off x="3733554" y="1663618"/>
                <a:ext cx="1560569" cy="152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59BA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14" name="TextBox 79">
              <a:extLst>
                <a:ext uri="{FF2B5EF4-FFF2-40B4-BE49-F238E27FC236}">
                  <a16:creationId xmlns:a16="http://schemas.microsoft.com/office/drawing/2014/main" id="{EB1C3186-C58C-3B46-AE43-9DAEB0457DD2}"/>
                </a:ext>
              </a:extLst>
            </p:cNvPr>
            <p:cNvSpPr txBox="1"/>
            <p:nvPr/>
          </p:nvSpPr>
          <p:spPr>
            <a:xfrm>
              <a:off x="3808360" y="2446514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5/4</a:t>
              </a:r>
            </a:p>
          </p:txBody>
        </p:sp>
        <p:sp>
          <p:nvSpPr>
            <p:cNvPr id="115" name="TextBox 83">
              <a:extLst>
                <a:ext uri="{FF2B5EF4-FFF2-40B4-BE49-F238E27FC236}">
                  <a16:creationId xmlns:a16="http://schemas.microsoft.com/office/drawing/2014/main" id="{90CE3B17-B6C5-7445-B819-E5D4D7E0D5FD}"/>
                </a:ext>
              </a:extLst>
            </p:cNvPr>
            <p:cNvSpPr txBox="1"/>
            <p:nvPr/>
          </p:nvSpPr>
          <p:spPr>
            <a:xfrm>
              <a:off x="4471758" y="1860183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5/4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79">
              <a:extLst>
                <a:ext uri="{FF2B5EF4-FFF2-40B4-BE49-F238E27FC236}">
                  <a16:creationId xmlns:a16="http://schemas.microsoft.com/office/drawing/2014/main" id="{518B1C5E-7CF9-C943-8010-683A56BCCF87}"/>
                </a:ext>
              </a:extLst>
            </p:cNvPr>
            <p:cNvSpPr txBox="1"/>
            <p:nvPr/>
          </p:nvSpPr>
          <p:spPr>
            <a:xfrm>
              <a:off x="3823380" y="3959920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3/2</a:t>
              </a:r>
              <a:endParaRPr dirty="0"/>
            </a:p>
          </p:txBody>
        </p:sp>
        <p:sp>
          <p:nvSpPr>
            <p:cNvPr id="117" name="TextBox 83">
              <a:extLst>
                <a:ext uri="{FF2B5EF4-FFF2-40B4-BE49-F238E27FC236}">
                  <a16:creationId xmlns:a16="http://schemas.microsoft.com/office/drawing/2014/main" id="{946F3283-3EF6-9F40-B1D0-EFF7BE50B1DC}"/>
                </a:ext>
              </a:extLst>
            </p:cNvPr>
            <p:cNvSpPr txBox="1"/>
            <p:nvPr/>
          </p:nvSpPr>
          <p:spPr>
            <a:xfrm>
              <a:off x="4486778" y="3373589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0</a:t>
              </a:r>
              <a:endParaRPr dirty="0"/>
            </a:p>
          </p:txBody>
        </p:sp>
        <p:sp>
          <p:nvSpPr>
            <p:cNvPr id="118" name="TextBox 79">
              <a:extLst>
                <a:ext uri="{FF2B5EF4-FFF2-40B4-BE49-F238E27FC236}">
                  <a16:creationId xmlns:a16="http://schemas.microsoft.com/office/drawing/2014/main" id="{5CC3344E-83F8-C24B-81C0-E2AD2CEDF927}"/>
                </a:ext>
              </a:extLst>
            </p:cNvPr>
            <p:cNvSpPr txBox="1"/>
            <p:nvPr/>
          </p:nvSpPr>
          <p:spPr>
            <a:xfrm>
              <a:off x="3831134" y="5553496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dirty="0"/>
                <a:t>1</a:t>
              </a:r>
              <a:r>
                <a:rPr lang="en-US" dirty="0"/>
                <a:t>/2</a:t>
              </a:r>
              <a:endParaRPr dirty="0"/>
            </a:p>
          </p:txBody>
        </p:sp>
        <p:sp>
          <p:nvSpPr>
            <p:cNvPr id="119" name="TextBox 83">
              <a:extLst>
                <a:ext uri="{FF2B5EF4-FFF2-40B4-BE49-F238E27FC236}">
                  <a16:creationId xmlns:a16="http://schemas.microsoft.com/office/drawing/2014/main" id="{E5C4EDBF-3C75-2F40-A228-74E479ED66F5}"/>
                </a:ext>
              </a:extLst>
            </p:cNvPr>
            <p:cNvSpPr txBox="1"/>
            <p:nvPr/>
          </p:nvSpPr>
          <p:spPr>
            <a:xfrm>
              <a:off x="4494532" y="4967165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0</a:t>
              </a:r>
              <a:endParaRPr dirty="0"/>
            </a:p>
          </p:txBody>
        </p:sp>
        <p:sp>
          <p:nvSpPr>
            <p:cNvPr id="120" name="TextBox 79">
              <a:extLst>
                <a:ext uri="{FF2B5EF4-FFF2-40B4-BE49-F238E27FC236}">
                  <a16:creationId xmlns:a16="http://schemas.microsoft.com/office/drawing/2014/main" id="{332BA740-BB26-B045-8C2A-E85C691F3D8C}"/>
                </a:ext>
              </a:extLst>
            </p:cNvPr>
            <p:cNvSpPr txBox="1"/>
            <p:nvPr/>
          </p:nvSpPr>
          <p:spPr>
            <a:xfrm>
              <a:off x="5360949" y="2375499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0</a:t>
              </a:r>
              <a:endParaRPr dirty="0"/>
            </a:p>
          </p:txBody>
        </p:sp>
        <p:sp>
          <p:nvSpPr>
            <p:cNvPr id="121" name="TextBox 83">
              <a:extLst>
                <a:ext uri="{FF2B5EF4-FFF2-40B4-BE49-F238E27FC236}">
                  <a16:creationId xmlns:a16="http://schemas.microsoft.com/office/drawing/2014/main" id="{4E01869C-16DF-B249-8363-1B9220AF69A9}"/>
                </a:ext>
              </a:extLst>
            </p:cNvPr>
            <p:cNvSpPr txBox="1"/>
            <p:nvPr/>
          </p:nvSpPr>
          <p:spPr>
            <a:xfrm>
              <a:off x="6024347" y="1789168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3/2</a:t>
              </a:r>
              <a:endParaRPr dirty="0"/>
            </a:p>
          </p:txBody>
        </p:sp>
        <p:sp>
          <p:nvSpPr>
            <p:cNvPr id="122" name="TextBox 79">
              <a:extLst>
                <a:ext uri="{FF2B5EF4-FFF2-40B4-BE49-F238E27FC236}">
                  <a16:creationId xmlns:a16="http://schemas.microsoft.com/office/drawing/2014/main" id="{4322CE1D-094B-ED4C-9C2F-822061159B27}"/>
                </a:ext>
              </a:extLst>
            </p:cNvPr>
            <p:cNvSpPr txBox="1"/>
            <p:nvPr/>
          </p:nvSpPr>
          <p:spPr>
            <a:xfrm>
              <a:off x="5401863" y="3959241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dirty="0"/>
                <a:t>1</a:t>
              </a:r>
              <a:r>
                <a:rPr lang="en-US" dirty="0"/>
                <a:t>/4</a:t>
              </a:r>
              <a:endParaRPr dirty="0"/>
            </a:p>
          </p:txBody>
        </p:sp>
        <p:sp>
          <p:nvSpPr>
            <p:cNvPr id="123" name="TextBox 83">
              <a:extLst>
                <a:ext uri="{FF2B5EF4-FFF2-40B4-BE49-F238E27FC236}">
                  <a16:creationId xmlns:a16="http://schemas.microsoft.com/office/drawing/2014/main" id="{244B45A3-D8E5-E240-B7F7-10D831187FBD}"/>
                </a:ext>
              </a:extLst>
            </p:cNvPr>
            <p:cNvSpPr txBox="1"/>
            <p:nvPr/>
          </p:nvSpPr>
          <p:spPr>
            <a:xfrm>
              <a:off x="6065261" y="3372910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dirty="0"/>
                <a:t>1</a:t>
              </a:r>
              <a:r>
                <a:rPr lang="en-US" dirty="0"/>
                <a:t>/4</a:t>
              </a:r>
              <a:endParaRPr dirty="0"/>
            </a:p>
          </p:txBody>
        </p:sp>
        <p:sp>
          <p:nvSpPr>
            <p:cNvPr id="124" name="TextBox 79">
              <a:extLst>
                <a:ext uri="{FF2B5EF4-FFF2-40B4-BE49-F238E27FC236}">
                  <a16:creationId xmlns:a16="http://schemas.microsoft.com/office/drawing/2014/main" id="{D1406282-50EF-6544-93D4-E727E1C345D3}"/>
                </a:ext>
              </a:extLst>
            </p:cNvPr>
            <p:cNvSpPr txBox="1"/>
            <p:nvPr/>
          </p:nvSpPr>
          <p:spPr>
            <a:xfrm>
              <a:off x="5414181" y="5558513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dirty="0"/>
                <a:t>1</a:t>
              </a:r>
              <a:r>
                <a:rPr lang="en-US" dirty="0"/>
                <a:t>/2</a:t>
              </a:r>
              <a:endParaRPr dirty="0"/>
            </a:p>
          </p:txBody>
        </p:sp>
        <p:sp>
          <p:nvSpPr>
            <p:cNvPr id="125" name="TextBox 83">
              <a:extLst>
                <a:ext uri="{FF2B5EF4-FFF2-40B4-BE49-F238E27FC236}">
                  <a16:creationId xmlns:a16="http://schemas.microsoft.com/office/drawing/2014/main" id="{933AC233-3F6C-7746-B9CE-594948FCD846}"/>
                </a:ext>
              </a:extLst>
            </p:cNvPr>
            <p:cNvSpPr txBox="1"/>
            <p:nvPr/>
          </p:nvSpPr>
          <p:spPr>
            <a:xfrm>
              <a:off x="6077579" y="4972182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-1</a:t>
              </a:r>
              <a:endParaRPr dirty="0"/>
            </a:p>
          </p:txBody>
        </p:sp>
        <p:sp>
          <p:nvSpPr>
            <p:cNvPr id="126" name="TextBox 79">
              <a:extLst>
                <a:ext uri="{FF2B5EF4-FFF2-40B4-BE49-F238E27FC236}">
                  <a16:creationId xmlns:a16="http://schemas.microsoft.com/office/drawing/2014/main" id="{36499E69-FB98-6D4C-9177-6E9BDBAF3D05}"/>
                </a:ext>
              </a:extLst>
            </p:cNvPr>
            <p:cNvSpPr txBox="1"/>
            <p:nvPr/>
          </p:nvSpPr>
          <p:spPr>
            <a:xfrm>
              <a:off x="6969525" y="2450329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0</a:t>
              </a:r>
              <a:endParaRPr dirty="0"/>
            </a:p>
          </p:txBody>
        </p:sp>
        <p:sp>
          <p:nvSpPr>
            <p:cNvPr id="127" name="TextBox 83">
              <a:extLst>
                <a:ext uri="{FF2B5EF4-FFF2-40B4-BE49-F238E27FC236}">
                  <a16:creationId xmlns:a16="http://schemas.microsoft.com/office/drawing/2014/main" id="{998B5D3D-7235-E44F-AF22-3789A74AF034}"/>
                </a:ext>
              </a:extLst>
            </p:cNvPr>
            <p:cNvSpPr txBox="1"/>
            <p:nvPr/>
          </p:nvSpPr>
          <p:spPr>
            <a:xfrm>
              <a:off x="7632923" y="1863998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dirty="0"/>
                <a:t>1</a:t>
              </a:r>
              <a:r>
                <a:rPr lang="en-US" dirty="0"/>
                <a:t>/2</a:t>
              </a:r>
              <a:endParaRPr dirty="0"/>
            </a:p>
          </p:txBody>
        </p:sp>
        <p:sp>
          <p:nvSpPr>
            <p:cNvPr id="128" name="TextBox 79">
              <a:extLst>
                <a:ext uri="{FF2B5EF4-FFF2-40B4-BE49-F238E27FC236}">
                  <a16:creationId xmlns:a16="http://schemas.microsoft.com/office/drawing/2014/main" id="{F833F89B-6BB1-7546-838A-14EC4247BE30}"/>
                </a:ext>
              </a:extLst>
            </p:cNvPr>
            <p:cNvSpPr txBox="1"/>
            <p:nvPr/>
          </p:nvSpPr>
          <p:spPr>
            <a:xfrm>
              <a:off x="6978927" y="4018476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-1</a:t>
              </a:r>
              <a:endParaRPr dirty="0"/>
            </a:p>
          </p:txBody>
        </p:sp>
        <p:sp>
          <p:nvSpPr>
            <p:cNvPr id="129" name="TextBox 83">
              <a:extLst>
                <a:ext uri="{FF2B5EF4-FFF2-40B4-BE49-F238E27FC236}">
                  <a16:creationId xmlns:a16="http://schemas.microsoft.com/office/drawing/2014/main" id="{B6E76C9A-2BA3-764D-8C28-B24436814F9D}"/>
                </a:ext>
              </a:extLst>
            </p:cNvPr>
            <p:cNvSpPr txBox="1"/>
            <p:nvPr/>
          </p:nvSpPr>
          <p:spPr>
            <a:xfrm>
              <a:off x="7642325" y="3432145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1/2</a:t>
              </a:r>
              <a:endParaRPr dirty="0"/>
            </a:p>
          </p:txBody>
        </p:sp>
        <p:sp>
          <p:nvSpPr>
            <p:cNvPr id="130" name="TextBox 79">
              <a:extLst>
                <a:ext uri="{FF2B5EF4-FFF2-40B4-BE49-F238E27FC236}">
                  <a16:creationId xmlns:a16="http://schemas.microsoft.com/office/drawing/2014/main" id="{60B14485-FF67-4442-8D8B-A98F879B0B7D}"/>
                </a:ext>
              </a:extLst>
            </p:cNvPr>
            <p:cNvSpPr txBox="1"/>
            <p:nvPr/>
          </p:nvSpPr>
          <p:spPr>
            <a:xfrm>
              <a:off x="6978927" y="5543168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-3/4</a:t>
              </a:r>
              <a:endParaRPr dirty="0"/>
            </a:p>
          </p:txBody>
        </p:sp>
        <p:sp>
          <p:nvSpPr>
            <p:cNvPr id="131" name="TextBox 83">
              <a:extLst>
                <a:ext uri="{FF2B5EF4-FFF2-40B4-BE49-F238E27FC236}">
                  <a16:creationId xmlns:a16="http://schemas.microsoft.com/office/drawing/2014/main" id="{946A3888-C6E2-9C4E-8AC2-06DC023F72D3}"/>
                </a:ext>
              </a:extLst>
            </p:cNvPr>
            <p:cNvSpPr txBox="1"/>
            <p:nvPr/>
          </p:nvSpPr>
          <p:spPr>
            <a:xfrm>
              <a:off x="7642325" y="4956837"/>
              <a:ext cx="73151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 b="1">
                  <a:solidFill>
                    <a:srgbClr val="404040"/>
                  </a:solidFill>
                </a:defRPr>
              </a:lvl1pPr>
            </a:lstStyle>
            <a:p>
              <a:r>
                <a:rPr lang="en-US" dirty="0"/>
                <a:t>-3/4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911530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Best Responses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the column player bids 0, what is the row player’s </a:t>
            </a:r>
            <a:r>
              <a:rPr lang="en-US" dirty="0">
                <a:solidFill>
                  <a:srgbClr val="FF0000"/>
                </a:solidFill>
              </a:rPr>
              <a:t>best response</a:t>
            </a:r>
            <a:r>
              <a:rPr lang="en-US" dirty="0"/>
              <a:t>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What if the column player bids 1? </a:t>
            </a:r>
          </a:p>
          <a:p>
            <a:pPr lvl="0" indent="-457200"/>
            <a:r>
              <a:rPr lang="en-US" dirty="0"/>
              <a:t>What if the column player bids 2? </a:t>
            </a:r>
          </a:p>
          <a:p>
            <a:pPr lvl="0" indent="-457200"/>
            <a:r>
              <a:rPr lang="en-US" dirty="0"/>
              <a:t>Does this game have a </a:t>
            </a:r>
            <a:r>
              <a:rPr lang="en-US" dirty="0">
                <a:solidFill>
                  <a:srgbClr val="FF0000"/>
                </a:solidFill>
              </a:rPr>
              <a:t>Nash equilibrium</a:t>
            </a:r>
            <a:r>
              <a:rPr lang="en-US" dirty="0"/>
              <a:t>? </a:t>
            </a:r>
          </a:p>
          <a:p>
            <a:pPr lvl="0" indent="-457200"/>
            <a:r>
              <a:rPr lang="en-US" dirty="0"/>
              <a:t>Which strategy profiles are </a:t>
            </a:r>
            <a:r>
              <a:rPr lang="en-US" dirty="0">
                <a:solidFill>
                  <a:srgbClr val="FF0000"/>
                </a:solidFill>
              </a:rPr>
              <a:t>Pareto-efficient</a:t>
            </a:r>
            <a:r>
              <a:rPr lang="en-US" dirty="0"/>
              <a:t>? </a:t>
            </a:r>
          </a:p>
          <a:p>
            <a:pPr lvl="0" indent="-457200"/>
            <a:endParaRPr lang="en-US" dirty="0"/>
          </a:p>
          <a:p>
            <a:pPr lvl="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Mixed Strategies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/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dirty="0"/>
                  <a:t>Suppose players can </a:t>
                </a:r>
                <a:r>
                  <a:rPr lang="en-US" dirty="0">
                    <a:solidFill>
                      <a:srgbClr val="FF0000"/>
                    </a:solidFill>
                  </a:rPr>
                  <a:t>randomize</a:t>
                </a:r>
                <a:r>
                  <a:rPr lang="en-US" dirty="0"/>
                  <a:t> over their available strategies</a:t>
                </a:r>
              </a:p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dirty="0"/>
                  <a:t>Instead of choosing a strategy, choose a probability distribution</a:t>
                </a:r>
              </a:p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dirty="0"/>
                  <a:t>Example: choose each of the three bids with probability 1/3</a:t>
                </a:r>
              </a:p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dirty="0"/>
                  <a:t>This is a </a:t>
                </a:r>
                <a:r>
                  <a:rPr lang="en-US" dirty="0">
                    <a:solidFill>
                      <a:srgbClr val="FF0000"/>
                    </a:solidFill>
                  </a:rPr>
                  <a:t>mixed strategy </a:t>
                </a:r>
                <a:r>
                  <a:rPr lang="en-US" dirty="0"/>
                  <a:t>(underlying strategies are </a:t>
                </a:r>
                <a:r>
                  <a:rPr lang="en-US" dirty="0">
                    <a:solidFill>
                      <a:srgbClr val="FF0000"/>
                    </a:solidFill>
                  </a:rPr>
                  <a:t>pure strategies</a:t>
                </a:r>
                <a:r>
                  <a:rPr lang="en-US" dirty="0"/>
                  <a:t>)</a:t>
                </a:r>
              </a:p>
              <a:p>
                <a:pPr indent="-457200"/>
                <a:r>
                  <a:rPr lang="en-US" dirty="0"/>
                  <a:t>In this case consider </a:t>
                </a:r>
                <a:r>
                  <a:rPr lang="en-US" dirty="0">
                    <a:solidFill>
                      <a:srgbClr val="FF0000"/>
                    </a:solidFill>
                  </a:rPr>
                  <a:t>expected payoffs </a:t>
                </a:r>
              </a:p>
              <a:p>
                <a:pPr indent="-457200"/>
                <a:r>
                  <a:rPr lang="en-US" dirty="0"/>
                  <a:t>Suppose column player chooses each of the bids with probability 1/3</a:t>
                </a:r>
              </a:p>
              <a:p>
                <a:pPr indent="-457200"/>
                <a:r>
                  <a:rPr lang="en-US" dirty="0"/>
                  <a:t>Row player expected payoff if choosing bid 0 is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  <a:p>
                <a:pPr indent="-457200"/>
                <a:r>
                  <a:rPr lang="en-US" dirty="0"/>
                  <a:t>What are the expected payoffs from the other bids? The best response? </a:t>
                </a:r>
              </a:p>
              <a:p>
                <a:pPr indent="-457200"/>
                <a:endParaRPr lang="en-US" dirty="0"/>
              </a:p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Google Shape;102;p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Equilibrium in Mixed Strategies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dirty="0"/>
                  <a:t>What if both players randomize? </a:t>
                </a:r>
              </a:p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dirty="0"/>
                  <a:t>Suppose column player bids 1 and 2 with equal probability</a:t>
                </a:r>
              </a:p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dirty="0"/>
                  <a:t>Row player bids 0 and 1 with equal probability</a:t>
                </a:r>
              </a:p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dirty="0"/>
                  <a:t>Think of </a:t>
                </a:r>
                <a:r>
                  <a:rPr lang="en-US" dirty="0">
                    <a:solidFill>
                      <a:srgbClr val="FF0000"/>
                    </a:solidFill>
                  </a:rPr>
                  <a:t>probability for each cell </a:t>
                </a:r>
                <a:r>
                  <a:rPr lang="en-US" dirty="0"/>
                  <a:t>of the matrix</a:t>
                </a:r>
              </a:p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-US" dirty="0"/>
                  <a:t>Row player expected payoff is then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  <a:p>
                <a:pPr lvl="0" indent="-457200"/>
                <a:r>
                  <a:rPr lang="en-US" dirty="0"/>
                  <a:t>Equilibrium: profile of distributions where none can </a:t>
                </a:r>
                <a:r>
                  <a:rPr lang="en-US" dirty="0">
                    <a:solidFill>
                      <a:srgbClr val="FF0000"/>
                    </a:solidFill>
                  </a:rPr>
                  <a:t>profitably deviate</a:t>
                </a:r>
              </a:p>
              <a:p>
                <a:pPr lvl="0" indent="-457200"/>
                <a:r>
                  <a:rPr lang="en-US" dirty="0">
                    <a:solidFill>
                      <a:srgbClr val="FF0000"/>
                    </a:solidFill>
                  </a:rPr>
                  <a:t>Nash’s Theorem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i="1" dirty="0">
                    <a:solidFill>
                      <a:schemeClr val="tx1"/>
                    </a:solidFill>
                  </a:rPr>
                  <a:t>every finite game has an equilibrium</a:t>
                </a:r>
                <a:endParaRPr lang="en-US" i="1" dirty="0"/>
              </a:p>
              <a:p>
                <a:pPr marL="457200" lvl="0" indent="-457200" algn="l" rtl="0">
                  <a:lnSpc>
                    <a:spcPct val="90000"/>
                  </a:lnSpc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Google Shape;102;p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06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921</Words>
  <Application>Microsoft Macintosh PowerPoint</Application>
  <PresentationFormat>Widescreen</PresentationFormat>
  <Paragraphs>156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Palatino Linotype</vt:lpstr>
      <vt:lpstr>Calibri</vt:lpstr>
      <vt:lpstr>Cambria Math</vt:lpstr>
      <vt:lpstr>Arial</vt:lpstr>
      <vt:lpstr>Montserrat</vt:lpstr>
      <vt:lpstr>Source Sans Pro Black</vt:lpstr>
      <vt:lpstr>Source Sans Pro SemiBold</vt:lpstr>
      <vt:lpstr>Office Theme</vt:lpstr>
      <vt:lpstr>Theory of Games: Part II</vt:lpstr>
      <vt:lpstr>Overview</vt:lpstr>
      <vt:lpstr>Existence</vt:lpstr>
      <vt:lpstr>Existence of Equilibrium</vt:lpstr>
      <vt:lpstr>All-Pay Auction</vt:lpstr>
      <vt:lpstr>PowerPoint Presentation</vt:lpstr>
      <vt:lpstr>Best Responses</vt:lpstr>
      <vt:lpstr>Mixed Strategies</vt:lpstr>
      <vt:lpstr>Equilibrium in Mixed Strategies</vt:lpstr>
      <vt:lpstr>Games with Many Players</vt:lpstr>
      <vt:lpstr>Many Players</vt:lpstr>
      <vt:lpstr>Public Goods</vt:lpstr>
      <vt:lpstr>PowerPoint Presentation</vt:lpstr>
      <vt:lpstr>Games with Sequential Moves</vt:lpstr>
      <vt:lpstr>Sequence of Moves</vt:lpstr>
      <vt:lpstr>PowerPoint Presentation</vt:lpstr>
      <vt:lpstr>Backward Induction</vt:lpstr>
      <vt:lpstr>Self-Interest</vt:lpstr>
      <vt:lpstr>Preferences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25</cp:revision>
  <dcterms:created xsi:type="dcterms:W3CDTF">2017-10-09T10:02:31Z</dcterms:created>
  <dcterms:modified xsi:type="dcterms:W3CDTF">2021-10-03T09:27:21Z</dcterms:modified>
</cp:coreProperties>
</file>