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348" r:id="rId2"/>
    <p:sldId id="331" r:id="rId3"/>
    <p:sldId id="332" r:id="rId4"/>
    <p:sldId id="333" r:id="rId5"/>
    <p:sldId id="262" r:id="rId6"/>
    <p:sldId id="338" r:id="rId7"/>
    <p:sldId id="339" r:id="rId8"/>
    <p:sldId id="334" r:id="rId9"/>
    <p:sldId id="263" r:id="rId10"/>
    <p:sldId id="264" r:id="rId11"/>
    <p:sldId id="265" r:id="rId12"/>
    <p:sldId id="266" r:id="rId13"/>
    <p:sldId id="267" r:id="rId14"/>
    <p:sldId id="268" r:id="rId15"/>
    <p:sldId id="335" r:id="rId16"/>
    <p:sldId id="336" r:id="rId17"/>
    <p:sldId id="340" r:id="rId18"/>
    <p:sldId id="341" r:id="rId19"/>
    <p:sldId id="342" r:id="rId20"/>
    <p:sldId id="343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Palatino Linotype" panose="02040502050505030304" pitchFamily="18" charset="0"/>
      <p:regular r:id="rId27"/>
      <p:bold r:id="rId28"/>
      <p:italic r:id="rId29"/>
      <p:boldItalic r:id="rId30"/>
    </p:embeddedFont>
    <p:embeddedFont>
      <p:font typeface="Source Sans Pro Black" panose="020B0503030403020204" pitchFamily="34" charset="0"/>
      <p:bold r:id="rId31"/>
      <p:italic r:id="rId32"/>
      <p:boldItalic r:id="rId33"/>
    </p:embeddedFont>
    <p:embeddedFont>
      <p:font typeface="Source Sans Pro SemiBold" panose="020B0503030403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hhjJYCaFivKCmDRaWdQ0m4v4XG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 Tong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customschemas.google.com/relationships/presentationmetadata" Target="meta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483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091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7791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3102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1595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2119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4715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794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610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696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5233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10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61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9782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16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849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2454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898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729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 rot="10800000" flipH="1">
            <a:off x="838201" y="979487"/>
            <a:ext cx="3933824" cy="4881563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0" i="0"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2000"/>
              <a:buNone/>
              <a:defRPr sz="2000">
                <a:solidFill>
                  <a:srgbClr val="9191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800"/>
              <a:buNone/>
              <a:defRPr sz="1800">
                <a:solidFill>
                  <a:srgbClr val="9191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11"/>
          <p:cNvCxnSpPr>
            <a:stCxn id="25" idx="1"/>
            <a:endCxn id="25" idx="3"/>
          </p:cNvCxnSpPr>
          <p:nvPr/>
        </p:nvCxnSpPr>
        <p:spPr>
          <a:xfrm>
            <a:off x="831850" y="5339556"/>
            <a:ext cx="10515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2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3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4394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3"/>
          </p:nvPr>
        </p:nvSpPr>
        <p:spPr>
          <a:xfrm>
            <a:off x="7950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4"/>
          </p:nvPr>
        </p:nvSpPr>
        <p:spPr>
          <a:xfrm>
            <a:off x="4394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5"/>
          </p:nvPr>
        </p:nvSpPr>
        <p:spPr>
          <a:xfrm>
            <a:off x="7950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6"/>
          </p:nvPr>
        </p:nvSpPr>
        <p:spPr>
          <a:xfrm>
            <a:off x="838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1" i="0" u="none" strike="noStrike" cap="none">
                <a:solidFill>
                  <a:schemeClr val="accen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“</a:t>
            </a: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838200" y="3135313"/>
            <a:ext cx="105156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726E"/>
              </a:buClr>
              <a:buSzPts val="4400"/>
              <a:buFont typeface="Palatino Linotype"/>
              <a:buNone/>
              <a:defRPr sz="4400" b="0" i="0" u="none" strike="noStrike" cap="none">
                <a:solidFill>
                  <a:srgbClr val="F6726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4000" dirty="0"/>
              <a:t>Balance Sheets and Trading</a:t>
            </a:r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November 17, 2021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8855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0" descr="figure-10-18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900" y="0"/>
            <a:ext cx="109982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300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1" descr="figure-10-18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900" y="0"/>
            <a:ext cx="109982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97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2" descr="figure-10-18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900" y="0"/>
            <a:ext cx="109982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825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3" descr="figure-10-18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900" y="0"/>
            <a:ext cx="109982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714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4" descr="figure-10-18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900" y="0"/>
            <a:ext cx="109982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05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Trading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500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Continuous Double Auctions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Shares in companies trade on (electronic) </a:t>
            </a:r>
            <a:r>
              <a:rPr lang="en-US" dirty="0">
                <a:solidFill>
                  <a:srgbClr val="FF0000"/>
                </a:solidFill>
              </a:rPr>
              <a:t>stock exchanges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Trading is based on a </a:t>
            </a:r>
            <a:r>
              <a:rPr lang="en-US" dirty="0">
                <a:solidFill>
                  <a:srgbClr val="FF0000"/>
                </a:solidFill>
              </a:rPr>
              <a:t>continuous double auction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Order processing based on </a:t>
            </a:r>
            <a:r>
              <a:rPr lang="en-US" dirty="0">
                <a:solidFill>
                  <a:srgbClr val="FF0000"/>
                </a:solidFill>
              </a:rPr>
              <a:t>price-time priority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Orders specify both price and quantity (called a </a:t>
            </a:r>
            <a:r>
              <a:rPr lang="en-US" dirty="0">
                <a:solidFill>
                  <a:srgbClr val="FF0000"/>
                </a:solidFill>
              </a:rPr>
              <a:t>limit order</a:t>
            </a:r>
            <a:r>
              <a:rPr lang="en-US" dirty="0"/>
              <a:t>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Example: Buy 100 shares at $95 per share (this is called a </a:t>
            </a:r>
            <a:r>
              <a:rPr lang="en-US" dirty="0">
                <a:solidFill>
                  <a:srgbClr val="FF0000"/>
                </a:solidFill>
              </a:rPr>
              <a:t>bid</a:t>
            </a:r>
            <a:r>
              <a:rPr lang="en-US" dirty="0"/>
              <a:t>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Meaning: I’m prepared to buy 100 shares if I can get them at </a:t>
            </a:r>
            <a:r>
              <a:rPr lang="en-US" dirty="0">
                <a:solidFill>
                  <a:srgbClr val="FF0000"/>
                </a:solidFill>
              </a:rPr>
              <a:t>$95 or lower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Example: Sell 300 shares at $98 per share (this is an </a:t>
            </a:r>
            <a:r>
              <a:rPr lang="en-US" dirty="0">
                <a:solidFill>
                  <a:srgbClr val="FF0000"/>
                </a:solidFill>
              </a:rPr>
              <a:t>ask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offer</a:t>
            </a:r>
            <a:r>
              <a:rPr lang="en-US" dirty="0"/>
              <a:t>)</a:t>
            </a:r>
          </a:p>
          <a:p>
            <a:pPr marL="228600" indent="-228600"/>
            <a:r>
              <a:rPr lang="en-US" dirty="0"/>
              <a:t>Meaning: I’m prepared to sell 300 shares if I can </a:t>
            </a:r>
            <a:r>
              <a:rPr lang="en-US" dirty="0">
                <a:solidFill>
                  <a:srgbClr val="FF0000"/>
                </a:solidFill>
              </a:rPr>
              <a:t>$98 or higher</a:t>
            </a:r>
            <a:r>
              <a:rPr lang="en-US" dirty="0">
                <a:solidFill>
                  <a:schemeClr val="tx1"/>
                </a:solidFill>
              </a:rPr>
              <a:t> for them</a:t>
            </a: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220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Trading Rules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/>
            <a:r>
              <a:rPr lang="en-US" dirty="0"/>
              <a:t>Orders either result in a trade, or enter an </a:t>
            </a:r>
            <a:r>
              <a:rPr lang="en-US" dirty="0">
                <a:solidFill>
                  <a:srgbClr val="FF0000"/>
                </a:solidFill>
              </a:rPr>
              <a:t>order book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Order book has two sides: bid and ask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Top of the bid side is the </a:t>
            </a:r>
            <a:r>
              <a:rPr lang="en-US" dirty="0">
                <a:solidFill>
                  <a:srgbClr val="FF0000"/>
                </a:solidFill>
              </a:rPr>
              <a:t>best available price </a:t>
            </a:r>
            <a:r>
              <a:rPr lang="en-US" dirty="0"/>
              <a:t>if you want to sell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Top of the ask side is the </a:t>
            </a:r>
            <a:r>
              <a:rPr lang="en-US" dirty="0">
                <a:solidFill>
                  <a:srgbClr val="FF0000"/>
                </a:solidFill>
              </a:rPr>
              <a:t>best available price </a:t>
            </a:r>
            <a:r>
              <a:rPr lang="en-US" dirty="0"/>
              <a:t>if you want to buy</a:t>
            </a:r>
          </a:p>
          <a:p>
            <a:pPr marL="228600" lvl="0" indent="-228600"/>
            <a:r>
              <a:rPr lang="en-US" dirty="0"/>
              <a:t>Orders are </a:t>
            </a:r>
            <a:r>
              <a:rPr lang="en-US" dirty="0">
                <a:solidFill>
                  <a:srgbClr val="FF0000"/>
                </a:solidFill>
              </a:rPr>
              <a:t>marketable</a:t>
            </a:r>
            <a:r>
              <a:rPr lang="en-US" dirty="0"/>
              <a:t> of they can trade, </a:t>
            </a:r>
            <a:r>
              <a:rPr lang="en-US" dirty="0">
                <a:solidFill>
                  <a:srgbClr val="FF0000"/>
                </a:solidFill>
              </a:rPr>
              <a:t>non-marketable</a:t>
            </a:r>
            <a:r>
              <a:rPr lang="en-US" dirty="0"/>
              <a:t> otherwise</a:t>
            </a:r>
          </a:p>
          <a:p>
            <a:pPr marL="228600" lvl="0" indent="-228600"/>
            <a:r>
              <a:rPr lang="en-US" dirty="0"/>
              <a:t>Marketable orders are </a:t>
            </a:r>
            <a:r>
              <a:rPr lang="en-US" dirty="0">
                <a:solidFill>
                  <a:srgbClr val="FF0000"/>
                </a:solidFill>
              </a:rPr>
              <a:t>compatible</a:t>
            </a:r>
            <a:r>
              <a:rPr lang="en-US" dirty="0"/>
              <a:t> with orders in the book</a:t>
            </a:r>
          </a:p>
          <a:p>
            <a:pPr marL="228600" lvl="0" indent="-228600"/>
            <a:r>
              <a:rPr lang="en-US" i="1" dirty="0"/>
              <a:t>Trade at the price in the book </a:t>
            </a:r>
            <a:r>
              <a:rPr lang="en-US" dirty="0"/>
              <a:t>(not the price of arriving order)</a:t>
            </a:r>
          </a:p>
          <a:p>
            <a:pPr marL="228600" lvl="0" indent="-228600"/>
            <a:r>
              <a:rPr lang="en-US" dirty="0"/>
              <a:t>Consider an example (next slide)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585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4"/>
          <p:cNvPicPr preferRelativeResize="0"/>
          <p:nvPr/>
        </p:nvPicPr>
        <p:blipFill>
          <a:blip r:embed="rId3"/>
          <a:srcRect/>
          <a:stretch/>
        </p:blipFill>
        <p:spPr>
          <a:xfrm>
            <a:off x="596900" y="643926"/>
            <a:ext cx="10998200" cy="5570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9063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/>
            <a:r>
              <a:rPr lang="en-US" dirty="0"/>
              <a:t>What is the best bid? How many shares available? </a:t>
            </a:r>
          </a:p>
          <a:p>
            <a:pPr marL="228600" lvl="0" indent="-228600"/>
            <a:r>
              <a:rPr lang="en-US" dirty="0"/>
              <a:t>What is the best ask? How many shares available?</a:t>
            </a:r>
          </a:p>
          <a:p>
            <a:pPr marL="228600" lvl="0" indent="-228600"/>
            <a:r>
              <a:rPr lang="en-US" dirty="0"/>
              <a:t>Suppose order arrives: bid to buy 100 shares at $16.55</a:t>
            </a:r>
          </a:p>
          <a:p>
            <a:pPr marL="228600" lvl="0" indent="-228600"/>
            <a:r>
              <a:rPr lang="en-US" dirty="0"/>
              <a:t>Will it trade or enter book? What will book look like after processing?</a:t>
            </a:r>
          </a:p>
          <a:p>
            <a:pPr marL="228600" indent="-228600"/>
            <a:r>
              <a:rPr lang="en-US" dirty="0"/>
              <a:t>Suppose order arrives: ask to sell 500 shares at $16.55</a:t>
            </a:r>
          </a:p>
          <a:p>
            <a:pPr marL="228600" lvl="0" indent="-228600"/>
            <a:r>
              <a:rPr lang="en-US" dirty="0"/>
              <a:t>Will it trade or enter book? What will book look like after processing?</a:t>
            </a:r>
          </a:p>
          <a:p>
            <a:pPr marL="228600" lvl="0" indent="-228600"/>
            <a:r>
              <a:rPr lang="en-US" dirty="0"/>
              <a:t>What does order book look like during trading session? Next slide</a:t>
            </a:r>
          </a:p>
          <a:p>
            <a:pPr marL="228600" indent="-228600"/>
            <a:endParaRPr lang="en-US" dirty="0"/>
          </a:p>
          <a:p>
            <a:pPr marL="228600" lvl="0" indent="-228600"/>
            <a:endParaRPr lang="en-US" dirty="0"/>
          </a:p>
          <a:p>
            <a:pPr marL="228600" lvl="0" indent="-228600"/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13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Balance Sheets: Assets, Liabilities, and Net Worth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Interest Rates and Consumption Expenditure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Trading in Continuous Double Auctions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Bids, Asks, and Order Books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>
              <a:buNone/>
            </a:pPr>
            <a:r>
              <a:rPr lang="en-US" dirty="0"/>
              <a:t>Reading: </a:t>
            </a:r>
            <a:r>
              <a:rPr lang="en-US" dirty="0">
                <a:solidFill>
                  <a:srgbClr val="FF0000"/>
                </a:solidFill>
              </a:rPr>
              <a:t>The Economy</a:t>
            </a:r>
            <a:r>
              <a:rPr lang="en-US" dirty="0"/>
              <a:t> Units 10.7 to 10.11 and 11.5 to 11.6</a:t>
            </a:r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76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fo_video.mov" descr="info_video.mov">
            <a:hlinkClick r:id="" action="ppaction://media"/>
            <a:extLst>
              <a:ext uri="{FF2B5EF4-FFF2-40B4-BE49-F238E27FC236}">
                <a16:creationId xmlns:a16="http://schemas.microsoft.com/office/drawing/2014/main" id="{2469B6D1-5D41-054A-80D3-978701BA906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2125" y="0"/>
            <a:ext cx="8667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9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Balance Sheets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733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Assets, Liabilities, and Net Worth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asset</a:t>
            </a:r>
            <a:r>
              <a:rPr lang="en-US" dirty="0"/>
              <a:t> is something of value you </a:t>
            </a:r>
            <a:r>
              <a:rPr lang="en-US" dirty="0">
                <a:solidFill>
                  <a:srgbClr val="FF0000"/>
                </a:solidFill>
              </a:rPr>
              <a:t>own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liability</a:t>
            </a:r>
            <a:r>
              <a:rPr lang="en-US" dirty="0"/>
              <a:t> is something of value (to others) that you </a:t>
            </a:r>
            <a:r>
              <a:rPr lang="en-US" dirty="0">
                <a:solidFill>
                  <a:srgbClr val="FF0000"/>
                </a:solidFill>
              </a:rPr>
              <a:t>owe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Your home, cars, bank balance, retirement account are assets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Your mortgage, student loans, personal loans are your liabilities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All </a:t>
            </a:r>
            <a:r>
              <a:rPr lang="en-US" dirty="0">
                <a:solidFill>
                  <a:srgbClr val="FF0000"/>
                </a:solidFill>
              </a:rPr>
              <a:t>financial assets </a:t>
            </a:r>
            <a:r>
              <a:rPr lang="en-US" dirty="0"/>
              <a:t>have </a:t>
            </a:r>
            <a:r>
              <a:rPr lang="en-US" dirty="0">
                <a:solidFill>
                  <a:srgbClr val="FF0000"/>
                </a:solidFill>
              </a:rPr>
              <a:t>counterpart liabilities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So your mortgage (liability) is an asset for the issuing bank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Your </a:t>
            </a:r>
            <a:r>
              <a:rPr lang="en-US" dirty="0">
                <a:solidFill>
                  <a:srgbClr val="FF0000"/>
                </a:solidFill>
              </a:rPr>
              <a:t>net worth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wealth</a:t>
            </a:r>
            <a:r>
              <a:rPr lang="en-US" dirty="0"/>
              <a:t> is your assets minus your liabilities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390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38" descr="figure-10-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050" y="0"/>
            <a:ext cx="116459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425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335938-A7CC-EB43-ACB9-A82D024EC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38371"/>
              </p:ext>
            </p:extLst>
          </p:nvPr>
        </p:nvGraphicFramePr>
        <p:xfrm>
          <a:off x="1397000" y="1771650"/>
          <a:ext cx="9398000" cy="3314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9500">
                  <a:extLst>
                    <a:ext uri="{9D8B030D-6E8A-4147-A177-3AD203B41FA5}">
                      <a16:colId xmlns:a16="http://schemas.microsoft.com/office/drawing/2014/main" val="3887302789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862613338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780397316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1503343729"/>
                    </a:ext>
                  </a:extLst>
                </a:gridCol>
              </a:tblGrid>
              <a:tr h="3683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Balance Sheet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87055"/>
                  </a:ext>
                </a:extLst>
              </a:tr>
              <a:tr h="3683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Assets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Liabilities and Net Worth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2149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House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$500,000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Mortgage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$325,000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776428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Car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$24,000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Personal Loan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941806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IRA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$200,000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Student Loan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212687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Bank Accounts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$15,000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406496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948952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Net Worth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$414,000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79878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Total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$739,000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$739,000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472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26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Balance Sheet Changes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If value of asset changes, net worth will change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Example: drop in real estate prices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Mark-to market accounting: balance sheet adjusted based on market prices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What happens to net worth if home value drops by a half?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What if both home and IRA drop by a half?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10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Interest Rates &amp; Expenditure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69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9" descr="figure-10-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163" y="0"/>
            <a:ext cx="106060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018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539</Words>
  <Application>Microsoft Macintosh PowerPoint</Application>
  <PresentationFormat>Widescreen</PresentationFormat>
  <Paragraphs>96</Paragraphs>
  <Slides>20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Palatino Linotype</vt:lpstr>
      <vt:lpstr>Calibri</vt:lpstr>
      <vt:lpstr>Arial</vt:lpstr>
      <vt:lpstr>Source Sans Pro SemiBold</vt:lpstr>
      <vt:lpstr>Source Sans Pro Black</vt:lpstr>
      <vt:lpstr>Office Theme</vt:lpstr>
      <vt:lpstr>Balance Sheets and Trading</vt:lpstr>
      <vt:lpstr>Overview</vt:lpstr>
      <vt:lpstr>Balance Sheets</vt:lpstr>
      <vt:lpstr>Assets, Liabilities, and Net Worth</vt:lpstr>
      <vt:lpstr>PowerPoint Presentation</vt:lpstr>
      <vt:lpstr>PowerPoint Presentation</vt:lpstr>
      <vt:lpstr>Balance Sheet Changes</vt:lpstr>
      <vt:lpstr>Interest Rates &amp; Expenditure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Trading</vt:lpstr>
      <vt:lpstr>Continuous Double Auctions</vt:lpstr>
      <vt:lpstr>Trading Rules</vt:lpstr>
      <vt:lpstr>PowerPoint Presentation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14</cp:revision>
  <dcterms:created xsi:type="dcterms:W3CDTF">2017-10-09T10:02:31Z</dcterms:created>
  <dcterms:modified xsi:type="dcterms:W3CDTF">2021-11-14T18:25:20Z</dcterms:modified>
</cp:coreProperties>
</file>