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348" r:id="rId2"/>
    <p:sldId id="275" r:id="rId3"/>
    <p:sldId id="276" r:id="rId4"/>
    <p:sldId id="259" r:id="rId5"/>
    <p:sldId id="277" r:id="rId6"/>
    <p:sldId id="263" r:id="rId7"/>
    <p:sldId id="280" r:id="rId8"/>
    <p:sldId id="278" r:id="rId9"/>
    <p:sldId id="279" r:id="rId10"/>
    <p:sldId id="281" r:id="rId11"/>
    <p:sldId id="265" r:id="rId12"/>
    <p:sldId id="282" r:id="rId13"/>
    <p:sldId id="350" r:id="rId14"/>
    <p:sldId id="349" r:id="rId15"/>
    <p:sldId id="274" r:id="rId16"/>
    <p:sldId id="266" r:id="rId17"/>
    <p:sldId id="267" r:id="rId18"/>
    <p:sldId id="268" r:id="rId19"/>
    <p:sldId id="269" r:id="rId20"/>
    <p:sldId id="264" r:id="rId21"/>
    <p:sldId id="272" r:id="rId22"/>
    <p:sldId id="270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Palatino Linotype" panose="02040502050505030304" pitchFamily="18" charset="0"/>
      <p:regular r:id="rId30"/>
      <p:bold r:id="rId31"/>
      <p:italic r:id="rId32"/>
      <p:boldItalic r:id="rId33"/>
    </p:embeddedFont>
    <p:embeddedFont>
      <p:font typeface="Source Sans Pro Black" panose="020B0503030403020204" pitchFamily="34" charset="0"/>
      <p:bold r:id="rId34"/>
      <p:italic r:id="rId35"/>
      <p:boldItalic r:id="rId36"/>
    </p:embeddedFont>
    <p:embeddedFont>
      <p:font typeface="Source Sans Pro SemiBold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hHycxJ14ZHQlLZ2ij46lecEF4I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989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548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7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927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753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71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0937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3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0397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396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114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2870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6288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512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56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02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717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46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1918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39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brajray.com/2021/10/01/a-discussion-of-the-gini-coefficien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e-econ.org/insights/a-world-of-differences/text/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The Measurement of Inequality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October 20,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Gini Coefficient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one Lorenz curve lies below another we can compare levels of inequality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what if the curves cross?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the two distributions can’t be unambiguously ranked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Gini coefficient provides a scalar measure of inequality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allows comparison between any pair of distributions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denote area between Lorenz curve and equality line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Let </a:t>
            </a:r>
            <a:r>
              <a:rPr lang="en-US" i="1" dirty="0"/>
              <a:t>B</a:t>
            </a:r>
            <a:r>
              <a:rPr lang="en-US" dirty="0"/>
              <a:t> denote area below Lorenz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Gini (</a:t>
            </a:r>
            <a:r>
              <a:rPr lang="en-US" dirty="0">
                <a:solidFill>
                  <a:schemeClr val="accent3"/>
                </a:solidFill>
              </a:rPr>
              <a:t>area measure</a:t>
            </a:r>
            <a:r>
              <a:rPr lang="en-US" dirty="0"/>
              <a:t>) is ratio of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A + B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18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4" descr="figure-05-1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88" y="0"/>
            <a:ext cx="11450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96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Gini Coefficient (area method)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The ratio of </a:t>
                </a:r>
                <a:r>
                  <a:rPr lang="en-US" i="1" dirty="0"/>
                  <a:t>A</a:t>
                </a:r>
                <a:r>
                  <a:rPr lang="en-US" dirty="0"/>
                  <a:t> to </a:t>
                </a:r>
                <a:r>
                  <a:rPr lang="en-US" i="1" dirty="0"/>
                  <a:t>A + B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3"/>
                    </a:solidFill>
                  </a:rPr>
                  <a:t>exactly</a:t>
                </a:r>
                <a:r>
                  <a:rPr lang="en-US" dirty="0"/>
                  <a:t> equivalent to 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28600" lvl="0" indent="-228600"/>
                <a:endParaRPr lang="en-US" dirty="0"/>
              </a:p>
              <a:p>
                <a:pPr marL="228600" lvl="0" indent="-228600"/>
                <a:r>
                  <a:rPr lang="en-US" dirty="0"/>
                  <a:t>Here the incomes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mean income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228600" lvl="0" indent="-228600"/>
                <a:r>
                  <a:rPr lang="en-US" dirty="0"/>
                  <a:t>Example: two persons, one has zero income, other has 100% of income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What does the </a:t>
                </a:r>
                <a:r>
                  <a:rPr lang="en-US" dirty="0">
                    <a:solidFill>
                      <a:schemeClr val="accent3"/>
                    </a:solidFill>
                  </a:rPr>
                  <a:t>Lorenz curve </a:t>
                </a:r>
                <a:r>
                  <a:rPr lang="en-US" dirty="0"/>
                  <a:t>look like? 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What is the </a:t>
                </a:r>
                <a:r>
                  <a:rPr lang="en-US" dirty="0">
                    <a:solidFill>
                      <a:schemeClr val="accent3"/>
                    </a:solidFill>
                  </a:rPr>
                  <a:t>Gini coefficient </a:t>
                </a:r>
                <a:r>
                  <a:rPr lang="en-US" dirty="0"/>
                  <a:t>(area method) in this case?  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dirty="0"/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44" t="-7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5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Gini Coefficient (alternative)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Gini (1912) himself proposed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228600" lvl="0" indent="-228600"/>
                <a:r>
                  <a:rPr lang="en-US" dirty="0"/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income comparisons (own-income comparisons are zero)</a:t>
                </a:r>
              </a:p>
              <a:p>
                <a:pPr marL="228600" lvl="0" indent="-228600"/>
                <a:r>
                  <a:rPr lang="en-US" dirty="0"/>
                  <a:t>Example: two persons, one has zero income, other has 100% of income</a:t>
                </a:r>
              </a:p>
              <a:p>
                <a:pPr marL="228600" lvl="0" indent="-228600"/>
                <a:r>
                  <a:rPr lang="en-US" dirty="0"/>
                  <a:t>What is the Gini coefficient (alternative) in this case?  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dirty="0"/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44" t="-7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54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Gini Coefficient(s)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Clearly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/>
              </a:p>
              <a:p>
                <a:pPr marL="228600" lvl="0" indent="-228600"/>
                <a:r>
                  <a:rPr lang="en-US" dirty="0"/>
                  <a:t>This always equals 1 when one person has all resources (verify this)</a:t>
                </a:r>
              </a:p>
              <a:p>
                <a:pPr marL="228600" lvl="0" indent="-228600"/>
                <a:r>
                  <a:rPr lang="en-US" dirty="0"/>
                  <a:t>When </a:t>
                </a:r>
                <a:r>
                  <a:rPr lang="en-US" i="1" dirty="0"/>
                  <a:t>n</a:t>
                </a:r>
                <a:r>
                  <a:rPr lang="en-US" dirty="0"/>
                  <a:t> is large the approximation is close</a:t>
                </a:r>
              </a:p>
              <a:p>
                <a:pPr marL="228600" lvl="0" indent="-228600"/>
                <a:r>
                  <a:rPr lang="en-US" dirty="0"/>
                  <a:t>Which measure is better? </a:t>
                </a:r>
              </a:p>
              <a:p>
                <a:pPr marL="228600" lvl="0" indent="-2286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more standard but see the </a:t>
                </a:r>
                <a:r>
                  <a:rPr lang="en-US" dirty="0">
                    <a:hlinkClick r:id="rId3"/>
                  </a:rPr>
                  <a:t>debate</a:t>
                </a:r>
                <a:r>
                  <a:rPr lang="en-US" dirty="0"/>
                  <a:t> here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dirty="0"/>
              </a:p>
            </p:txBody>
          </p:sp>
        </mc:Choice>
        <mc:Fallback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83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3" descr="figure-05-disposable-inco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11400"/>
            <a:ext cx="12192000" cy="2233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28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5" descr="figure-05-1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51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6" descr="figure-05-1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46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7" descr="figure-05-1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21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8" descr="figure-05-1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6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meaning of inequality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Visualization using Lorenz Curves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Measurement using the Gini coefficient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Market and disposable income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Gini Coefficient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chemeClr val="accent3"/>
                </a:solidFill>
              </a:rPr>
              <a:t>The Economy </a:t>
            </a:r>
            <a:r>
              <a:rPr lang="en-US" dirty="0"/>
              <a:t>5.12 to 5.14 and </a:t>
            </a:r>
            <a:r>
              <a:rPr lang="en-US" dirty="0">
                <a:hlinkClick r:id="rId3"/>
              </a:rPr>
              <a:t>A World of Differences</a:t>
            </a:r>
            <a:r>
              <a:rPr lang="en-US" dirty="0"/>
              <a:t> Sections 1-3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69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53" descr="figure-05-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750" y="0"/>
            <a:ext cx="95869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41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1" descr="figure-05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188" y="0"/>
            <a:ext cx="107156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74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9" descr="figure-05-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138"/>
            <a:ext cx="12192000" cy="6434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17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Measuring Inequality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Economic inequality is among the defining issues of our time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Multiple </a:t>
            </a:r>
            <a:r>
              <a:rPr lang="en-US" dirty="0">
                <a:solidFill>
                  <a:schemeClr val="accent3"/>
                </a:solidFill>
              </a:rPr>
              <a:t>dimensions</a:t>
            </a:r>
            <a:r>
              <a:rPr lang="en-US" dirty="0"/>
              <a:t>: income, wealth, opportunity, status, etc.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do we visualize and measure inequality?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accent3"/>
                </a:solidFill>
              </a:rPr>
              <a:t>Lorenz curves </a:t>
            </a:r>
            <a:r>
              <a:rPr lang="en-US" dirty="0"/>
              <a:t>used for visualization comparison across time and space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accent3"/>
                </a:solidFill>
              </a:rPr>
              <a:t>Gini coefficients </a:t>
            </a:r>
            <a:r>
              <a:rPr lang="en-US" dirty="0"/>
              <a:t>used as a single-number measure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45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Lorenz Curves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Lorenz Curves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population size is </a:t>
            </a:r>
            <a:r>
              <a:rPr lang="en-US" i="1" dirty="0"/>
              <a:t>n</a:t>
            </a:r>
            <a:r>
              <a:rPr lang="en-US" dirty="0"/>
              <a:t> (individuals, families, countries)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total income is X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Sort population in order of increasing income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each income level, calculate </a:t>
            </a:r>
            <a:r>
              <a:rPr lang="en-US" dirty="0">
                <a:solidFill>
                  <a:schemeClr val="accent3"/>
                </a:solidFill>
              </a:rPr>
              <a:t>cumulative share </a:t>
            </a:r>
            <a:r>
              <a:rPr lang="en-US" dirty="0"/>
              <a:t>of population below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calculate cumulative share of income held by this group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100 farmers, 90 own no land, rest own 100 acres each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90% of population has cumulative share 0, 100% has cumulative share 100</a:t>
            </a:r>
          </a:p>
          <a:p>
            <a:pPr marL="228600" lvl="0" indent="-228600"/>
            <a:r>
              <a:rPr lang="en-US" dirty="0"/>
              <a:t>How do we visualize inequality in landholding? </a:t>
            </a:r>
          </a:p>
          <a:p>
            <a:pPr marL="228600" lvl="0" indent="-228600"/>
            <a:r>
              <a:rPr lang="en-US" dirty="0"/>
              <a:t>What if each farmer had 10 acres each (perfect equality)?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27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52" descr="figure-05-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13" y="0"/>
            <a:ext cx="120157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93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a group of eight persons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Incomes as shown on next slide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Range between $10 and $500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Sum of incomes is $1,000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 compute Lorenz curve, first sort data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compute cumulative population and cumulative income shares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plot along with line of perfect equality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4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1A8E1-B85E-464F-B2C3-FD13264F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876300"/>
            <a:ext cx="4445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3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49FE8-DE21-1746-B2E0-BBA5080D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85750"/>
            <a:ext cx="86868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495</Words>
  <Application>Microsoft Macintosh PowerPoint</Application>
  <PresentationFormat>Widescreen</PresentationFormat>
  <Paragraphs>91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Source Sans Pro Black</vt:lpstr>
      <vt:lpstr>Source Sans Pro SemiBold</vt:lpstr>
      <vt:lpstr>Palatino Linotype</vt:lpstr>
      <vt:lpstr>Calibri</vt:lpstr>
      <vt:lpstr>Cambria Math</vt:lpstr>
      <vt:lpstr>Arial</vt:lpstr>
      <vt:lpstr>Office Theme</vt:lpstr>
      <vt:lpstr>The Measurement of Inequality</vt:lpstr>
      <vt:lpstr>Overview</vt:lpstr>
      <vt:lpstr>Measuring Inequality</vt:lpstr>
      <vt:lpstr>Lorenz Curves</vt:lpstr>
      <vt:lpstr>Lorenz Curves</vt:lpstr>
      <vt:lpstr>PowerPoint Presentation</vt:lpstr>
      <vt:lpstr>Example</vt:lpstr>
      <vt:lpstr>PowerPoint Presentation</vt:lpstr>
      <vt:lpstr>PowerPoint Presentation</vt:lpstr>
      <vt:lpstr>Gini Coefficient</vt:lpstr>
      <vt:lpstr>PowerPoint Presentation</vt:lpstr>
      <vt:lpstr>Gini Coefficient (area method)</vt:lpstr>
      <vt:lpstr>Gini Coefficient (alternative)</vt:lpstr>
      <vt:lpstr>Gini Coefficient(s)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13</cp:revision>
  <dcterms:created xsi:type="dcterms:W3CDTF">2017-10-09T10:02:31Z</dcterms:created>
  <dcterms:modified xsi:type="dcterms:W3CDTF">2021-10-20T00:09:38Z</dcterms:modified>
</cp:coreProperties>
</file>