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348" r:id="rId2"/>
    <p:sldId id="343" r:id="rId3"/>
    <p:sldId id="315" r:id="rId4"/>
    <p:sldId id="319" r:id="rId5"/>
    <p:sldId id="321" r:id="rId6"/>
    <p:sldId id="338" r:id="rId7"/>
    <p:sldId id="339" r:id="rId8"/>
    <p:sldId id="320" r:id="rId9"/>
    <p:sldId id="352" r:id="rId10"/>
    <p:sldId id="277" r:id="rId11"/>
    <p:sldId id="279" r:id="rId12"/>
    <p:sldId id="351" r:id="rId13"/>
    <p:sldId id="350" r:id="rId14"/>
    <p:sldId id="333" r:id="rId15"/>
    <p:sldId id="306" r:id="rId16"/>
    <p:sldId id="307" r:id="rId17"/>
    <p:sldId id="334" r:id="rId18"/>
    <p:sldId id="309" r:id="rId19"/>
    <p:sldId id="310" r:id="rId20"/>
    <p:sldId id="332" r:id="rId21"/>
    <p:sldId id="264" r:id="rId22"/>
    <p:sldId id="302" r:id="rId23"/>
    <p:sldId id="266" r:id="rId24"/>
    <p:sldId id="303" r:id="rId25"/>
    <p:sldId id="304" r:id="rId26"/>
    <p:sldId id="305" r:id="rId27"/>
    <p:sldId id="34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5755"/>
    <a:srgbClr val="F6726E"/>
    <a:srgbClr val="FEF2E1"/>
    <a:srgbClr val="FCBE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67"/>
    <p:restoredTop sz="86445"/>
  </p:normalViewPr>
  <p:slideViewPr>
    <p:cSldViewPr snapToGrid="0" snapToObjects="1">
      <p:cViewPr varScale="1">
        <p:scale>
          <a:sx n="81" d="100"/>
          <a:sy n="81" d="100"/>
        </p:scale>
        <p:origin x="1056" y="184"/>
      </p:cViewPr>
      <p:guideLst/>
    </p:cSldViewPr>
  </p:slideViewPr>
  <p:outlineViewPr>
    <p:cViewPr>
      <p:scale>
        <a:sx n="33" d="100"/>
        <a:sy n="33" d="100"/>
      </p:scale>
      <p:origin x="0" y="-88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46E05-C34E-0B4C-AC70-06C9A0F8643C}" type="datetimeFigureOut">
              <a:rPr lang="en-US" smtClean="0"/>
              <a:t>9/6/22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38F2E-ED3E-5C4F-BA5F-05350B117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26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9576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5366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72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chemeClr val="accent1"/>
              </a:solidFill>
              <a:latin typeface="Palatino Linotype Regular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213" y="2952750"/>
            <a:ext cx="3429000" cy="952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09612"/>
            <a:ext cx="10515600" cy="1325563"/>
          </a:xfrm>
        </p:spPr>
        <p:txBody>
          <a:bodyPr>
            <a:noAutofit/>
          </a:bodyPr>
          <a:lstStyle>
            <a:lvl1pPr algn="ctr">
              <a:defRPr sz="3200" b="0" i="0">
                <a:solidFill>
                  <a:schemeClr val="tx1"/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52669" y="686227"/>
            <a:ext cx="14709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0" b="1" i="0" dirty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rPr>
              <a:t>“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135313"/>
            <a:ext cx="10515600" cy="922337"/>
          </a:xfrm>
        </p:spPr>
        <p:txBody>
          <a:bodyPr>
            <a:noAutofit/>
          </a:bodyPr>
          <a:lstStyle>
            <a:lvl1pPr marL="0" indent="0" algn="r">
              <a:buNone/>
              <a:defRPr sz="2000" b="0" i="0">
                <a:solidFill>
                  <a:schemeClr val="tx1"/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  <a:lvl2pPr marL="457200" indent="0" algn="r">
              <a:buNone/>
              <a:defRPr sz="2000" b="1" i="0">
                <a:latin typeface="Source Sans Pro Semibold" charset="0"/>
                <a:ea typeface="Source Sans Pro Semibold" charset="0"/>
                <a:cs typeface="Source Sans Pro Semibold" charset="0"/>
              </a:defRPr>
            </a:lvl2pPr>
            <a:lvl3pPr marL="914400" indent="0" algn="r">
              <a:buNone/>
              <a:defRPr sz="2000" b="1" i="0">
                <a:latin typeface="Source Sans Pro Semibold" charset="0"/>
                <a:ea typeface="Source Sans Pro Semibold" charset="0"/>
                <a:cs typeface="Source Sans Pro Semibold" charset="0"/>
              </a:defRPr>
            </a:lvl3pPr>
            <a:lvl4pPr marL="1371600" indent="0" algn="r">
              <a:buNone/>
              <a:defRPr sz="2000" b="1" i="0">
                <a:latin typeface="Source Sans Pro Semibold" charset="0"/>
                <a:ea typeface="Source Sans Pro Semibold" charset="0"/>
                <a:cs typeface="Source Sans Pro Semibold" charset="0"/>
              </a:defRPr>
            </a:lvl4pPr>
            <a:lvl5pPr marL="1828800" indent="0" algn="r">
              <a:buNone/>
              <a:defRPr sz="2000" b="1" i="0">
                <a:latin typeface="Source Sans Pro Semibold" charset="0"/>
                <a:ea typeface="Source Sans Pro Semibold" charset="0"/>
                <a:cs typeface="Source Sans Pro Semibold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Single Corner Rectangle 8"/>
          <p:cNvSpPr/>
          <p:nvPr userDrawn="1"/>
        </p:nvSpPr>
        <p:spPr>
          <a:xfrm flipV="1">
            <a:off x="838201" y="979487"/>
            <a:ext cx="3933824" cy="4881563"/>
          </a:xfrm>
          <a:prstGeom prst="round1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Palatino Linotype Regula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74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</p:spPr>
      </p:pic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442078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55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solidFill>
                  <a:schemeClr val="accent1"/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 b="0" i="0">
                <a:solidFill>
                  <a:schemeClr val="tx1"/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13762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0" i="0">
                <a:solidFill>
                  <a:schemeClr val="accent1"/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tx1"/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8" name="Straight Connector 7"/>
          <p:cNvCxnSpPr>
            <a:stCxn id="3" idx="1"/>
            <a:endCxn id="3" idx="3"/>
          </p:cNvCxnSpPr>
          <p:nvPr userDrawn="1"/>
        </p:nvCxnSpPr>
        <p:spPr>
          <a:xfrm>
            <a:off x="831850" y="5339557"/>
            <a:ext cx="105156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90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74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</p:spPr>
      </p:pic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442078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082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74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</p:spPr>
      </p:pic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442078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2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74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</p:spPr>
      </p:pic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442078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256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1847850"/>
            <a:ext cx="3403600" cy="2858232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394200" y="1847850"/>
            <a:ext cx="3403600" cy="2858232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7950200" y="1847850"/>
            <a:ext cx="3403600" cy="2858232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5"/>
          </p:nvPr>
        </p:nvSpPr>
        <p:spPr>
          <a:xfrm>
            <a:off x="4394200" y="4705350"/>
            <a:ext cx="3403600" cy="752475"/>
          </a:xfr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algn="ctr">
              <a:defRPr sz="2000"/>
            </a:lvl2pPr>
            <a:lvl3pPr algn="ctr">
              <a:defRPr sz="2000"/>
            </a:lvl3pPr>
            <a:lvl4pPr algn="ctr">
              <a:defRPr sz="2000"/>
            </a:lvl4pPr>
            <a:lvl5pPr algn="ctr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16"/>
          </p:nvPr>
        </p:nvSpPr>
        <p:spPr>
          <a:xfrm>
            <a:off x="7950200" y="4705350"/>
            <a:ext cx="3403600" cy="752475"/>
          </a:xfr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algn="ctr">
              <a:defRPr sz="2000"/>
            </a:lvl2pPr>
            <a:lvl3pPr algn="ctr">
              <a:defRPr sz="2000"/>
            </a:lvl3pPr>
            <a:lvl4pPr algn="ctr">
              <a:defRPr sz="2000"/>
            </a:lvl4pPr>
            <a:lvl5pPr algn="ctr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7"/>
          </p:nvPr>
        </p:nvSpPr>
        <p:spPr>
          <a:xfrm>
            <a:off x="838200" y="4705350"/>
            <a:ext cx="3403600" cy="752475"/>
          </a:xfr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algn="ctr">
              <a:defRPr sz="2000"/>
            </a:lvl2pPr>
            <a:lvl3pPr algn="ctr">
              <a:defRPr sz="2000"/>
            </a:lvl3pPr>
            <a:lvl4pPr algn="ctr">
              <a:defRPr sz="2000"/>
            </a:lvl4pPr>
            <a:lvl5pPr algn="ctr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4" name="Picture 3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74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</p:spPr>
      </p:pic>
      <p:sp>
        <p:nvSpPr>
          <p:cNvPr id="3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442078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74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</p:spPr>
      </p:pic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442078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000" b="0" i="0">
                <a:solidFill>
                  <a:schemeClr val="tx1"/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000" b="0" i="0">
                <a:solidFill>
                  <a:schemeClr val="tx1"/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1"/>
          <a:stretch/>
        </p:blipFill>
        <p:spPr>
          <a:xfrm rot="10800000" flipH="1">
            <a:off x="0" y="6398805"/>
            <a:ext cx="12192000" cy="4655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74"/>
          <a:stretch/>
        </p:blipFill>
        <p:spPr>
          <a:xfrm>
            <a:off x="10524665" y="6533027"/>
            <a:ext cx="1324358" cy="244364"/>
          </a:xfrm>
          <a:prstGeom prst="rect">
            <a:avLst/>
          </a:prstGeom>
        </p:spPr>
      </p:pic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442078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1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</a:lstStyle>
          <a:p>
            <a:fld id="{CCBEB372-AF32-C642-9DDD-239D8704FBC0}" type="datetimeFigureOut">
              <a:rPr lang="en-US" smtClean="0"/>
              <a:pPr/>
              <a:t>9/6/22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Palatino Linotype Regular"/>
                <a:ea typeface="Palatino Linotype Regular"/>
                <a:cs typeface="Palatino Linotype Regular"/>
              </a:defRPr>
            </a:lvl1pPr>
          </a:lstStyle>
          <a:p>
            <a:fld id="{5BF25CBE-6512-DE45-840C-F6E21029AF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27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1" r:id="rId3"/>
    <p:sldLayoutId id="2147483650" r:id="rId4"/>
    <p:sldLayoutId id="2147483654" r:id="rId5"/>
    <p:sldLayoutId id="2147483655" r:id="rId6"/>
    <p:sldLayoutId id="2147483662" r:id="rId7"/>
    <p:sldLayoutId id="2147483663" r:id="rId8"/>
    <p:sldLayoutId id="2147483653" r:id="rId9"/>
    <p:sldLayoutId id="2147483661" r:id="rId10"/>
    <p:sldLayoutId id="21474836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rgbClr val="F6726E"/>
          </a:solidFill>
          <a:latin typeface="Palatino Linotype Regular"/>
          <a:ea typeface="Palatino Linotype Regular"/>
          <a:cs typeface="Palatino Linotype Regular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>
              <a:lumMod val="85000"/>
              <a:lumOff val="15000"/>
            </a:schemeClr>
          </a:solidFill>
          <a:latin typeface="Palatino Linotype Regular"/>
          <a:ea typeface="Palatino Linotype Regular"/>
          <a:cs typeface="Palatino Linotype Regular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>
              <a:lumMod val="85000"/>
              <a:lumOff val="15000"/>
            </a:schemeClr>
          </a:solidFill>
          <a:latin typeface="Palatino Linotype Regular"/>
          <a:ea typeface="Palatino Linotype Regular"/>
          <a:cs typeface="Palatino Linotype Regular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>
              <a:lumMod val="85000"/>
              <a:lumOff val="15000"/>
            </a:schemeClr>
          </a:solidFill>
          <a:latin typeface="Palatino Linotype Regular"/>
          <a:ea typeface="Palatino Linotype Regular"/>
          <a:cs typeface="Palatino Linotype Regular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>
              <a:lumMod val="85000"/>
              <a:lumOff val="15000"/>
            </a:schemeClr>
          </a:solidFill>
          <a:latin typeface="Palatino Linotype Regular"/>
          <a:ea typeface="Palatino Linotype Regular"/>
          <a:cs typeface="Palatino Linotype Regular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>
              <a:lumMod val="85000"/>
              <a:lumOff val="15000"/>
            </a:schemeClr>
          </a:solidFill>
          <a:latin typeface="Palatino Linotype Regular"/>
          <a:ea typeface="Palatino Linotype Regular"/>
          <a:cs typeface="Palatino Linotype Regular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fred.stlouisfed.org/graph/?g=GyLH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re-econ.org/insights/" TargetMode="External"/><Relationship Id="rId7" Type="http://schemas.openxmlformats.org/officeDocument/2006/relationships/hyperlink" Target="https://www.google.com/finance/" TargetMode="External"/><Relationship Id="rId2" Type="http://schemas.openxmlformats.org/officeDocument/2006/relationships/hyperlink" Target="https://core-econ.org/the-economy/?lang=en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fred.stlouisfed.org/" TargetMode="External"/><Relationship Id="rId5" Type="http://schemas.openxmlformats.org/officeDocument/2006/relationships/hyperlink" Target="https://ourworldindata.org/" TargetMode="External"/><Relationship Id="rId4" Type="http://schemas.openxmlformats.org/officeDocument/2006/relationships/hyperlink" Target="https://calendly.com/rajiv_sethi/office-hours?month=2020-03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ackblun.github.io/Globalinc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urworldindata.org/grapher/maddison-data-gdp-per-capita-in-2011us-single-benchmark?time=1700..latest&amp;country=USA~GBR~JPN~ITA~CHN~IND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urworldindata.org/grapher/maddison-data-gdp-per-capita-in-2011us-single-benchmark?time=earliest..latest&amp;country=KOR~RUS~ARG~BWA~BRA~NGA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fred.stlouisfed.org/graph/?g=GyLH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1135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>
              <a:spcBef>
                <a:spcPts val="0"/>
              </a:spcBef>
              <a:buClr>
                <a:schemeClr val="accent1"/>
              </a:buClr>
              <a:buSzPts val="6000"/>
            </a:pPr>
            <a:r>
              <a:rPr lang="en-US" sz="3800" dirty="0"/>
              <a:t>Living Standards Across Time and Space</a:t>
            </a:r>
            <a:endParaRPr sz="3800" dirty="0"/>
          </a:p>
        </p:txBody>
      </p:sp>
      <p:sp>
        <p:nvSpPr>
          <p:cNvPr id="84" name="Google Shape;84;p2"/>
          <p:cNvSpPr txBox="1"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Rajiv Sethi and the CORE Team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September 8, 2022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96C182-CD8D-AB47-AB7F-48175560E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584" y="4885546"/>
            <a:ext cx="2428831" cy="85009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alatino Linotype"/>
              <a:buNone/>
            </a:pPr>
            <a:r>
              <a:rPr lang="en-US" dirty="0"/>
              <a:t>COVID-19 Growth Rates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Google Shape;90;p3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marL="228600" lvl="0" indent="-228600" algn="l" rtl="0">
                  <a:spcBef>
                    <a:spcPts val="1000"/>
                  </a:spcBef>
                  <a:spcAft>
                    <a:spcPts val="0"/>
                  </a:spcAft>
                  <a:buSzPts val="2400"/>
                  <a:buChar char="•"/>
                </a:pPr>
                <a:r>
                  <a:rPr lang="en-US" dirty="0"/>
                  <a:t>Suppose cases grow at rate </a:t>
                </a:r>
                <a:r>
                  <a:rPr lang="en-US" i="1" dirty="0"/>
                  <a:t>g</a:t>
                </a:r>
                <a:r>
                  <a:rPr lang="en-US" dirty="0"/>
                  <a:t> daily</a:t>
                </a:r>
              </a:p>
              <a:p>
                <a:pPr lvl="0">
                  <a:buSzPts val="2400"/>
                </a:pPr>
                <a:r>
                  <a:rPr lang="en-US" dirty="0"/>
                  <a:t>With </a:t>
                </a:r>
                <a:r>
                  <a:rPr lang="en-US" i="1" dirty="0"/>
                  <a:t>n</a:t>
                </a:r>
                <a:r>
                  <a:rPr lang="en-US" dirty="0"/>
                  <a:t> cases today,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dirty="0"/>
                  <a:t> cases tomorrow (why?)</a:t>
                </a:r>
              </a:p>
              <a:p>
                <a:pPr marL="228600" lvl="0" indent="-228600" algn="l" rtl="0">
                  <a:spcBef>
                    <a:spcPts val="1000"/>
                  </a:spcBef>
                  <a:spcAft>
                    <a:spcPts val="0"/>
                  </a:spcAft>
                  <a:buSzPts val="2400"/>
                  <a:buChar char="•"/>
                </a:pPr>
                <a:r>
                  <a:rPr lang="en-US" b="0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cases after </a:t>
                </a:r>
                <a:r>
                  <a:rPr lang="en-US" i="1" dirty="0"/>
                  <a:t>t</a:t>
                </a:r>
                <a:r>
                  <a:rPr lang="en-US" dirty="0"/>
                  <a:t> days</a:t>
                </a:r>
              </a:p>
              <a:p>
                <a:pPr marL="228600" indent="-228600"/>
                <a:r>
                  <a:rPr lang="en-US" dirty="0"/>
                  <a:t>If </a:t>
                </a:r>
                <a:r>
                  <a:rPr lang="en-US" i="1" dirty="0"/>
                  <a:t>g</a:t>
                </a:r>
                <a:r>
                  <a:rPr lang="en-US" dirty="0"/>
                  <a:t> is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or about 41.42%,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228600" indent="-228600"/>
                <a:r>
                  <a:rPr lang="en-US" dirty="0"/>
                  <a:t>At this growth rate </a:t>
                </a:r>
                <a:r>
                  <a:rPr lang="en-US" dirty="0">
                    <a:solidFill>
                      <a:srgbClr val="FF0000"/>
                    </a:solidFill>
                  </a:rPr>
                  <a:t>cases double every two days</a:t>
                </a:r>
              </a:p>
              <a:p>
                <a:pPr marL="228600" indent="-228600"/>
                <a:r>
                  <a:rPr lang="en-US" dirty="0"/>
                  <a:t>100 cases grows to 1,131 in a week, over 46,000 in a month</a:t>
                </a:r>
              </a:p>
              <a:p>
                <a:pPr marL="228600" indent="-228600"/>
                <a:r>
                  <a:rPr lang="en-US" dirty="0"/>
                  <a:t>Eventually growth slows because more recover or succumb</a:t>
                </a:r>
              </a:p>
              <a:p>
                <a:pPr marL="228600" indent="-228600"/>
                <a:r>
                  <a:rPr lang="en-US" dirty="0"/>
                  <a:t>Assuming recovery comes with </a:t>
                </a:r>
                <a:r>
                  <a:rPr lang="en-US" dirty="0">
                    <a:solidFill>
                      <a:srgbClr val="FF0000"/>
                    </a:solidFill>
                  </a:rPr>
                  <a:t>immunity</a:t>
                </a:r>
                <a:endParaRPr lang="en-US" dirty="0"/>
              </a:p>
              <a:p>
                <a:pPr marL="457200" lvl="0" indent="-3048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90" name="Google Shape;90;p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3"/>
                <a:stretch>
                  <a:fillRect l="-8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721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86583971-B6A9-9549-A0AF-1C67AA790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" y="0"/>
            <a:ext cx="107870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610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Growth Rates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457200" indent="-457200"/>
                <a:r>
                  <a:rPr lang="en-US" dirty="0"/>
                  <a:t>Suppose we want to see how much an economy grew over a many years</a:t>
                </a:r>
              </a:p>
              <a:p>
                <a:pPr marL="457200" indent="-457200"/>
                <a:r>
                  <a:rPr lang="en-US" dirty="0"/>
                  <a:t>Each year the growth rate would have been different</a:t>
                </a:r>
              </a:p>
              <a:p>
                <a:pPr marL="457200" indent="-457200"/>
                <a:r>
                  <a:rPr lang="en-US" dirty="0"/>
                  <a:t>Simply averaging annual growth rates can be very misleading</a:t>
                </a:r>
              </a:p>
              <a:p>
                <a:pPr marL="457200" indent="-457200"/>
                <a:r>
                  <a:rPr lang="en-US" dirty="0"/>
                  <a:t>For example, 42% growth a year is more than 100% after two years</a:t>
                </a:r>
              </a:p>
              <a:p>
                <a:pPr marL="457200" indent="-457200"/>
                <a:r>
                  <a:rPr lang="en-US" dirty="0"/>
                  <a:t>But zero growth, then 84% has the same average, much less </a:t>
                </a:r>
                <a:r>
                  <a:rPr lang="en-US" dirty="0">
                    <a:solidFill>
                      <a:srgbClr val="F55755"/>
                    </a:solidFill>
                  </a:rPr>
                  <a:t>cumulative</a:t>
                </a:r>
              </a:p>
              <a:p>
                <a:pPr marL="457200" indent="-457200"/>
                <a:r>
                  <a:rPr lang="en-US" dirty="0"/>
                  <a:t>Suppose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periods, initial GDP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and final GDP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baseline="-25000" dirty="0"/>
              </a:p>
              <a:p>
                <a:pPr marL="457200" indent="-457200"/>
                <a:r>
                  <a:rPr lang="en-US" dirty="0"/>
                  <a:t>We need to find the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that solves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0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b="0" i="1" baseline="3000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or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b="0" i="1" baseline="-2500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b="0" i="1" baseline="-2500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674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/>
                <a:r>
                  <a:rPr lang="en-US" dirty="0"/>
                  <a:t>Data for Real GDP (2012 dollars) available </a:t>
                </a:r>
                <a:r>
                  <a:rPr lang="en-US" dirty="0">
                    <a:hlinkClick r:id="rId2"/>
                  </a:rPr>
                  <a:t>here</a:t>
                </a:r>
                <a:endParaRPr lang="en-US" dirty="0"/>
              </a:p>
              <a:p>
                <a:pPr marL="457200" indent="-457200"/>
                <a:r>
                  <a:rPr lang="en-US" dirty="0"/>
                  <a:t>Consider three years 2018, 2019, 2020</a:t>
                </a:r>
              </a:p>
              <a:p>
                <a:pPr marL="457200" indent="-457200"/>
                <a:r>
                  <a:rPr lang="en-US" dirty="0"/>
                  <a:t>What was the growth rate of real GDP in 2019? </a:t>
                </a:r>
              </a:p>
              <a:p>
                <a:pPr marL="457200" indent="-457200"/>
                <a:r>
                  <a:rPr lang="en-US" dirty="0"/>
                  <a:t>What was the growth rate of real GDP in 2020?</a:t>
                </a:r>
              </a:p>
              <a:p>
                <a:pPr marL="457200" indent="-457200"/>
                <a:r>
                  <a:rPr lang="en-US" dirty="0"/>
                  <a:t>What about the compound growth rate over the decade, 2011-2020?</a:t>
                </a:r>
              </a:p>
              <a:p>
                <a:pPr marL="457200" indent="-457200"/>
                <a:r>
                  <a:rPr lang="en-US" dirty="0"/>
                  <a:t>Note: Initial GDP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is the value in 2010, final GDP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is the value in 2020</a:t>
                </a:r>
              </a:p>
              <a:p>
                <a:pPr marL="457200" indent="-457200"/>
                <a:r>
                  <a:rPr lang="en-US" dirty="0"/>
                  <a:t>Number of years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457200" indent="-457200"/>
                <a:endParaRPr lang="en-US" dirty="0"/>
              </a:p>
              <a:p>
                <a:pPr marL="457200" indent="-457200"/>
                <a:endParaRPr lang="en-US" dirty="0"/>
              </a:p>
              <a:p>
                <a:pPr marL="457200" indent="-457200"/>
                <a:endParaRPr lang="en-US" dirty="0"/>
              </a:p>
              <a:p>
                <a:pPr marL="457200" indent="-457200"/>
                <a:endParaRPr lang="en-US" dirty="0"/>
              </a:p>
              <a:p>
                <a:pPr marL="457200" indent="-457200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44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592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2400" dirty="0"/>
              <a:t>A technology is a process that uses resources (</a:t>
            </a:r>
            <a:r>
              <a:rPr lang="en-US" sz="2400" dirty="0">
                <a:solidFill>
                  <a:srgbClr val="FF0000"/>
                </a:solidFill>
              </a:rPr>
              <a:t>inputs</a:t>
            </a:r>
            <a:r>
              <a:rPr lang="en-US" sz="2400" dirty="0"/>
              <a:t>) to produce </a:t>
            </a:r>
            <a:r>
              <a:rPr lang="en-US" sz="2400" dirty="0">
                <a:solidFill>
                  <a:srgbClr val="FF0000"/>
                </a:solidFill>
              </a:rPr>
              <a:t>outputs</a:t>
            </a:r>
            <a:r>
              <a:rPr lang="en-US" sz="2400" dirty="0"/>
              <a:t> </a:t>
            </a:r>
          </a:p>
          <a:p>
            <a:pPr marL="457200" indent="-457200"/>
            <a:r>
              <a:rPr lang="en-US" sz="2400" dirty="0"/>
              <a:t>Progress occurs when output can be produced with fewer resources</a:t>
            </a:r>
          </a:p>
          <a:p>
            <a:pPr marL="457200" indent="-457200"/>
            <a:r>
              <a:rPr lang="en-US" sz="2400" dirty="0"/>
              <a:t>Also involves the production of new kinds of goods and services</a:t>
            </a:r>
          </a:p>
          <a:p>
            <a:pPr marL="457200" indent="-457200"/>
            <a:r>
              <a:rPr lang="en-US" sz="2400" dirty="0"/>
              <a:t>Scientific advances facilitate technological progress</a:t>
            </a:r>
          </a:p>
          <a:p>
            <a:pPr marL="457200" indent="-457200"/>
            <a:r>
              <a:rPr lang="en-US" sz="2400" dirty="0"/>
              <a:t>This allows an increase in living standards</a:t>
            </a:r>
          </a:p>
          <a:p>
            <a:pPr marL="457200" indent="-457200"/>
            <a:r>
              <a:rPr lang="en-US" sz="2400" dirty="0"/>
              <a:t>Example 1: productivity of labor in producing light</a:t>
            </a:r>
          </a:p>
          <a:p>
            <a:pPr marL="457200" indent="-457200"/>
            <a:r>
              <a:rPr lang="en-US" sz="2400" dirty="0"/>
              <a:t>Example 2: increased speed with which information travels</a:t>
            </a:r>
            <a:endParaRPr lang="en-US" dirty="0"/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878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1-0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38" y="0"/>
            <a:ext cx="101933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934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1-0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0"/>
            <a:ext cx="11676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127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2400" dirty="0"/>
              <a:t>With rapid growth comes environmental impact</a:t>
            </a:r>
          </a:p>
          <a:p>
            <a:pPr marL="457200" indent="-457200"/>
            <a:r>
              <a:rPr lang="en-US" sz="2400" dirty="0"/>
              <a:t>Example: Fossil fuel combustion has </a:t>
            </a:r>
            <a:r>
              <a:rPr lang="en-US" sz="2400" dirty="0">
                <a:solidFill>
                  <a:schemeClr val="accent1"/>
                </a:solidFill>
              </a:rPr>
              <a:t>local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1"/>
                </a:solidFill>
              </a:rPr>
              <a:t>regional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1"/>
                </a:solidFill>
              </a:rPr>
              <a:t>global</a:t>
            </a:r>
            <a:r>
              <a:rPr lang="en-US" sz="2400" dirty="0"/>
              <a:t> effects</a:t>
            </a:r>
          </a:p>
          <a:p>
            <a:pPr marL="457200" indent="-457200"/>
            <a:r>
              <a:rPr lang="en-US" sz="2400" dirty="0"/>
              <a:t>Local effects: greater </a:t>
            </a:r>
            <a:r>
              <a:rPr lang="en-US" sz="2400" dirty="0">
                <a:solidFill>
                  <a:srgbClr val="F55755"/>
                </a:solidFill>
              </a:rPr>
              <a:t>air pollution</a:t>
            </a:r>
            <a:r>
              <a:rPr lang="en-US" sz="2400" dirty="0"/>
              <a:t>, breathing disorders</a:t>
            </a:r>
          </a:p>
          <a:p>
            <a:pPr marL="457200" indent="-457200"/>
            <a:r>
              <a:rPr lang="en-US" sz="2400" dirty="0"/>
              <a:t>Regional effects: </a:t>
            </a:r>
            <a:r>
              <a:rPr lang="en-US" sz="2400" dirty="0">
                <a:solidFill>
                  <a:srgbClr val="F55755"/>
                </a:solidFill>
              </a:rPr>
              <a:t>acid rain </a:t>
            </a:r>
            <a:r>
              <a:rPr lang="en-US" sz="2400" dirty="0"/>
              <a:t>affects agriculture and marine life in lakes</a:t>
            </a:r>
          </a:p>
          <a:p>
            <a:pPr marL="457200" indent="-457200"/>
            <a:r>
              <a:rPr lang="en-US" sz="2400" dirty="0"/>
              <a:t>Global effects: greater carbon concentration, </a:t>
            </a:r>
            <a:r>
              <a:rPr lang="en-US" sz="2400" dirty="0">
                <a:solidFill>
                  <a:srgbClr val="F55755"/>
                </a:solidFill>
              </a:rPr>
              <a:t>climate change</a:t>
            </a:r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943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1-06-a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9050"/>
            <a:ext cx="121920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674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1-06-b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1575"/>
            <a:ext cx="1219200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233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Readings and Office Hours:</a:t>
            </a:r>
          </a:p>
          <a:p>
            <a:pPr marL="457200" indent="-457200"/>
            <a:r>
              <a:rPr lang="en-US" dirty="0"/>
              <a:t>Textbook: </a:t>
            </a:r>
            <a:r>
              <a:rPr lang="en-US" dirty="0">
                <a:hlinkClick r:id="rId2"/>
              </a:rPr>
              <a:t>The Economy</a:t>
            </a:r>
            <a:endParaRPr lang="en-US" dirty="0"/>
          </a:p>
          <a:p>
            <a:pPr marL="457200" indent="-457200"/>
            <a:r>
              <a:rPr lang="en-US" sz="2400" dirty="0"/>
              <a:t>Supplementary Readings: </a:t>
            </a:r>
            <a:r>
              <a:rPr lang="en-US" sz="2400" dirty="0">
                <a:hlinkClick r:id="rId3"/>
              </a:rPr>
              <a:t>CORE Insights</a:t>
            </a:r>
            <a:endParaRPr lang="en-US" sz="2400" dirty="0"/>
          </a:p>
          <a:p>
            <a:pPr marL="457200" indent="-457200"/>
            <a:r>
              <a:rPr lang="en-US" sz="2400" dirty="0"/>
              <a:t>Office Hours: By </a:t>
            </a:r>
            <a:r>
              <a:rPr lang="en-US" dirty="0">
                <a:hlinkClick r:id="rId4"/>
              </a:rPr>
              <a:t>appointment</a:t>
            </a:r>
            <a:endParaRPr lang="en-US" dirty="0"/>
          </a:p>
          <a:p>
            <a:pPr marL="457200" indent="-457200"/>
            <a:endParaRPr lang="en-US" sz="2400" dirty="0"/>
          </a:p>
          <a:p>
            <a:pPr marL="0" indent="0">
              <a:buNone/>
            </a:pPr>
            <a:r>
              <a:rPr lang="en-US" sz="2400" dirty="0"/>
              <a:t>Data Sources:</a:t>
            </a:r>
          </a:p>
          <a:p>
            <a:pPr marL="457200" indent="-457200"/>
            <a:r>
              <a:rPr lang="en-US" sz="2400" dirty="0">
                <a:hlinkClick r:id="rId5"/>
              </a:rPr>
              <a:t>Our World in </a:t>
            </a:r>
            <a:r>
              <a:rPr lang="en-US" dirty="0">
                <a:hlinkClick r:id="rId5"/>
              </a:rPr>
              <a:t>D</a:t>
            </a:r>
            <a:r>
              <a:rPr lang="en-US" sz="2400" dirty="0">
                <a:hlinkClick r:id="rId5"/>
              </a:rPr>
              <a:t>ata</a:t>
            </a:r>
            <a:endParaRPr lang="en-US" sz="2400" dirty="0"/>
          </a:p>
          <a:p>
            <a:pPr marL="457200" indent="-457200"/>
            <a:r>
              <a:rPr lang="en-US" dirty="0">
                <a:hlinkClick r:id="rId6"/>
              </a:rPr>
              <a:t>Federal Reserve Economic Data</a:t>
            </a:r>
            <a:endParaRPr lang="en-US" dirty="0"/>
          </a:p>
          <a:p>
            <a:pPr marL="457200" indent="-457200"/>
            <a:r>
              <a:rPr lang="en-US" sz="2400" dirty="0">
                <a:hlinkClick r:id="rId7"/>
              </a:rPr>
              <a:t>Google Finance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7134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Inequality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2400" dirty="0"/>
              <a:t>GDP per capita just tells us about average income in a country</a:t>
            </a:r>
          </a:p>
          <a:p>
            <a:pPr marL="457200" indent="-457200"/>
            <a:r>
              <a:rPr lang="en-US" sz="2400" dirty="0"/>
              <a:t>This may be very unequally distributed</a:t>
            </a:r>
          </a:p>
          <a:p>
            <a:pPr marL="457200" indent="-457200"/>
            <a:r>
              <a:rPr lang="en-US" sz="2400" dirty="0"/>
              <a:t>A simple way to measure inequality: average income within </a:t>
            </a:r>
            <a:r>
              <a:rPr lang="en-US" sz="2400" dirty="0">
                <a:solidFill>
                  <a:schemeClr val="accent1"/>
                </a:solidFill>
              </a:rPr>
              <a:t>deciles</a:t>
            </a:r>
          </a:p>
          <a:p>
            <a:pPr marL="457200" indent="-457200"/>
            <a:r>
              <a:rPr lang="en-US" sz="2400" dirty="0"/>
              <a:t>Top 10%, next 10%, … bottom 10%</a:t>
            </a:r>
          </a:p>
          <a:p>
            <a:pPr marL="457200" indent="-457200"/>
            <a:r>
              <a:rPr lang="en-US" sz="2400" dirty="0"/>
              <a:t>In 2014 Singapore had highest average income, Liberia lowest</a:t>
            </a:r>
          </a:p>
          <a:p>
            <a:pPr marL="457200" indent="-457200"/>
            <a:r>
              <a:rPr lang="en-US" sz="2400" dirty="0"/>
              <a:t>Top decile in </a:t>
            </a:r>
            <a:r>
              <a:rPr lang="en-GB" sz="2400" dirty="0"/>
              <a:t>Singapore had $67,436, bottom decile $3,652</a:t>
            </a:r>
          </a:p>
          <a:p>
            <a:pPr marL="457200" indent="-457200"/>
            <a:r>
              <a:rPr lang="en-US" sz="2400" dirty="0"/>
              <a:t>Top decile in </a:t>
            </a:r>
            <a:r>
              <a:rPr lang="en-GB" sz="2400" dirty="0"/>
              <a:t>Liberia had $994, bottom decile $17</a:t>
            </a:r>
          </a:p>
          <a:p>
            <a:pPr marL="457200" indent="-457200"/>
            <a:r>
              <a:rPr lang="en-GB" sz="2400" dirty="0"/>
              <a:t>Average income and inequality can be seen in </a:t>
            </a:r>
            <a:r>
              <a:rPr lang="en-GB" sz="2400" dirty="0">
                <a:solidFill>
                  <a:schemeClr val="accent1"/>
                </a:solidFill>
              </a:rPr>
              <a:t>skyscraper graphs</a:t>
            </a:r>
            <a:endParaRPr lang="en-US" sz="2400" dirty="0">
              <a:solidFill>
                <a:schemeClr val="accent1"/>
              </a:solidFill>
            </a:endParaRPr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402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1-02-a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5925"/>
            <a:ext cx="12192000" cy="602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07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1-02-b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5925"/>
            <a:ext cx="12192000" cy="602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772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1-02-c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5925"/>
            <a:ext cx="12192000" cy="602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635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1-02-d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5925"/>
            <a:ext cx="12192000" cy="602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629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1-02-e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5925"/>
            <a:ext cx="12192000" cy="602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9652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-01-02-f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5925"/>
            <a:ext cx="12192000" cy="602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6290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/>
              <a:t>Data for skyscraper graph is available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pPr marL="457200" indent="-457200"/>
            <a:r>
              <a:rPr lang="en-US" dirty="0"/>
              <a:t>Consider United States in 1980 and 2014</a:t>
            </a:r>
          </a:p>
          <a:p>
            <a:pPr marL="457200" indent="-457200"/>
            <a:r>
              <a:rPr lang="en-US" dirty="0"/>
              <a:t>What is the ratio of top to bottom decile mean income in these years? </a:t>
            </a:r>
          </a:p>
          <a:p>
            <a:pPr marL="457200" indent="-457200"/>
            <a:r>
              <a:rPr lang="en-US" dirty="0"/>
              <a:t>Has inequality increased or decreased?</a:t>
            </a:r>
          </a:p>
          <a:p>
            <a:pPr marL="457200" indent="-457200"/>
            <a:r>
              <a:rPr lang="en-US" dirty="0"/>
              <a:t>By what percentage has the ratio changed over this period? </a:t>
            </a:r>
          </a:p>
          <a:p>
            <a:pPr marL="457200" indent="-457200"/>
            <a:r>
              <a:rPr lang="en-US" dirty="0"/>
              <a:t>Over which period did inequality change most rapidly?</a:t>
            </a:r>
          </a:p>
          <a:p>
            <a:pPr marL="457200" indent="-457200"/>
            <a:r>
              <a:rPr lang="en-US" dirty="0"/>
              <a:t>Other </a:t>
            </a:r>
            <a:r>
              <a:rPr lang="en-US" dirty="0">
                <a:solidFill>
                  <a:srgbClr val="F55755"/>
                </a:solidFill>
              </a:rPr>
              <a:t>inequality measures </a:t>
            </a:r>
            <a:r>
              <a:rPr lang="en-US" dirty="0"/>
              <a:t>(Lorenz curve, Gini coefficient) later in course </a:t>
            </a:r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226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2400" dirty="0"/>
              <a:t>The State of the Economy</a:t>
            </a:r>
          </a:p>
          <a:p>
            <a:pPr marL="457200" indent="-457200"/>
            <a:r>
              <a:rPr lang="en-US" sz="2400" dirty="0"/>
              <a:t>The Measurement of Production</a:t>
            </a:r>
          </a:p>
          <a:p>
            <a:pPr marL="457200" indent="-457200"/>
            <a:r>
              <a:rPr lang="en-US" sz="2400" dirty="0"/>
              <a:t>Economic Growth</a:t>
            </a:r>
          </a:p>
          <a:p>
            <a:pPr marL="457200" indent="-457200"/>
            <a:r>
              <a:rPr lang="en-US" sz="2400" dirty="0"/>
              <a:t>History’s Hockey Sticks</a:t>
            </a:r>
          </a:p>
          <a:p>
            <a:pPr marL="457200" indent="-457200"/>
            <a:r>
              <a:rPr lang="en-US" sz="2400" dirty="0"/>
              <a:t>Technological Progress</a:t>
            </a:r>
          </a:p>
          <a:p>
            <a:pPr marL="457200" indent="-457200"/>
            <a:r>
              <a:rPr lang="en-US" sz="2400" dirty="0"/>
              <a:t>Environmental Impacts</a:t>
            </a:r>
          </a:p>
          <a:p>
            <a:pPr marL="457200" indent="-457200"/>
            <a:r>
              <a:rPr lang="en-US" sz="2400" dirty="0"/>
              <a:t>Inequality Across Space and Time</a:t>
            </a:r>
          </a:p>
          <a:p>
            <a:pPr marL="457200" indent="-457200"/>
            <a:endParaRPr lang="en-US" sz="2400" dirty="0"/>
          </a:p>
          <a:p>
            <a:pPr marL="0" indent="0">
              <a:buNone/>
            </a:pPr>
            <a:r>
              <a:rPr lang="en-US" sz="2400" dirty="0"/>
              <a:t>Reading: </a:t>
            </a:r>
            <a:r>
              <a:rPr lang="en-US" sz="2400" i="1" dirty="0">
                <a:solidFill>
                  <a:srgbClr val="FF0000"/>
                </a:solidFill>
              </a:rPr>
              <a:t>The Economy</a:t>
            </a:r>
            <a:r>
              <a:rPr lang="en-US" sz="2400" i="1" dirty="0"/>
              <a:t> </a:t>
            </a:r>
            <a:r>
              <a:rPr lang="en-US" sz="2400" dirty="0"/>
              <a:t>Units 1.1 to 1.5</a:t>
            </a:r>
          </a:p>
        </p:txBody>
      </p:sp>
    </p:spTree>
    <p:extLst>
      <p:ext uri="{BB962C8B-B14F-4D97-AF65-F5344CB8AC3E}">
        <p14:creationId xmlns:p14="http://schemas.microsoft.com/office/powerpoint/2010/main" val="4277284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Production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2400" dirty="0"/>
              <a:t>Main measure is </a:t>
            </a:r>
            <a:r>
              <a:rPr lang="en-US" sz="2400" dirty="0">
                <a:solidFill>
                  <a:srgbClr val="FF0000"/>
                </a:solidFill>
              </a:rPr>
              <a:t>Gross Domestic Product</a:t>
            </a:r>
            <a:r>
              <a:rPr lang="en-US" sz="2400" dirty="0"/>
              <a:t> (GDP)</a:t>
            </a:r>
          </a:p>
          <a:p>
            <a:pPr marL="457200" indent="-457200"/>
            <a:r>
              <a:rPr lang="en-US" sz="2400" dirty="0"/>
              <a:t>Value of total goods/services produced over given period of time</a:t>
            </a:r>
          </a:p>
          <a:p>
            <a:pPr marL="457200" indent="-457200"/>
            <a:r>
              <a:rPr lang="en-US" sz="2400" dirty="0"/>
              <a:t>When divided by the population: </a:t>
            </a:r>
            <a:r>
              <a:rPr lang="en-US" sz="2400" dirty="0">
                <a:solidFill>
                  <a:srgbClr val="FF0000"/>
                </a:solidFill>
              </a:rPr>
              <a:t>GDP per capita</a:t>
            </a:r>
            <a:endParaRPr lang="en-US" sz="2400" dirty="0"/>
          </a:p>
          <a:p>
            <a:pPr marL="457200" indent="-457200"/>
            <a:r>
              <a:rPr lang="en-US" sz="2400" dirty="0"/>
              <a:t>When valued at the prices at which they are sold: </a:t>
            </a:r>
            <a:r>
              <a:rPr lang="en-US" sz="2400" dirty="0">
                <a:solidFill>
                  <a:srgbClr val="FF0000"/>
                </a:solidFill>
              </a:rPr>
              <a:t>Nominal GDP</a:t>
            </a:r>
          </a:p>
          <a:p>
            <a:pPr marL="457200" indent="-457200"/>
            <a:r>
              <a:rPr lang="en-US" sz="2400" dirty="0"/>
              <a:t>If one year’s prices are used to value output in all years: </a:t>
            </a:r>
            <a:r>
              <a:rPr lang="en-US" sz="2400" dirty="0">
                <a:solidFill>
                  <a:srgbClr val="FF0000"/>
                </a:solidFill>
              </a:rPr>
              <a:t>Real GDP</a:t>
            </a:r>
          </a:p>
          <a:p>
            <a:pPr marL="457200" indent="-457200"/>
            <a:r>
              <a:rPr lang="en-US" sz="2400" dirty="0"/>
              <a:t>The year whose prices are used to compute Real GDP: </a:t>
            </a:r>
            <a:r>
              <a:rPr lang="en-US" sz="2400" dirty="0">
                <a:solidFill>
                  <a:srgbClr val="FF0000"/>
                </a:solidFill>
              </a:rPr>
              <a:t>base year</a:t>
            </a:r>
          </a:p>
          <a:p>
            <a:pPr marL="457200" indent="-457200"/>
            <a:r>
              <a:rPr lang="en-US" sz="2400" dirty="0"/>
              <a:t>Nominal GDP grows when more is produced and/or prices rise</a:t>
            </a:r>
          </a:p>
          <a:p>
            <a:pPr marL="457200" indent="-457200"/>
            <a:r>
              <a:rPr lang="en-US" sz="2400" dirty="0"/>
              <a:t>Real GDP only grows when actual production grows</a:t>
            </a:r>
          </a:p>
        </p:txBody>
      </p:sp>
    </p:spTree>
    <p:extLst>
      <p:ext uri="{BB962C8B-B14F-4D97-AF65-F5344CB8AC3E}">
        <p14:creationId xmlns:p14="http://schemas.microsoft.com/office/powerpoint/2010/main" val="311663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History’s Hockey Sticks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2400" dirty="0"/>
              <a:t>Real GDP per capita in most of the world was flat for centuries</a:t>
            </a:r>
          </a:p>
          <a:p>
            <a:pPr marL="457200" indent="-457200"/>
            <a:r>
              <a:rPr lang="en-US" sz="2400" dirty="0"/>
              <a:t>Then, starting in Britain around 1700, rapid and sustained growth</a:t>
            </a:r>
          </a:p>
          <a:p>
            <a:pPr marL="457200" indent="-457200"/>
            <a:r>
              <a:rPr lang="en-US" sz="2400" dirty="0"/>
              <a:t>In Japan, growth starts to take off around 1870</a:t>
            </a:r>
          </a:p>
          <a:p>
            <a:pPr marL="457200" indent="-457200"/>
            <a:r>
              <a:rPr lang="en-US" sz="2400" dirty="0"/>
              <a:t>In China and India, latter part of the 20</a:t>
            </a:r>
            <a:r>
              <a:rPr lang="en-US" sz="2400" baseline="30000" dirty="0"/>
              <a:t>th</a:t>
            </a:r>
            <a:r>
              <a:rPr lang="en-US" sz="2400" dirty="0"/>
              <a:t> century</a:t>
            </a:r>
          </a:p>
          <a:p>
            <a:pPr marL="457200" indent="-457200"/>
            <a:r>
              <a:rPr lang="en-US" sz="2400" dirty="0"/>
              <a:t>Graphs reveal a sequence of </a:t>
            </a:r>
            <a:r>
              <a:rPr lang="en-US" sz="2400" dirty="0">
                <a:solidFill>
                  <a:srgbClr val="FF0000"/>
                </a:solidFill>
              </a:rPr>
              <a:t>hockey sticks</a:t>
            </a:r>
            <a:endParaRPr lang="en-US" sz="2400" dirty="0"/>
          </a:p>
          <a:p>
            <a:pPr marL="457200" indent="-457200"/>
            <a:r>
              <a:rPr lang="en-US" sz="2400" dirty="0"/>
              <a:t>With wide variation across countries in rates of growth </a:t>
            </a:r>
          </a:p>
        </p:txBody>
      </p:sp>
    </p:spTree>
    <p:extLst>
      <p:ext uri="{BB962C8B-B14F-4D97-AF65-F5344CB8AC3E}">
        <p14:creationId xmlns:p14="http://schemas.microsoft.com/office/powerpoint/2010/main" val="1031604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Grp="1" noChangeAspect="1"/>
          </p:cNvPicPr>
          <p:nvPr isPhoto="1"/>
        </p:nvPicPr>
        <p:blipFill>
          <a:blip r:embed="rId2"/>
          <a:srcRect/>
          <a:stretch/>
        </p:blipFill>
        <p:spPr>
          <a:xfrm>
            <a:off x="1238249" y="0"/>
            <a:ext cx="97155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0C73E17-A077-5D4E-83BB-411BAF6898A5}"/>
              </a:ext>
            </a:extLst>
          </p:cNvPr>
          <p:cNvSpPr/>
          <p:nvPr/>
        </p:nvSpPr>
        <p:spPr>
          <a:xfrm>
            <a:off x="9877991" y="5866219"/>
            <a:ext cx="21515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Palatino Linotype" panose="02040502050505030304" pitchFamily="18" charset="0"/>
                <a:hlinkClick r:id="rId3"/>
              </a:rPr>
              <a:t>View Latest Data</a:t>
            </a:r>
            <a:endParaRPr lang="en-GB" sz="20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855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Grp="1" noChangeAspect="1"/>
          </p:cNvPicPr>
          <p:nvPr isPhoto="1"/>
        </p:nvPicPr>
        <p:blipFill>
          <a:blip r:embed="rId2"/>
          <a:srcRect/>
          <a:stretch/>
        </p:blipFill>
        <p:spPr>
          <a:xfrm>
            <a:off x="1238249" y="0"/>
            <a:ext cx="97155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17EB42A-4C35-4346-9B38-BE9ED9E65A42}"/>
              </a:ext>
            </a:extLst>
          </p:cNvPr>
          <p:cNvSpPr/>
          <p:nvPr/>
        </p:nvSpPr>
        <p:spPr>
          <a:xfrm>
            <a:off x="9877991" y="5686925"/>
            <a:ext cx="21515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Palatino Linotype" panose="02040502050505030304" pitchFamily="18" charset="0"/>
                <a:hlinkClick r:id="rId3"/>
              </a:rPr>
              <a:t>View Latest Data</a:t>
            </a:r>
            <a:endParaRPr lang="en-GB" sz="20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599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Growth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457200" indent="-457200"/>
                <a:r>
                  <a:rPr lang="en-US" dirty="0"/>
                  <a:t>The growth rate of any quantity over a given time period defined as: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𝐺𝑟𝑜𝑤𝑡h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𝐶h𝑎𝑛𝑔𝑒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𝑣𝑎𝑙𝑢𝑒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𝐼𝑛𝑖𝑡𝑖𝑎𝑙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𝑣𝑎𝑙𝑢𝑒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0" indent="-457200"/>
                <a:endParaRPr lang="en-US" dirty="0"/>
              </a:p>
              <a:p>
                <a:pPr marL="457200" indent="-457200"/>
                <a:r>
                  <a:rPr lang="en-US" dirty="0"/>
                  <a:t>Often expressed as a percentage, may be positive or negative</a:t>
                </a:r>
              </a:p>
              <a:p>
                <a:pPr marL="457200" indent="-457200"/>
                <a:r>
                  <a:rPr lang="en-US" dirty="0"/>
                  <a:t>Example: 30 credits at start of semester, took 12 more during semester</a:t>
                </a:r>
              </a:p>
              <a:p>
                <a:pPr marL="457200" indent="-457200"/>
                <a:r>
                  <a:rPr lang="en-US" dirty="0"/>
                  <a:t>What is the growth rate of your total credits over the semester?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𝐺𝑟𝑜𝑤𝑡h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𝑅𝑎𝑡𝑒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42−30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0.40=40%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 t="-2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918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Growth of GDP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/>
                <a:r>
                  <a:rPr lang="en-US" dirty="0"/>
                  <a:t>What was Real US GDP growth in 2020? </a:t>
                </a:r>
              </a:p>
              <a:p>
                <a:pPr marL="457200" indent="-457200"/>
                <a:r>
                  <a:rPr lang="en-US" dirty="0"/>
                  <a:t>Data from </a:t>
                </a:r>
                <a:r>
                  <a:rPr lang="en-US" dirty="0">
                    <a:hlinkClick r:id="rId2"/>
                  </a:rPr>
                  <a:t>FRED</a:t>
                </a:r>
                <a:r>
                  <a:rPr lang="en-US" dirty="0"/>
                  <a:t> (need 2019 and 2020 Real GDP)</a:t>
                </a:r>
              </a:p>
              <a:p>
                <a:pPr marL="457200" indent="-457200"/>
                <a:r>
                  <a:rPr lang="en-US" dirty="0"/>
                  <a:t>2020 Real GDP was $18.385 trillion </a:t>
                </a:r>
              </a:p>
              <a:p>
                <a:pPr marL="457200" indent="-457200"/>
                <a:r>
                  <a:rPr lang="en-US" dirty="0"/>
                  <a:t>2019 Real GDP was $19.033 trillion</a:t>
                </a:r>
              </a:p>
              <a:p>
                <a:pPr marL="457200" indent="-457200"/>
                <a:r>
                  <a:rPr lang="en-US" dirty="0"/>
                  <a:t>Both measured in 2012 dollars</a:t>
                </a:r>
              </a:p>
              <a:p>
                <a:pPr marL="457200" indent="-457200"/>
                <a:r>
                  <a:rPr lang="en-US" dirty="0"/>
                  <a:t>What was the growth rate?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𝐺𝑟𝑜𝑤𝑡h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𝑅𝑎𝑡𝑒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dirty="0"/>
                            <m:t>18.385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dirty="0"/>
                            <m:t>19.033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dirty="0"/>
                            <m:t>18.385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=−0.0352=−3.52%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44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815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ORE 2">
      <a:dk1>
        <a:srgbClr val="414141"/>
      </a:dk1>
      <a:lt1>
        <a:srgbClr val="FFFFFF"/>
      </a:lt1>
      <a:dk2>
        <a:srgbClr val="51514D"/>
      </a:dk2>
      <a:lt2>
        <a:srgbClr val="E7E6E6"/>
      </a:lt2>
      <a:accent1>
        <a:srgbClr val="F0595B"/>
      </a:accent1>
      <a:accent2>
        <a:srgbClr val="6FC9C1"/>
      </a:accent2>
      <a:accent3>
        <a:srgbClr val="F58261"/>
      </a:accent3>
      <a:accent4>
        <a:srgbClr val="A0D187"/>
      </a:accent4>
      <a:accent5>
        <a:srgbClr val="FDBE69"/>
      </a:accent5>
      <a:accent6>
        <a:srgbClr val="BC88AE"/>
      </a:accent6>
      <a:hlink>
        <a:srgbClr val="F0595B"/>
      </a:hlink>
      <a:folHlink>
        <a:srgbClr val="BC7E68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3897</TotalTime>
  <Words>912</Words>
  <Application>Microsoft Macintosh PowerPoint</Application>
  <PresentationFormat>Widescreen</PresentationFormat>
  <Paragraphs>129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Cambria Math</vt:lpstr>
      <vt:lpstr>Palatino Linotype</vt:lpstr>
      <vt:lpstr>Palatino Linotype Regular</vt:lpstr>
      <vt:lpstr>Source Sans Pro Black</vt:lpstr>
      <vt:lpstr>Source Sans Pro Semibold</vt:lpstr>
      <vt:lpstr>Office Theme</vt:lpstr>
      <vt:lpstr>Living Standards Across Time and Space</vt:lpstr>
      <vt:lpstr>Preliminaries</vt:lpstr>
      <vt:lpstr>Overview</vt:lpstr>
      <vt:lpstr>Measuring Production</vt:lpstr>
      <vt:lpstr>History’s Hockey Sticks</vt:lpstr>
      <vt:lpstr>PowerPoint Presentation</vt:lpstr>
      <vt:lpstr>PowerPoint Presentation</vt:lpstr>
      <vt:lpstr>Measuring Growth</vt:lpstr>
      <vt:lpstr>Measuring Growth of GDP</vt:lpstr>
      <vt:lpstr>COVID-19 Growth Rates</vt:lpstr>
      <vt:lpstr>PowerPoint Presentation</vt:lpstr>
      <vt:lpstr>Compound Growth Rates</vt:lpstr>
      <vt:lpstr>Working with Data</vt:lpstr>
      <vt:lpstr>Technology</vt:lpstr>
      <vt:lpstr>PowerPoint Presentation</vt:lpstr>
      <vt:lpstr>PowerPoint Presentation</vt:lpstr>
      <vt:lpstr>Environment</vt:lpstr>
      <vt:lpstr>PowerPoint Presentation</vt:lpstr>
      <vt:lpstr>PowerPoint Presentation</vt:lpstr>
      <vt:lpstr>Measuring Inequality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Working with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Arthur Attwell</dc:creator>
  <cp:lastModifiedBy>Rajiv Sethi</cp:lastModifiedBy>
  <cp:revision>78</cp:revision>
  <dcterms:created xsi:type="dcterms:W3CDTF">2017-10-09T10:02:31Z</dcterms:created>
  <dcterms:modified xsi:type="dcterms:W3CDTF">2022-09-06T08:41:34Z</dcterms:modified>
</cp:coreProperties>
</file>