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7"/>
  </p:notesMasterIdLst>
  <p:sldIdLst>
    <p:sldId id="348" r:id="rId2"/>
    <p:sldId id="258" r:id="rId3"/>
    <p:sldId id="300" r:id="rId4"/>
    <p:sldId id="302" r:id="rId5"/>
    <p:sldId id="262" r:id="rId6"/>
    <p:sldId id="263" r:id="rId7"/>
    <p:sldId id="301" r:id="rId8"/>
    <p:sldId id="303" r:id="rId9"/>
    <p:sldId id="264" r:id="rId10"/>
    <p:sldId id="265" r:id="rId11"/>
    <p:sldId id="266" r:id="rId12"/>
    <p:sldId id="267" r:id="rId13"/>
    <p:sldId id="304" r:id="rId14"/>
    <p:sldId id="268" r:id="rId15"/>
    <p:sldId id="305" r:id="rId16"/>
    <p:sldId id="269" r:id="rId17"/>
    <p:sldId id="270" r:id="rId18"/>
    <p:sldId id="271" r:id="rId19"/>
    <p:sldId id="272" r:id="rId20"/>
    <p:sldId id="306" r:id="rId21"/>
    <p:sldId id="273" r:id="rId22"/>
    <p:sldId id="275" r:id="rId23"/>
    <p:sldId id="276" r:id="rId24"/>
    <p:sldId id="307" r:id="rId25"/>
    <p:sldId id="277" r:id="rId26"/>
    <p:sldId id="278" r:id="rId27"/>
    <p:sldId id="308" r:id="rId28"/>
    <p:sldId id="280" r:id="rId29"/>
    <p:sldId id="281" r:id="rId30"/>
    <p:sldId id="309" r:id="rId31"/>
    <p:sldId id="282" r:id="rId32"/>
    <p:sldId id="283" r:id="rId33"/>
    <p:sldId id="284" r:id="rId34"/>
    <p:sldId id="285" r:id="rId35"/>
    <p:sldId id="310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</p:sldIdLst>
  <p:sldSz cx="12192000" cy="6858000"/>
  <p:notesSz cx="6858000" cy="9144000"/>
  <p:embeddedFontLst>
    <p:embeddedFont>
      <p:font typeface="Calibri" panose="020F0502020204030204" pitchFamily="34" charset="0"/>
      <p:regular r:id="rId48"/>
      <p:bold r:id="rId49"/>
      <p:italic r:id="rId50"/>
      <p:boldItalic r:id="rId51"/>
    </p:embeddedFont>
    <p:embeddedFont>
      <p:font typeface="Palatino Linotype" panose="02040502050505030304" pitchFamily="18" charset="0"/>
      <p:regular r:id="rId52"/>
      <p:bold r:id="rId53"/>
      <p:italic r:id="rId54"/>
      <p:boldItalic r:id="rId55"/>
    </p:embeddedFont>
    <p:embeddedFont>
      <p:font typeface="Source Sans Pro Black" panose="020B0503030403020204" pitchFamily="34" charset="0"/>
      <p:bold r:id="rId56"/>
      <p:italic r:id="rId57"/>
      <p:boldItalic r:id="rId58"/>
    </p:embeddedFont>
    <p:embeddedFont>
      <p:font typeface="Source Sans Pro SemiBold" panose="020B0503030403020204" pitchFamily="34" charset="0"/>
      <p:regular r:id="rId59"/>
      <p:bold r:id="rId60"/>
      <p:italic r:id="rId61"/>
      <p:boldItalic r:id="rId6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3" roundtripDataSignature="AMtx7mitdN4wluGXBElzbgbzsPuGveiAo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14"/>
  </p:normalViewPr>
  <p:slideViewPr>
    <p:cSldViewPr snapToGrid="0" snapToObjects="1">
      <p:cViewPr varScale="1">
        <p:scale>
          <a:sx n="76" d="100"/>
          <a:sy n="76" d="100"/>
        </p:scale>
        <p:origin x="216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font" Target="fonts/font3.fntdata"/><Relationship Id="rId55" Type="http://schemas.openxmlformats.org/officeDocument/2006/relationships/font" Target="fonts/font8.fntdata"/><Relationship Id="rId63" Type="http://customschemas.google.com/relationships/presentationmetadata" Target="meta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6.fntdata"/><Relationship Id="rId58" Type="http://schemas.openxmlformats.org/officeDocument/2006/relationships/font" Target="fonts/font11.fntdata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font" Target="fonts/font14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1.fntdata"/><Relationship Id="rId56" Type="http://schemas.openxmlformats.org/officeDocument/2006/relationships/font" Target="fonts/font9.fntdata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font" Target="fonts/font4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12.fntdata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7.fntdata"/><Relationship Id="rId62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2.fntdata"/><Relationship Id="rId57" Type="http://schemas.openxmlformats.org/officeDocument/2006/relationships/font" Target="fonts/font10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5.fntdata"/><Relationship Id="rId60" Type="http://schemas.openxmlformats.org/officeDocument/2006/relationships/font" Target="fonts/font13.fntdata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2" name="Google Shape;92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200763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7" name="Google Shape;97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321879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2" name="Google Shape;102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484146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239628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7" name="Google Shape;107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451072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303829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2" name="Google Shape;112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602195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7" name="Google Shape;117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977852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2" name="Google Shape;122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85661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7" name="Google Shape;127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4422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7" name="Google Shape;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255568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2" name="Google Shape;132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069498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2" name="Google Shape;142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201793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7" name="Google Shape;147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324354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2112993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2" name="Google Shape;152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5636766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7" name="Google Shape;157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0931963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011696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7" name="Google Shape;167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7158351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2" name="Google Shape;172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846260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4668256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786193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7" name="Google Shape;177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9702394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2" name="Google Shape;182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3027302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7" name="Google Shape;187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2936615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2" name="Google Shape;192;p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9877422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4630080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7" name="Google Shape;197;p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29087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02" name="Google Shape;202;p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1258616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07" name="Google Shape;207;p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2181714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12" name="Google Shape;212;p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591951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0339689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17" name="Google Shape;217;p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4058814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2" name="Google Shape;222;p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9907262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7" name="Google Shape;227;p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9860656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2" name="Google Shape;232;p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0007851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7" name="Google Shape;237;p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2293013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42" name="Google Shape;242;p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518899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9" name="Google Shape;10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4" name="Google Shape;11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558958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173579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7" name="Google Shape;87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37358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alatino Linotype"/>
              <a:buNone/>
              <a:defRPr sz="6000" b="0" i="0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0" i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/>
          <p:nvPr/>
        </p:nvSpPr>
        <p:spPr>
          <a:xfrm rot="10800000" flipH="1">
            <a:off x="838201" y="979487"/>
            <a:ext cx="3933824" cy="4881563"/>
          </a:xfrm>
          <a:prstGeom prst="round1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69" name="Google Shape;69;p1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alatino Linotype"/>
              <a:buNone/>
              <a:defRPr sz="3200" b="0" i="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 b="0" i="0">
                <a:solidFill>
                  <a:schemeClr val="dk1"/>
                </a:solidFill>
              </a:defRPr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 b="0" i="0">
                <a:solidFill>
                  <a:schemeClr val="dk1"/>
                </a:solidFill>
              </a:defRPr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 b="0" i="0">
                <a:solidFill>
                  <a:schemeClr val="dk1"/>
                </a:solidFill>
              </a:defRPr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 b="0" i="0">
                <a:solidFill>
                  <a:schemeClr val="dk1"/>
                </a:solidFill>
              </a:defRPr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 b="0" i="0">
                <a:solidFill>
                  <a:schemeClr val="dk1"/>
                </a:solidFill>
              </a:defRPr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pic>
        <p:nvPicPr>
          <p:cNvPr id="72" name="Google Shape;72;p18"/>
          <p:cNvPicPr preferRelativeResize="0"/>
          <p:nvPr/>
        </p:nvPicPr>
        <p:blipFill rotWithShape="1">
          <a:blip r:embed="rId2">
            <a:alphaModFix/>
          </a:blip>
          <a:srcRect t="33691"/>
          <a:stretch/>
        </p:blipFill>
        <p:spPr>
          <a:xfrm rot="10800000" flipH="1">
            <a:off x="0" y="6398805"/>
            <a:ext cx="12192000" cy="465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8"/>
          <p:cNvPicPr preferRelativeResize="0"/>
          <p:nvPr/>
        </p:nvPicPr>
        <p:blipFill rotWithShape="1">
          <a:blip r:embed="rId3">
            <a:alphaModFix/>
          </a:blip>
          <a:srcRect b="33573"/>
          <a:stretch/>
        </p:blipFill>
        <p:spPr>
          <a:xfrm>
            <a:off x="10524665" y="6533027"/>
            <a:ext cx="1324358" cy="244364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8"/>
          <p:cNvSpPr txBox="1">
            <a:spLocks noGrp="1"/>
          </p:cNvSpPr>
          <p:nvPr>
            <p:ph type="ftr" idx="11"/>
          </p:nvPr>
        </p:nvSpPr>
        <p:spPr>
          <a:xfrm>
            <a:off x="838200" y="644207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10"/>
          <p:cNvPicPr preferRelativeResize="0"/>
          <p:nvPr/>
        </p:nvPicPr>
        <p:blipFill rotWithShape="1">
          <a:blip r:embed="rId2">
            <a:alphaModFix/>
          </a:blip>
          <a:srcRect t="33691"/>
          <a:stretch/>
        </p:blipFill>
        <p:spPr>
          <a:xfrm rot="10800000" flipH="1">
            <a:off x="0" y="6398805"/>
            <a:ext cx="12192000" cy="465549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alatino Linotype"/>
              <a:buNone/>
              <a:defRPr b="0" i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 b="0" i="0">
                <a:solidFill>
                  <a:schemeClr val="dk1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b="0" i="0">
                <a:solidFill>
                  <a:schemeClr val="dk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b="0" i="0">
                <a:solidFill>
                  <a:schemeClr val="dk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0" i="0">
                <a:solidFill>
                  <a:schemeClr val="dk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0" i="0"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21" name="Google Shape;21;p10"/>
          <p:cNvPicPr preferRelativeResize="0"/>
          <p:nvPr/>
        </p:nvPicPr>
        <p:blipFill rotWithShape="1">
          <a:blip r:embed="rId3">
            <a:alphaModFix/>
          </a:blip>
          <a:srcRect b="33573"/>
          <a:stretch/>
        </p:blipFill>
        <p:spPr>
          <a:xfrm>
            <a:off x="10524665" y="6533027"/>
            <a:ext cx="1324358" cy="244364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10"/>
          <p:cNvSpPr txBox="1">
            <a:spLocks noGrp="1"/>
          </p:cNvSpPr>
          <p:nvPr>
            <p:ph type="ftr" idx="11"/>
          </p:nvPr>
        </p:nvSpPr>
        <p:spPr>
          <a:xfrm>
            <a:off x="838200" y="644207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alatino Linotype"/>
              <a:buNone/>
              <a:defRPr sz="6000" b="0" i="0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0" i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19191"/>
              </a:buClr>
              <a:buSzPts val="2000"/>
              <a:buNone/>
              <a:defRPr sz="2000">
                <a:solidFill>
                  <a:srgbClr val="919191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19191"/>
              </a:buClr>
              <a:buSzPts val="1800"/>
              <a:buNone/>
              <a:defRPr sz="1800">
                <a:solidFill>
                  <a:srgbClr val="91919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19191"/>
              </a:buClr>
              <a:buSzPts val="1600"/>
              <a:buNone/>
              <a:defRPr sz="1600">
                <a:solidFill>
                  <a:srgbClr val="919191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19191"/>
              </a:buClr>
              <a:buSzPts val="1600"/>
              <a:buNone/>
              <a:defRPr sz="1600">
                <a:solidFill>
                  <a:srgbClr val="919191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19191"/>
              </a:buClr>
              <a:buSzPts val="1600"/>
              <a:buNone/>
              <a:defRPr sz="1600">
                <a:solidFill>
                  <a:srgbClr val="919191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19191"/>
              </a:buClr>
              <a:buSzPts val="1600"/>
              <a:buNone/>
              <a:defRPr sz="1600">
                <a:solidFill>
                  <a:srgbClr val="919191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19191"/>
              </a:buClr>
              <a:buSzPts val="1600"/>
              <a:buNone/>
              <a:defRPr sz="1600">
                <a:solidFill>
                  <a:srgbClr val="919191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19191"/>
              </a:buClr>
              <a:buSzPts val="1600"/>
              <a:buNone/>
              <a:defRPr sz="1600">
                <a:solidFill>
                  <a:srgbClr val="919191"/>
                </a:solidFill>
              </a:defRPr>
            </a:lvl9pPr>
          </a:lstStyle>
          <a:p>
            <a:endParaRPr/>
          </a:p>
        </p:txBody>
      </p:sp>
      <p:cxnSp>
        <p:nvCxnSpPr>
          <p:cNvPr id="26" name="Google Shape;26;p11"/>
          <p:cNvCxnSpPr>
            <a:stCxn id="25" idx="1"/>
            <a:endCxn id="25" idx="3"/>
          </p:cNvCxnSpPr>
          <p:nvPr/>
        </p:nvCxnSpPr>
        <p:spPr>
          <a:xfrm>
            <a:off x="831850" y="5339556"/>
            <a:ext cx="105156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13"/>
          <p:cNvPicPr preferRelativeResize="0"/>
          <p:nvPr/>
        </p:nvPicPr>
        <p:blipFill rotWithShape="1">
          <a:blip r:embed="rId2">
            <a:alphaModFix/>
          </a:blip>
          <a:srcRect t="33691"/>
          <a:stretch/>
        </p:blipFill>
        <p:spPr>
          <a:xfrm rot="10800000" flipH="1">
            <a:off x="0" y="6398805"/>
            <a:ext cx="12192000" cy="465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13"/>
          <p:cNvPicPr preferRelativeResize="0"/>
          <p:nvPr/>
        </p:nvPicPr>
        <p:blipFill rotWithShape="1">
          <a:blip r:embed="rId3">
            <a:alphaModFix/>
          </a:blip>
          <a:srcRect b="33573"/>
          <a:stretch/>
        </p:blipFill>
        <p:spPr>
          <a:xfrm>
            <a:off x="10524665" y="6533027"/>
            <a:ext cx="1324358" cy="244364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13"/>
          <p:cNvSpPr txBox="1">
            <a:spLocks noGrp="1"/>
          </p:cNvSpPr>
          <p:nvPr>
            <p:ph type="ftr" idx="11"/>
          </p:nvPr>
        </p:nvSpPr>
        <p:spPr>
          <a:xfrm>
            <a:off x="838200" y="644207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alatino Linotype"/>
              <a:buNone/>
              <a:defRPr b="0" i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33" name="Google Shape;33;p12"/>
          <p:cNvPicPr preferRelativeResize="0"/>
          <p:nvPr/>
        </p:nvPicPr>
        <p:blipFill rotWithShape="1">
          <a:blip r:embed="rId2">
            <a:alphaModFix/>
          </a:blip>
          <a:srcRect t="33691"/>
          <a:stretch/>
        </p:blipFill>
        <p:spPr>
          <a:xfrm rot="10800000" flipH="1">
            <a:off x="0" y="6398805"/>
            <a:ext cx="12192000" cy="465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12"/>
          <p:cNvPicPr preferRelativeResize="0"/>
          <p:nvPr/>
        </p:nvPicPr>
        <p:blipFill rotWithShape="1">
          <a:blip r:embed="rId3">
            <a:alphaModFix/>
          </a:blip>
          <a:srcRect b="33573"/>
          <a:stretch/>
        </p:blipFill>
        <p:spPr>
          <a:xfrm>
            <a:off x="10524665" y="6533027"/>
            <a:ext cx="1324358" cy="244364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12"/>
          <p:cNvSpPr txBox="1">
            <a:spLocks noGrp="1"/>
          </p:cNvSpPr>
          <p:nvPr>
            <p:ph type="ftr" idx="11"/>
          </p:nvPr>
        </p:nvSpPr>
        <p:spPr>
          <a:xfrm>
            <a:off x="838200" y="644207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eam">
  <p:cSld name="Team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4"/>
          <p:cNvSpPr txBox="1">
            <a:spLocks noGrp="1"/>
          </p:cNvSpPr>
          <p:nvPr>
            <p:ph type="body" idx="1"/>
          </p:nvPr>
        </p:nvSpPr>
        <p:spPr>
          <a:xfrm>
            <a:off x="838200" y="1847850"/>
            <a:ext cx="3403600" cy="2858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 b="0" i="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14"/>
          <p:cNvSpPr txBox="1">
            <a:spLocks noGrp="1"/>
          </p:cNvSpPr>
          <p:nvPr>
            <p:ph type="body" idx="2"/>
          </p:nvPr>
        </p:nvSpPr>
        <p:spPr>
          <a:xfrm>
            <a:off x="4394200" y="1847850"/>
            <a:ext cx="3403600" cy="2858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 b="0" i="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14"/>
          <p:cNvSpPr txBox="1">
            <a:spLocks noGrp="1"/>
          </p:cNvSpPr>
          <p:nvPr>
            <p:ph type="body" idx="3"/>
          </p:nvPr>
        </p:nvSpPr>
        <p:spPr>
          <a:xfrm>
            <a:off x="7950200" y="1847850"/>
            <a:ext cx="3403600" cy="2858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 b="0" i="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4"/>
          <p:cNvSpPr txBox="1">
            <a:spLocks noGrp="1"/>
          </p:cNvSpPr>
          <p:nvPr>
            <p:ph type="body" idx="4"/>
          </p:nvPr>
        </p:nvSpPr>
        <p:spPr>
          <a:xfrm>
            <a:off x="4394200" y="4705350"/>
            <a:ext cx="3403600" cy="75247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0" i="0">
                <a:solidFill>
                  <a:schemeClr val="lt1"/>
                </a:solidFill>
              </a:defRPr>
            </a:lvl1pPr>
            <a:lvl2pPr marL="914400" lvl="1" indent="-355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000"/>
              <a:buChar char="•"/>
              <a:defRPr sz="2000"/>
            </a:lvl2pPr>
            <a:lvl3pPr marL="1371600" lvl="2" indent="-355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000"/>
              <a:buChar char="•"/>
              <a:defRPr sz="2000"/>
            </a:lvl3pPr>
            <a:lvl4pPr marL="1828800" lvl="3" indent="-355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000"/>
              <a:buChar char="•"/>
              <a:defRPr sz="2000"/>
            </a:lvl4pPr>
            <a:lvl5pPr marL="2286000" lvl="4" indent="-355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000"/>
              <a:buChar char="•"/>
              <a:defRPr sz="2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14"/>
          <p:cNvSpPr txBox="1">
            <a:spLocks noGrp="1"/>
          </p:cNvSpPr>
          <p:nvPr>
            <p:ph type="body" idx="5"/>
          </p:nvPr>
        </p:nvSpPr>
        <p:spPr>
          <a:xfrm>
            <a:off x="7950200" y="4705350"/>
            <a:ext cx="3403600" cy="75247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0" i="0">
                <a:solidFill>
                  <a:schemeClr val="lt1"/>
                </a:solidFill>
              </a:defRPr>
            </a:lvl1pPr>
            <a:lvl2pPr marL="914400" lvl="1" indent="-355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000"/>
              <a:buChar char="•"/>
              <a:defRPr sz="2000"/>
            </a:lvl2pPr>
            <a:lvl3pPr marL="1371600" lvl="2" indent="-355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000"/>
              <a:buChar char="•"/>
              <a:defRPr sz="2000"/>
            </a:lvl3pPr>
            <a:lvl4pPr marL="1828800" lvl="3" indent="-355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000"/>
              <a:buChar char="•"/>
              <a:defRPr sz="2000"/>
            </a:lvl4pPr>
            <a:lvl5pPr marL="2286000" lvl="4" indent="-355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000"/>
              <a:buChar char="•"/>
              <a:defRPr sz="2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4"/>
          <p:cNvSpPr txBox="1">
            <a:spLocks noGrp="1"/>
          </p:cNvSpPr>
          <p:nvPr>
            <p:ph type="body" idx="6"/>
          </p:nvPr>
        </p:nvSpPr>
        <p:spPr>
          <a:xfrm>
            <a:off x="838200" y="4705350"/>
            <a:ext cx="3403600" cy="75247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0" i="0">
                <a:solidFill>
                  <a:schemeClr val="lt1"/>
                </a:solidFill>
              </a:defRPr>
            </a:lvl1pPr>
            <a:lvl2pPr marL="914400" lvl="1" indent="-355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000"/>
              <a:buChar char="•"/>
              <a:defRPr sz="2000"/>
            </a:lvl2pPr>
            <a:lvl3pPr marL="1371600" lvl="2" indent="-355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000"/>
              <a:buChar char="•"/>
              <a:defRPr sz="2000"/>
            </a:lvl3pPr>
            <a:lvl4pPr marL="1828800" lvl="3" indent="-355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000"/>
              <a:buChar char="•"/>
              <a:defRPr sz="2000"/>
            </a:lvl4pPr>
            <a:lvl5pPr marL="2286000" lvl="4" indent="-355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000"/>
              <a:buChar char="•"/>
              <a:defRPr sz="2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1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alatino Linotype"/>
              <a:buNone/>
              <a:defRPr b="0" i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44" name="Google Shape;44;p14"/>
          <p:cNvPicPr preferRelativeResize="0"/>
          <p:nvPr/>
        </p:nvPicPr>
        <p:blipFill rotWithShape="1">
          <a:blip r:embed="rId2">
            <a:alphaModFix/>
          </a:blip>
          <a:srcRect t="33691"/>
          <a:stretch/>
        </p:blipFill>
        <p:spPr>
          <a:xfrm rot="10800000" flipH="1">
            <a:off x="0" y="6398805"/>
            <a:ext cx="12192000" cy="465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14"/>
          <p:cNvPicPr preferRelativeResize="0"/>
          <p:nvPr/>
        </p:nvPicPr>
        <p:blipFill rotWithShape="1">
          <a:blip r:embed="rId3">
            <a:alphaModFix/>
          </a:blip>
          <a:srcRect b="33573"/>
          <a:stretch/>
        </p:blipFill>
        <p:spPr>
          <a:xfrm>
            <a:off x="10524665" y="6533027"/>
            <a:ext cx="1324358" cy="244364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14"/>
          <p:cNvSpPr txBox="1">
            <a:spLocks noGrp="1"/>
          </p:cNvSpPr>
          <p:nvPr>
            <p:ph type="ftr" idx="11"/>
          </p:nvPr>
        </p:nvSpPr>
        <p:spPr>
          <a:xfrm>
            <a:off x="838200" y="644207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wo Content" type="twoObj">
  <p:cSld name="TWO_OBJECT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alatino Linotype"/>
              <a:buNone/>
              <a:defRPr b="0" i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b="0" i="0">
                <a:solidFill>
                  <a:schemeClr val="dk1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b="0" i="0">
                <a:solidFill>
                  <a:schemeClr val="dk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b="0" i="0">
                <a:solidFill>
                  <a:schemeClr val="dk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0" i="0">
                <a:solidFill>
                  <a:schemeClr val="dk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0" i="0"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b="0" i="0">
                <a:solidFill>
                  <a:schemeClr val="dk1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b="0" i="0">
                <a:solidFill>
                  <a:schemeClr val="dk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b="0" i="0">
                <a:solidFill>
                  <a:schemeClr val="dk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0" i="0">
                <a:solidFill>
                  <a:schemeClr val="dk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0" i="0"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51" name="Google Shape;51;p15"/>
          <p:cNvPicPr preferRelativeResize="0"/>
          <p:nvPr/>
        </p:nvPicPr>
        <p:blipFill rotWithShape="1">
          <a:blip r:embed="rId2">
            <a:alphaModFix/>
          </a:blip>
          <a:srcRect t="33691"/>
          <a:stretch/>
        </p:blipFill>
        <p:spPr>
          <a:xfrm rot="10800000" flipH="1">
            <a:off x="0" y="6398805"/>
            <a:ext cx="12192000" cy="465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15"/>
          <p:cNvPicPr preferRelativeResize="0"/>
          <p:nvPr/>
        </p:nvPicPr>
        <p:blipFill rotWithShape="1">
          <a:blip r:embed="rId3">
            <a:alphaModFix/>
          </a:blip>
          <a:srcRect b="33573"/>
          <a:stretch/>
        </p:blipFill>
        <p:spPr>
          <a:xfrm>
            <a:off x="10524665" y="6533027"/>
            <a:ext cx="1324358" cy="244364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5"/>
          <p:cNvSpPr txBox="1">
            <a:spLocks noGrp="1"/>
          </p:cNvSpPr>
          <p:nvPr>
            <p:ph type="ftr" idx="11"/>
          </p:nvPr>
        </p:nvSpPr>
        <p:spPr>
          <a:xfrm>
            <a:off x="838200" y="644207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mparison" type="twoTxTwoObj">
  <p:cSld name="TWO_OBJECTS_WITH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alatino Linotype"/>
              <a:buNone/>
              <a:defRPr b="0" i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0" i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7" name="Google Shape;57;p1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b="0" i="0">
                <a:solidFill>
                  <a:schemeClr val="dk1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b="0" i="0">
                <a:solidFill>
                  <a:schemeClr val="dk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b="0" i="0">
                <a:solidFill>
                  <a:schemeClr val="dk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0" i="0">
                <a:solidFill>
                  <a:schemeClr val="dk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0" i="0"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1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0" i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9" name="Google Shape;59;p1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b="0" i="0">
                <a:solidFill>
                  <a:schemeClr val="dk1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b="0" i="0">
                <a:solidFill>
                  <a:schemeClr val="dk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b="0" i="0">
                <a:solidFill>
                  <a:schemeClr val="dk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0" i="0">
                <a:solidFill>
                  <a:schemeClr val="dk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0" i="0"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60" name="Google Shape;60;p16"/>
          <p:cNvPicPr preferRelativeResize="0"/>
          <p:nvPr/>
        </p:nvPicPr>
        <p:blipFill rotWithShape="1">
          <a:blip r:embed="rId2">
            <a:alphaModFix/>
          </a:blip>
          <a:srcRect t="33691"/>
          <a:stretch/>
        </p:blipFill>
        <p:spPr>
          <a:xfrm rot="10800000" flipH="1">
            <a:off x="0" y="6398805"/>
            <a:ext cx="12192000" cy="465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6"/>
          <p:cNvPicPr preferRelativeResize="0"/>
          <p:nvPr/>
        </p:nvPicPr>
        <p:blipFill rotWithShape="1">
          <a:blip r:embed="rId3">
            <a:alphaModFix/>
          </a:blip>
          <a:srcRect b="33573"/>
          <a:stretch/>
        </p:blipFill>
        <p:spPr>
          <a:xfrm>
            <a:off x="10524665" y="6533027"/>
            <a:ext cx="1324358" cy="244364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6"/>
          <p:cNvSpPr txBox="1">
            <a:spLocks noGrp="1"/>
          </p:cNvSpPr>
          <p:nvPr>
            <p:ph type="ftr" idx="11"/>
          </p:nvPr>
        </p:nvSpPr>
        <p:spPr>
          <a:xfrm>
            <a:off x="838200" y="644207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Quote">
  <p:cSld name="Quote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7"/>
          <p:cNvSpPr txBox="1">
            <a:spLocks noGrp="1"/>
          </p:cNvSpPr>
          <p:nvPr>
            <p:ph type="title"/>
          </p:nvPr>
        </p:nvSpPr>
        <p:spPr>
          <a:xfrm>
            <a:off x="838200" y="180961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alatino Linotype"/>
              <a:buNone/>
              <a:defRPr sz="3200" b="0" i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7"/>
          <p:cNvSpPr txBox="1"/>
          <p:nvPr/>
        </p:nvSpPr>
        <p:spPr>
          <a:xfrm>
            <a:off x="652669" y="686227"/>
            <a:ext cx="1470992" cy="2246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0"/>
              <a:buFont typeface="Arial"/>
              <a:buNone/>
            </a:pPr>
            <a:r>
              <a:rPr lang="en-US" sz="14000" b="1" i="0" u="none" strike="noStrike" cap="none">
                <a:solidFill>
                  <a:schemeClr val="accent1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7"/>
          <p:cNvSpPr txBox="1">
            <a:spLocks noGrp="1"/>
          </p:cNvSpPr>
          <p:nvPr>
            <p:ph type="body" idx="1"/>
          </p:nvPr>
        </p:nvSpPr>
        <p:spPr>
          <a:xfrm>
            <a:off x="838200" y="3135313"/>
            <a:ext cx="10515600" cy="922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0" i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914400" lvl="1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000"/>
              <a:buNone/>
              <a:defRPr sz="2000" b="1" i="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2pPr>
            <a:lvl3pPr marL="1371600" lvl="2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000"/>
              <a:buNone/>
              <a:defRPr sz="2000" b="1" i="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3pPr>
            <a:lvl4pPr marL="1828800" lvl="3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000"/>
              <a:buNone/>
              <a:defRPr sz="2000" b="1" i="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4pPr>
            <a:lvl5pPr marL="2286000" lvl="4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000"/>
              <a:buNone/>
              <a:defRPr sz="2000" b="1" i="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6726E"/>
              </a:buClr>
              <a:buSzPts val="4400"/>
              <a:buFont typeface="Palatino Linotype"/>
              <a:buNone/>
              <a:defRPr sz="4400" b="0" i="0" u="none" strike="noStrike" cap="none">
                <a:solidFill>
                  <a:srgbClr val="F6726E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5D5D5D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5D5D5D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5D5D5D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5D5D5D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5D5D5D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91919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91919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1919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1919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1919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1919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1919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1919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1919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1919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1919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1135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lvl="0">
              <a:spcBef>
                <a:spcPts val="0"/>
              </a:spcBef>
              <a:buClr>
                <a:schemeClr val="accent1"/>
              </a:buClr>
              <a:buSzPts val="6000"/>
            </a:pPr>
            <a:r>
              <a:rPr lang="en-US" sz="3800" dirty="0"/>
              <a:t>Income and Substitution Effects</a:t>
            </a:r>
            <a:endParaRPr sz="3800" dirty="0"/>
          </a:p>
        </p:txBody>
      </p:sp>
      <p:sp>
        <p:nvSpPr>
          <p:cNvPr id="84" name="Google Shape;84;p2"/>
          <p:cNvSpPr txBox="1">
            <a:spLocks noGrp="1"/>
          </p:cNvSpPr>
          <p:nvPr>
            <p:ph type="subTitle" idx="1"/>
          </p:nvPr>
        </p:nvSpPr>
        <p:spPr>
          <a:xfrm>
            <a:off x="1524000" y="2601119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dirty="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Rajiv Sethi and the CORE Team</a:t>
            </a: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dirty="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September 29, 2020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D96C182-CD8D-AB47-AB7F-48175560E3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1584" y="4885546"/>
            <a:ext cx="2428831" cy="85009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43" descr="figure-03-12-b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5663" y="0"/>
            <a:ext cx="10480675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818332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44" descr="figure-03-12-c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5663" y="0"/>
            <a:ext cx="10480675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489826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45" descr="figure-03-12-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5663" y="0"/>
            <a:ext cx="10480675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539265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alatino Linotype"/>
              <a:buNone/>
            </a:pPr>
            <a:r>
              <a:rPr lang="en-US" dirty="0"/>
              <a:t>Example (continued)</a:t>
            </a:r>
            <a:endParaRPr dirty="0"/>
          </a:p>
        </p:txBody>
      </p:sp>
      <p:sp>
        <p:nvSpPr>
          <p:cNvPr id="90" name="Google Shape;90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Consider </a:t>
            </a:r>
            <a:r>
              <a:rPr lang="en-US" dirty="0">
                <a:solidFill>
                  <a:srgbClr val="FF0000"/>
                </a:solidFill>
              </a:rPr>
              <a:t>feasible frontier </a:t>
            </a:r>
            <a:r>
              <a:rPr lang="en-US" dirty="0"/>
              <a:t>instead of </a:t>
            </a:r>
            <a:r>
              <a:rPr lang="en-US" dirty="0">
                <a:solidFill>
                  <a:srgbClr val="FF0000"/>
                </a:solidFill>
              </a:rPr>
              <a:t>production function</a:t>
            </a:r>
          </a:p>
          <a:p>
            <a:pPr marL="228600" lvl="0" indent="-228600"/>
            <a:r>
              <a:rPr lang="en-US" dirty="0"/>
              <a:t>Initially 12 hours of free time consistent with 64 units of grain</a:t>
            </a:r>
          </a:p>
          <a:p>
            <a:pPr marL="228600" lvl="0" indent="-228600"/>
            <a:r>
              <a:rPr lang="en-US" dirty="0"/>
              <a:t>After </a:t>
            </a:r>
            <a:r>
              <a:rPr lang="en-US" dirty="0">
                <a:solidFill>
                  <a:srgbClr val="FF0000"/>
                </a:solidFill>
              </a:rPr>
              <a:t>rise in productivity</a:t>
            </a:r>
            <a:r>
              <a:rPr lang="en-US" dirty="0"/>
              <a:t>, 12 hours free time consistent with 74 units</a:t>
            </a:r>
          </a:p>
          <a:p>
            <a:pPr marL="228600" lvl="0" indent="-228600"/>
            <a:r>
              <a:rPr lang="en-US" dirty="0"/>
              <a:t>And 64 units can be obtained while having 16 hours free</a:t>
            </a:r>
          </a:p>
          <a:p>
            <a:pPr marL="228600" lvl="0" indent="-228600"/>
            <a:r>
              <a:rPr lang="en-US" dirty="0"/>
              <a:t>Do you maintain free time and produce more? </a:t>
            </a:r>
          </a:p>
          <a:p>
            <a:pPr marL="228600" lvl="0" indent="-228600"/>
            <a:r>
              <a:rPr lang="en-US" dirty="0"/>
              <a:t>Or maintain production and increase free time? </a:t>
            </a:r>
          </a:p>
          <a:p>
            <a:pPr marL="228600" lvl="0" indent="-228600"/>
            <a:r>
              <a:rPr lang="en-US" dirty="0"/>
              <a:t>Or some combination of the two? Or something else entirely? 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lang="en-US"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lang="en-US"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lang="en-US"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lang="en-US"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lang="en-US"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025395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46" descr="figure-03-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5663" y="0"/>
            <a:ext cx="10480675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116341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alatino Linotype"/>
              <a:buNone/>
            </a:pPr>
            <a:r>
              <a:rPr lang="en-US" dirty="0"/>
              <a:t>Example (continued)</a:t>
            </a:r>
            <a:endParaRPr dirty="0"/>
          </a:p>
        </p:txBody>
      </p:sp>
      <p:sp>
        <p:nvSpPr>
          <p:cNvPr id="90" name="Google Shape;90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Suppose initially at point A where MRS = MRT (next slide)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Shift to point E, maintaining MRS = MRT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Result (in this case) is more grain </a:t>
            </a:r>
            <a:r>
              <a:rPr lang="en-US" dirty="0">
                <a:solidFill>
                  <a:srgbClr val="FF0000"/>
                </a:solidFill>
              </a:rPr>
              <a:t>and</a:t>
            </a:r>
            <a:r>
              <a:rPr lang="en-US" dirty="0"/>
              <a:t> more free time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And higher well-being (higher indifference curve)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This combines </a:t>
            </a:r>
            <a:r>
              <a:rPr lang="en-US" dirty="0">
                <a:solidFill>
                  <a:srgbClr val="FF0000"/>
                </a:solidFill>
              </a:rPr>
              <a:t>income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substitution effects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Work is more rewarding so more incentive to work (substitution) 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But income is higher so can afford more free time (income)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Can we separate these effects conceptually? 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lang="en-US"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lang="en-US"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lang="en-US"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lang="en-US"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lang="en-US"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lang="en-US"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lang="en-US"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1406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47" descr="figure-03-14-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27138" y="0"/>
            <a:ext cx="9736137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62193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48" descr="figure-03-14-b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27138" y="0"/>
            <a:ext cx="9736137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601245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49" descr="figure-03-14-c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27138" y="0"/>
            <a:ext cx="9736137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672326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50" descr="figure-03-14-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27138" y="0"/>
            <a:ext cx="9736137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47577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alatino Linotype"/>
              <a:buNone/>
            </a:pPr>
            <a:r>
              <a:rPr lang="en-US"/>
              <a:t>Overview</a:t>
            </a:r>
            <a:endParaRPr/>
          </a:p>
        </p:txBody>
      </p:sp>
      <p:sp>
        <p:nvSpPr>
          <p:cNvPr id="90" name="Google Shape;90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Hours of work and economic growth</a:t>
            </a:r>
            <a:endParaRPr dirty="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Budget constraints</a:t>
            </a:r>
            <a:endParaRPr dirty="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Income and substitution effects</a:t>
            </a:r>
            <a:endParaRPr dirty="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The model in real life</a:t>
            </a:r>
            <a:endParaRPr dirty="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Changes in working hours over time</a:t>
            </a:r>
            <a:endParaRPr dirty="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Differences in working hours among countries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/>
              <a:t> Reading: </a:t>
            </a:r>
            <a:r>
              <a:rPr lang="en-US" i="1" dirty="0">
                <a:solidFill>
                  <a:srgbClr val="FF0000"/>
                </a:solidFill>
              </a:rPr>
              <a:t>The Economy</a:t>
            </a:r>
            <a:r>
              <a:rPr lang="en-US" i="1" dirty="0"/>
              <a:t> </a:t>
            </a:r>
            <a:r>
              <a:rPr lang="en-US" dirty="0"/>
              <a:t>Units 3.6-3.11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alatino Linotype"/>
              <a:buNone/>
            </a:pPr>
            <a:r>
              <a:rPr lang="en-US" dirty="0"/>
              <a:t>A Pure Income Effect</a:t>
            </a:r>
            <a:endParaRPr dirty="0"/>
          </a:p>
        </p:txBody>
      </p:sp>
      <p:sp>
        <p:nvSpPr>
          <p:cNvPr id="90" name="Google Shape;90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Suppose hourly wage is $15, so 16 hours work (8 hours free) yields $240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And 8 hours work (16 hours free) yields $120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And no hours work (24 hours free) yields nothing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 The </a:t>
            </a:r>
            <a:r>
              <a:rPr lang="en-US" dirty="0">
                <a:solidFill>
                  <a:srgbClr val="FF0000"/>
                </a:solidFill>
              </a:rPr>
              <a:t>feasible frontier </a:t>
            </a:r>
            <a:r>
              <a:rPr lang="en-US" dirty="0"/>
              <a:t>is then a straight line (next slide)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Given preferences, choose point at highest indifference curve, MRS = MRT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Solution (given these preferences) is about 18 hours free (6 hours work)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Which yields $90 for consumption (see point </a:t>
            </a:r>
            <a:r>
              <a:rPr lang="en-US" b="1" dirty="0"/>
              <a:t>A </a:t>
            </a:r>
            <a:r>
              <a:rPr lang="en-US" dirty="0"/>
              <a:t>on slide)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lang="en-US"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lang="en-US"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lang="en-US"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lang="en-US"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lang="en-US"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lang="en-US"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lang="en-US"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lang="en-US"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lang="en-US"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049009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51" descr="figure-03-15-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0413" y="0"/>
            <a:ext cx="10669587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132279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53" descr="figure-03-15-c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0413" y="0"/>
            <a:ext cx="10669587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286070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54" descr="figure-03-15-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1206" y="0"/>
            <a:ext cx="10669587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636723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alatino Linotype"/>
              <a:buNone/>
            </a:pPr>
            <a:r>
              <a:rPr lang="en-US" dirty="0"/>
              <a:t>A Pure Income Effect (continued)</a:t>
            </a:r>
            <a:endParaRPr dirty="0"/>
          </a:p>
        </p:txBody>
      </p:sp>
      <p:sp>
        <p:nvSpPr>
          <p:cNvPr id="90" name="Google Shape;90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Now suppose your receive $50 payment independent of work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For example: universal basic income 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What happens to the feasible frontier? 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How does the optimal choice change?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Can afford more consumption and/or more free time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Is it possible that you choose less free time and lots more consumption? 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Depends on preferences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lang="en-US"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lang="en-US"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lang="en-US"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lang="en-US"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lang="en-US"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lang="en-US"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lang="en-US"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lang="en-US"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817147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55" descr="figure-03-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0925" y="0"/>
            <a:ext cx="10088563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732353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56" descr="figure-03-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1725" y="0"/>
            <a:ext cx="9986963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610733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alatino Linotype"/>
              <a:buNone/>
            </a:pPr>
            <a:r>
              <a:rPr lang="en-US" dirty="0"/>
              <a:t>Changes in Wages</a:t>
            </a:r>
            <a:endParaRPr dirty="0"/>
          </a:p>
        </p:txBody>
      </p:sp>
      <p:sp>
        <p:nvSpPr>
          <p:cNvPr id="90" name="Google Shape;90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Now suppose no extra cash income, but wages rise to $25 per hour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Effectively you have more income (can get more for same work)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But now there is also a </a:t>
            </a:r>
            <a:r>
              <a:rPr lang="en-US" dirty="0">
                <a:solidFill>
                  <a:srgbClr val="FF0000"/>
                </a:solidFill>
              </a:rPr>
              <a:t>substitution effect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Free time has become more </a:t>
            </a:r>
            <a:r>
              <a:rPr lang="en-US" dirty="0">
                <a:solidFill>
                  <a:srgbClr val="FF0000"/>
                </a:solidFill>
              </a:rPr>
              <a:t>costly</a:t>
            </a:r>
            <a:r>
              <a:rPr lang="en-US" dirty="0"/>
              <a:t> (need to give up more in wages)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Suppose you switch to point D (next slides)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This combines both income and substitution effects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Can we separate the two? 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lang="en-US"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lang="en-US"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lang="en-US"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lang="en-US"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lang="en-US"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lang="en-US"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lang="en-US"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lang="en-US"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959088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58" descr="figure-03-19-b-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95388" y="0"/>
            <a:ext cx="9799637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82683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59" descr="figure-03-19-b-b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95388" y="0"/>
            <a:ext cx="9799637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04206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alatino Linotype"/>
              <a:buNone/>
            </a:pPr>
            <a:r>
              <a:rPr lang="en-US" dirty="0"/>
              <a:t>Rising Income</a:t>
            </a:r>
            <a:endParaRPr dirty="0"/>
          </a:p>
        </p:txBody>
      </p:sp>
      <p:sp>
        <p:nvSpPr>
          <p:cNvPr id="90" name="Google Shape;90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When incomes rise, consumption patterns change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This is true for individuals, families, and countries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At low income, food and shelter take up most of expenditure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As incomes rise, both quantity and variety of consumption increases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But richer countries also have higher wages on average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Do people work more hours since </a:t>
            </a:r>
            <a:r>
              <a:rPr lang="en-US" dirty="0">
                <a:solidFill>
                  <a:srgbClr val="FF0000"/>
                </a:solidFill>
              </a:rPr>
              <a:t>opportunity cost </a:t>
            </a:r>
            <a:r>
              <a:rPr lang="en-US" dirty="0"/>
              <a:t>of free time is higher? 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Or do people work fewer hours since free time itself is more </a:t>
            </a:r>
            <a:r>
              <a:rPr lang="en-US" dirty="0">
                <a:solidFill>
                  <a:srgbClr val="FF0000"/>
                </a:solidFill>
              </a:rPr>
              <a:t>valuable</a:t>
            </a:r>
            <a:r>
              <a:rPr lang="en-US" dirty="0"/>
              <a:t>? 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Answer depends on strength of </a:t>
            </a:r>
            <a:r>
              <a:rPr lang="en-US" dirty="0">
                <a:solidFill>
                  <a:srgbClr val="FF0000"/>
                </a:solidFill>
              </a:rPr>
              <a:t>income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substitution effects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052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alatino Linotype"/>
              <a:buNone/>
            </a:pPr>
            <a:r>
              <a:rPr lang="en-US" dirty="0"/>
              <a:t>Income and Substitution Effects</a:t>
            </a:r>
            <a:endParaRPr dirty="0"/>
          </a:p>
        </p:txBody>
      </p:sp>
      <p:sp>
        <p:nvSpPr>
          <p:cNvPr id="90" name="Google Shape;90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Point D lies on a higher indifference curve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Suppose you could get there with cash payment rather than wage change 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How much extra income would it take? 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Consider point C, which would be optimal under sufficient cash payment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If you got just enough cash to get to higher curve without wage change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Compare free time at C with free time at A (</a:t>
            </a:r>
            <a:r>
              <a:rPr lang="en-US" dirty="0">
                <a:solidFill>
                  <a:srgbClr val="FF0000"/>
                </a:solidFill>
              </a:rPr>
              <a:t>income effect</a:t>
            </a:r>
            <a:r>
              <a:rPr lang="en-US" dirty="0"/>
              <a:t>)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Compare free time at D with free time at C (</a:t>
            </a:r>
            <a:r>
              <a:rPr lang="en-US" dirty="0">
                <a:solidFill>
                  <a:srgbClr val="FF0000"/>
                </a:solidFill>
              </a:rPr>
              <a:t>substitution effect</a:t>
            </a:r>
            <a:r>
              <a:rPr lang="en-US" dirty="0"/>
              <a:t>)</a:t>
            </a:r>
          </a:p>
          <a:p>
            <a:pPr marL="228600" indent="-228600"/>
            <a:r>
              <a:rPr lang="en-US" dirty="0"/>
              <a:t>Compare free time at D with free time at A (</a:t>
            </a:r>
            <a:r>
              <a:rPr lang="en-US" dirty="0">
                <a:solidFill>
                  <a:srgbClr val="FF0000"/>
                </a:solidFill>
              </a:rPr>
              <a:t>overall effect</a:t>
            </a:r>
            <a:r>
              <a:rPr lang="en-US" dirty="0"/>
              <a:t>)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lang="en-US"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lang="en-US"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lang="en-US"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lang="en-US"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lang="en-US"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lang="en-US"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lang="en-US"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lang="en-US"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lang="en-US"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218409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60" descr="figure-03-19-b-c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95388" y="0"/>
            <a:ext cx="9799637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781417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61" descr="figure-03-19-b-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95388" y="0"/>
            <a:ext cx="9799637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096519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62" descr="figure-03-19-b-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95388" y="0"/>
            <a:ext cx="9799637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556605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63" descr="figure-03-19-b-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95388" y="0"/>
            <a:ext cx="9799637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959544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alatino Linotype"/>
              <a:buNone/>
            </a:pPr>
            <a:r>
              <a:rPr lang="en-US" dirty="0"/>
              <a:t>Historical Data</a:t>
            </a:r>
            <a:endParaRPr dirty="0"/>
          </a:p>
        </p:txBody>
      </p:sp>
      <p:sp>
        <p:nvSpPr>
          <p:cNvPr id="90" name="Google Shape;90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History suggests over the long run, income effect dominates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Free time rises overall, though substitution effect limits extent of rise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And preferences differ across countries (indifference curves cross)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But unmistakable decline in </a:t>
            </a:r>
            <a:r>
              <a:rPr lang="en-US" dirty="0">
                <a:solidFill>
                  <a:srgbClr val="FF0000"/>
                </a:solidFill>
              </a:rPr>
              <a:t>lifetime working hours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Lower hours per week, earlier retirement, elimination of child labor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Much of these due to changes in </a:t>
            </a:r>
            <a:r>
              <a:rPr lang="en-US" dirty="0">
                <a:solidFill>
                  <a:srgbClr val="FF0000"/>
                </a:solidFill>
              </a:rPr>
              <a:t>laws</a:t>
            </a:r>
            <a:r>
              <a:rPr lang="en-US" dirty="0"/>
              <a:t> and the balance of </a:t>
            </a:r>
            <a:r>
              <a:rPr lang="en-US" dirty="0">
                <a:solidFill>
                  <a:srgbClr val="FF0000"/>
                </a:solidFill>
              </a:rPr>
              <a:t>power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Some due to preferences and income effects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lang="en-US"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lang="en-US"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lang="en-US"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lang="en-US"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lang="en-US"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lang="en-US"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lang="en-US"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lang="en-US"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lang="en-US"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lang="en-US"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107059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64" descr="figure-03-20-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39700"/>
            <a:ext cx="12192000" cy="6578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283679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65" descr="figure-03-20-b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39700"/>
            <a:ext cx="12192000" cy="6578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462435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p66" descr="figure-03-20-c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39700"/>
            <a:ext cx="12192000" cy="6578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246935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p67" descr="figure-03-20-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39700"/>
            <a:ext cx="12192000" cy="6578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90181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alatino Linotype"/>
              <a:buNone/>
            </a:pPr>
            <a:r>
              <a:rPr lang="en-US" dirty="0"/>
              <a:t>Prosperity and Hours Worked</a:t>
            </a:r>
            <a:endParaRPr dirty="0"/>
          </a:p>
        </p:txBody>
      </p:sp>
      <p:sp>
        <p:nvSpPr>
          <p:cNvPr id="96" name="Google Shape;96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064315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68" descr="figure-03-20-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39700"/>
            <a:ext cx="12192000" cy="6578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805643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Google Shape;224;p69" descr="figure-03-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14313"/>
            <a:ext cx="12192000" cy="64293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9080059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p70" descr="figure-03-23-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34938"/>
            <a:ext cx="12192000" cy="65881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301474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Google Shape;234;p71" descr="figure-03-23-b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34938"/>
            <a:ext cx="12192000" cy="65881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1869833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Google Shape;239;p72" descr="figure-03-23-c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34938"/>
            <a:ext cx="12192000" cy="65881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490257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Google Shape;244;p74" descr="figure-03-exercise-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80975"/>
            <a:ext cx="12192000" cy="64944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02637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9" descr="figure-03-0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336550"/>
            <a:ext cx="12192000" cy="618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0" descr="figure-03-0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61925"/>
            <a:ext cx="12192000" cy="65325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alatino Linotype"/>
              <a:buNone/>
            </a:pPr>
            <a:r>
              <a:rPr lang="en-US" dirty="0"/>
              <a:t>Productivity Increases</a:t>
            </a:r>
            <a:endParaRPr dirty="0"/>
          </a:p>
        </p:txBody>
      </p:sp>
      <p:sp>
        <p:nvSpPr>
          <p:cNvPr id="90" name="Google Shape;90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Incomes rise, in part, through greater </a:t>
            </a:r>
            <a:r>
              <a:rPr lang="en-US" dirty="0">
                <a:solidFill>
                  <a:srgbClr val="FF0000"/>
                </a:solidFill>
              </a:rPr>
              <a:t>productivity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Improvements in </a:t>
            </a:r>
            <a:r>
              <a:rPr lang="en-US" dirty="0">
                <a:solidFill>
                  <a:srgbClr val="FF0000"/>
                </a:solidFill>
              </a:rPr>
              <a:t>technology</a:t>
            </a:r>
            <a:r>
              <a:rPr lang="en-US" dirty="0"/>
              <a:t>, greater </a:t>
            </a:r>
            <a:r>
              <a:rPr lang="en-US" dirty="0">
                <a:solidFill>
                  <a:srgbClr val="FF0000"/>
                </a:solidFill>
              </a:rPr>
              <a:t>automation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This means an upward shift in the </a:t>
            </a:r>
            <a:r>
              <a:rPr lang="en-US" dirty="0">
                <a:solidFill>
                  <a:srgbClr val="FF0000"/>
                </a:solidFill>
              </a:rPr>
              <a:t>production function</a:t>
            </a:r>
            <a:r>
              <a:rPr lang="en-US" dirty="0"/>
              <a:t> 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Equivalently, an upward shift in the </a:t>
            </a:r>
            <a:r>
              <a:rPr lang="en-US" dirty="0">
                <a:solidFill>
                  <a:srgbClr val="FF0000"/>
                </a:solidFill>
              </a:rPr>
              <a:t>feasible frontier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Allowing a more preferred allocation to be attained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Equivalently, allowing a higher </a:t>
            </a:r>
            <a:r>
              <a:rPr lang="en-US" dirty="0">
                <a:solidFill>
                  <a:srgbClr val="FF0000"/>
                </a:solidFill>
              </a:rPr>
              <a:t>indifference curve </a:t>
            </a:r>
            <a:r>
              <a:rPr lang="en-US" dirty="0"/>
              <a:t>to be reached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lang="en-US"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lang="en-US"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00741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alatino Linotype"/>
              <a:buNone/>
            </a:pPr>
            <a:r>
              <a:rPr lang="en-US" dirty="0"/>
              <a:t>Example</a:t>
            </a:r>
            <a:endParaRPr dirty="0"/>
          </a:p>
        </p:txBody>
      </p:sp>
      <p:sp>
        <p:nvSpPr>
          <p:cNvPr id="90" name="Google Shape;90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Input is labor, output is grain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Initially 12 hours of labor produces 64 units of grain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After </a:t>
            </a:r>
            <a:r>
              <a:rPr lang="en-US" dirty="0">
                <a:solidFill>
                  <a:srgbClr val="FF0000"/>
                </a:solidFill>
              </a:rPr>
              <a:t>rise in productivity</a:t>
            </a:r>
            <a:r>
              <a:rPr lang="en-US" dirty="0"/>
              <a:t>, 12 hours produces 74 units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And to get 64 units takes just 8 hours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Do you maintain hours and produce more? 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Or maintain production and reduce hours? 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Or some combination of the two? Or something else entirely? 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lang="en-US"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lang="en-US"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lang="en-US"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lang="en-US"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28634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42" descr="figure-03-12-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5663" y="0"/>
            <a:ext cx="10480675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1865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RE 2">
      <a:dk1>
        <a:srgbClr val="414141"/>
      </a:dk1>
      <a:lt1>
        <a:srgbClr val="FFFFFF"/>
      </a:lt1>
      <a:dk2>
        <a:srgbClr val="51514D"/>
      </a:dk2>
      <a:lt2>
        <a:srgbClr val="E7E6E6"/>
      </a:lt2>
      <a:accent1>
        <a:srgbClr val="F0595B"/>
      </a:accent1>
      <a:accent2>
        <a:srgbClr val="6FC9C1"/>
      </a:accent2>
      <a:accent3>
        <a:srgbClr val="F58261"/>
      </a:accent3>
      <a:accent4>
        <a:srgbClr val="A0D187"/>
      </a:accent4>
      <a:accent5>
        <a:srgbClr val="FDBE69"/>
      </a:accent5>
      <a:accent6>
        <a:srgbClr val="BC88AE"/>
      </a:accent6>
      <a:hlink>
        <a:srgbClr val="F0595B"/>
      </a:hlink>
      <a:folHlink>
        <a:srgbClr val="BC7E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837</Words>
  <Application>Microsoft Macintosh PowerPoint</Application>
  <PresentationFormat>Widescreen</PresentationFormat>
  <Paragraphs>152</Paragraphs>
  <Slides>45</Slides>
  <Notes>45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Source Sans Pro SemiBold</vt:lpstr>
      <vt:lpstr>Palatino Linotype</vt:lpstr>
      <vt:lpstr>Calibri</vt:lpstr>
      <vt:lpstr>Arial</vt:lpstr>
      <vt:lpstr>Source Sans Pro Black</vt:lpstr>
      <vt:lpstr>Office Theme</vt:lpstr>
      <vt:lpstr>Income and Substitution Effects</vt:lpstr>
      <vt:lpstr>Overview</vt:lpstr>
      <vt:lpstr>Rising Income</vt:lpstr>
      <vt:lpstr>Prosperity and Hours Worked</vt:lpstr>
      <vt:lpstr>PowerPoint Presentation</vt:lpstr>
      <vt:lpstr>PowerPoint Presentation</vt:lpstr>
      <vt:lpstr>Productivity Increases</vt:lpstr>
      <vt:lpstr>Example</vt:lpstr>
      <vt:lpstr>PowerPoint Presentation</vt:lpstr>
      <vt:lpstr>PowerPoint Presentation</vt:lpstr>
      <vt:lpstr>PowerPoint Presentation</vt:lpstr>
      <vt:lpstr>PowerPoint Presentation</vt:lpstr>
      <vt:lpstr>Example (continued)</vt:lpstr>
      <vt:lpstr>PowerPoint Presentation</vt:lpstr>
      <vt:lpstr>Example (continued)</vt:lpstr>
      <vt:lpstr>PowerPoint Presentation</vt:lpstr>
      <vt:lpstr>PowerPoint Presentation</vt:lpstr>
      <vt:lpstr>PowerPoint Presentation</vt:lpstr>
      <vt:lpstr>PowerPoint Presentation</vt:lpstr>
      <vt:lpstr>A Pure Income Effect</vt:lpstr>
      <vt:lpstr>PowerPoint Presentation</vt:lpstr>
      <vt:lpstr>PowerPoint Presentation</vt:lpstr>
      <vt:lpstr>PowerPoint Presentation</vt:lpstr>
      <vt:lpstr>A Pure Income Effect (continued)</vt:lpstr>
      <vt:lpstr>PowerPoint Presentation</vt:lpstr>
      <vt:lpstr>PowerPoint Presentation</vt:lpstr>
      <vt:lpstr>Changes in Wages</vt:lpstr>
      <vt:lpstr>PowerPoint Presentation</vt:lpstr>
      <vt:lpstr>PowerPoint Presentation</vt:lpstr>
      <vt:lpstr>Income and Substitution Effects</vt:lpstr>
      <vt:lpstr>PowerPoint Presentation</vt:lpstr>
      <vt:lpstr>PowerPoint Presentation</vt:lpstr>
      <vt:lpstr>PowerPoint Presentation</vt:lpstr>
      <vt:lpstr>PowerPoint Presentation</vt:lpstr>
      <vt:lpstr>Historical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Arthur Attwell</dc:creator>
  <cp:lastModifiedBy>Rajiv Sethi</cp:lastModifiedBy>
  <cp:revision>13</cp:revision>
  <dcterms:created xsi:type="dcterms:W3CDTF">2017-10-09T10:02:31Z</dcterms:created>
  <dcterms:modified xsi:type="dcterms:W3CDTF">2021-09-29T15:07:52Z</dcterms:modified>
</cp:coreProperties>
</file>