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48" r:id="rId2"/>
    <p:sldId id="315" r:id="rId3"/>
    <p:sldId id="284" r:id="rId4"/>
    <p:sldId id="343" r:id="rId5"/>
    <p:sldId id="276" r:id="rId6"/>
    <p:sldId id="344" r:id="rId7"/>
    <p:sldId id="345" r:id="rId8"/>
    <p:sldId id="346" r:id="rId9"/>
    <p:sldId id="347" r:id="rId10"/>
    <p:sldId id="349" r:id="rId11"/>
    <p:sldId id="316" r:id="rId12"/>
    <p:sldId id="319" r:id="rId13"/>
    <p:sldId id="332" r:id="rId14"/>
    <p:sldId id="333" r:id="rId15"/>
    <p:sldId id="334" r:id="rId16"/>
    <p:sldId id="354" r:id="rId17"/>
    <p:sldId id="353" r:id="rId18"/>
    <p:sldId id="355" r:id="rId19"/>
    <p:sldId id="336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1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outlineViewPr>
    <p:cViewPr>
      <p:scale>
        <a:sx n="33" d="100"/>
        <a:sy n="33" d="100"/>
      </p:scale>
      <p:origin x="0" y="-1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8658-9C43-6442-897A-DECE6CC3733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612D4-E7AE-494C-ADB2-FC58695C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612D4-E7AE-494C-ADB2-FC58695C6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tab=chart&amp;country=~US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country=IND~PER~USA~DEU~G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Specialization and Trade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5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Much of what we consume is produced in bits and pieces</a:t>
            </a:r>
          </a:p>
          <a:p>
            <a:pPr marL="457200" indent="-457200"/>
            <a:r>
              <a:rPr lang="en-US" sz="2400" dirty="0"/>
              <a:t>Different </a:t>
            </a:r>
            <a:r>
              <a:rPr lang="en-US" sz="2400" dirty="0">
                <a:solidFill>
                  <a:srgbClr val="F6726E"/>
                </a:solidFill>
              </a:rPr>
              <a:t>components</a:t>
            </a:r>
            <a:r>
              <a:rPr lang="en-US" sz="2400" dirty="0"/>
              <a:t> made in different parts of the world</a:t>
            </a:r>
          </a:p>
          <a:p>
            <a:pPr marL="457200" indent="-457200"/>
            <a:r>
              <a:rPr lang="en-US" sz="2400" dirty="0"/>
              <a:t>Designed, manufactured, and assembled by different teams</a:t>
            </a:r>
          </a:p>
          <a:p>
            <a:pPr marL="457200" indent="-457200"/>
            <a:r>
              <a:rPr lang="en-US" sz="2400" dirty="0"/>
              <a:t>Each team is specialized in a particular operation</a:t>
            </a:r>
          </a:p>
          <a:p>
            <a:pPr marL="457200" indent="-457200"/>
            <a:r>
              <a:rPr lang="en-US" sz="2400" dirty="0"/>
              <a:t>All part of what are called </a:t>
            </a:r>
            <a:r>
              <a:rPr lang="en-US" sz="2400" dirty="0">
                <a:solidFill>
                  <a:srgbClr val="F6726E"/>
                </a:solidFill>
              </a:rPr>
              <a:t>global supply chains</a:t>
            </a:r>
          </a:p>
          <a:p>
            <a:pPr marL="457200" indent="-457200"/>
            <a:r>
              <a:rPr lang="en-US" sz="2400" dirty="0"/>
              <a:t>Allowing for production on a massive scale</a:t>
            </a:r>
          </a:p>
          <a:p>
            <a:pPr marL="457200" indent="-457200"/>
            <a:r>
              <a:rPr lang="en-US" sz="2400" dirty="0"/>
              <a:t>Adam Smith (1776) observed early emergence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8"/>
            <a:ext cx="10515600" cy="5900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i="1" dirty="0"/>
          </a:p>
          <a:p>
            <a:pPr marL="0" indent="0" algn="just">
              <a:buNone/>
            </a:pPr>
            <a:r>
              <a:rPr lang="en-US" sz="2400" i="1" dirty="0"/>
              <a:t>One man draws out the wire, another straights it, a third cuts it, a fourth points it, a fifth grinds it at the top for receiving, the head; to make the head requires two or three distinct operations; to put it on is a peculiar business, to whiten the pins is another; it is even a trade by itself to put them into the paper; and the important business of making a pin is, in this manner, divided into about eighteen distinct operations… I have seen a small manufactory of this kind where ten men only were employed… Those ten persons… could make among them upwards of forty-eight thousand pins in a day. Each person, therefore, making a tenth part of forty-eight thousand pins, might be considered as making four thousand eight hundred pins in a day. But if they had all wrought separately and independently… they certainly could not each of them have made twenty, perhaps not one pin in a day</a:t>
            </a:r>
          </a:p>
          <a:p>
            <a:pPr marL="0" indent="0" algn="just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b="1" dirty="0"/>
              <a:t>Adam Smith (1776)</a:t>
            </a:r>
          </a:p>
        </p:txBody>
      </p:sp>
    </p:spTree>
    <p:extLst>
      <p:ext uri="{BB962C8B-B14F-4D97-AF65-F5344CB8AC3E}">
        <p14:creationId xmlns:p14="http://schemas.microsoft.com/office/powerpoint/2010/main" val="147534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2406"/>
            <a:ext cx="10515600" cy="194627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Greta has an </a:t>
            </a:r>
            <a:r>
              <a:rPr lang="en-US" sz="2400" dirty="0">
                <a:solidFill>
                  <a:srgbClr val="F6726E"/>
                </a:solidFill>
              </a:rPr>
              <a:t>absolute advantage </a:t>
            </a:r>
            <a:r>
              <a:rPr lang="en-US" sz="2400" dirty="0"/>
              <a:t>in producing both goods</a:t>
            </a:r>
          </a:p>
          <a:p>
            <a:pPr marL="457200" indent="-457200"/>
            <a:r>
              <a:rPr lang="en-US" sz="2400" dirty="0"/>
              <a:t>But Carlos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apples</a:t>
            </a:r>
          </a:p>
          <a:p>
            <a:pPr marL="457200" indent="-457200"/>
            <a:r>
              <a:rPr lang="en-US" sz="2400" dirty="0"/>
              <a:t>He can produce more apples for each pound of wheat given up</a:t>
            </a:r>
          </a:p>
          <a:p>
            <a:pPr marL="457200" indent="-457200"/>
            <a:r>
              <a:rPr lang="en-US" sz="2400" dirty="0"/>
              <a:t>And Greta has has a </a:t>
            </a:r>
            <a:r>
              <a:rPr lang="en-US" sz="2400" dirty="0">
                <a:solidFill>
                  <a:srgbClr val="F6726E"/>
                </a:solidFill>
              </a:rPr>
              <a:t>comparative advantage </a:t>
            </a:r>
            <a:r>
              <a:rPr lang="en-US" sz="2400" dirty="0"/>
              <a:t>in producing wheat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86D309-4572-6641-8C1D-158E3003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4349"/>
              </p:ext>
            </p:extLst>
          </p:nvPr>
        </p:nvGraphicFramePr>
        <p:xfrm>
          <a:off x="2226732" y="1690688"/>
          <a:ext cx="8128000" cy="19462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alatino Linotype Regular"/>
                        <a:ea typeface="Source Sans Pro Light" charset="0"/>
                        <a:cs typeface="Source Sans Pro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Production if 100% of time is spent on one good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Greta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1250 apples or 50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Carlos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1000 apples or 20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Greta and Carlos are each </a:t>
            </a:r>
            <a:r>
              <a:rPr lang="en-US" sz="2400" dirty="0">
                <a:solidFill>
                  <a:srgbClr val="F6726E"/>
                </a:solidFill>
              </a:rPr>
              <a:t>self-sufficient</a:t>
            </a:r>
          </a:p>
          <a:p>
            <a:pPr marL="457200" indent="-457200"/>
            <a:r>
              <a:rPr lang="en-US" sz="2400" dirty="0"/>
              <a:t>Greta spends 40% of her time on apples, 60% on wheat</a:t>
            </a:r>
          </a:p>
          <a:p>
            <a:pPr marL="457200" indent="-457200"/>
            <a:r>
              <a:rPr lang="en-US" sz="2400" dirty="0"/>
              <a:t>Carlos spends 25% of his time on apples, 75% on wheat</a:t>
            </a:r>
          </a:p>
          <a:p>
            <a:pPr marL="457200" indent="-457200"/>
            <a:r>
              <a:rPr lang="en-US" sz="2400" dirty="0"/>
              <a:t>How much of each good does each person produce?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F02824-1E4D-DC43-9CE8-1DF7AF2E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1770"/>
              </p:ext>
            </p:extLst>
          </p:nvPr>
        </p:nvGraphicFramePr>
        <p:xfrm>
          <a:off x="1200150" y="2438400"/>
          <a:ext cx="9791703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733">
                  <a:extLst>
                    <a:ext uri="{9D8B030D-6E8A-4147-A177-3AD203B41FA5}">
                      <a16:colId xmlns:a16="http://schemas.microsoft.com/office/drawing/2014/main" val="19717125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18910400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51038942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713188773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18513210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71681812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2308173739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496083225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895385154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1058136477"/>
                    </a:ext>
                  </a:extLst>
                </a:gridCol>
                <a:gridCol w="825997">
                  <a:extLst>
                    <a:ext uri="{9D8B030D-6E8A-4147-A177-3AD203B41FA5}">
                      <a16:colId xmlns:a16="http://schemas.microsoft.com/office/drawing/2014/main" val="392678972"/>
                    </a:ext>
                  </a:extLst>
                </a:gridCol>
              </a:tblGrid>
              <a:tr h="33020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41898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65347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80235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0380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3306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each produces according to </a:t>
            </a:r>
            <a:r>
              <a:rPr lang="en-US" sz="2400" dirty="0">
                <a:solidFill>
                  <a:srgbClr val="F6726E"/>
                </a:solidFill>
              </a:rPr>
              <a:t>comparative advantage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</a:p>
          <a:p>
            <a:pPr marL="457200" indent="-457200"/>
            <a:r>
              <a:rPr lang="en-US" dirty="0"/>
              <a:t>If </a:t>
            </a:r>
            <a:r>
              <a:rPr lang="en-US" dirty="0">
                <a:solidFill>
                  <a:srgbClr val="F6726E"/>
                </a:solidFill>
              </a:rPr>
              <a:t>total output </a:t>
            </a:r>
            <a:r>
              <a:rPr lang="en-US" dirty="0"/>
              <a:t>is greater for both goods under specialization</a:t>
            </a:r>
          </a:p>
          <a:p>
            <a:pPr marL="457200" indent="-457200"/>
            <a:r>
              <a:rPr lang="en-US" dirty="0"/>
              <a:t>There </a:t>
            </a:r>
            <a:r>
              <a:rPr lang="en-US" i="1" dirty="0"/>
              <a:t>must</a:t>
            </a:r>
            <a:r>
              <a:rPr lang="en-US" dirty="0"/>
              <a:t> be a </a:t>
            </a:r>
            <a:r>
              <a:rPr lang="en-US" dirty="0">
                <a:solidFill>
                  <a:srgbClr val="F6726E"/>
                </a:solidFill>
              </a:rPr>
              <a:t>price</a:t>
            </a:r>
            <a:r>
              <a:rPr lang="en-US" dirty="0"/>
              <a:t> at which they could profitably trade </a:t>
            </a:r>
          </a:p>
          <a:p>
            <a:pPr marL="457200" indent="-457200"/>
            <a:r>
              <a:rPr lang="en-US" dirty="0"/>
              <a:t>Example: 34 apples per unit of wheat, 18 units of wheat traded</a:t>
            </a:r>
          </a:p>
          <a:p>
            <a:pPr marL="457200" indent="-457200"/>
            <a:r>
              <a:rPr lang="en-US" sz="2400" dirty="0"/>
              <a:t>At different prices, distribution of </a:t>
            </a:r>
            <a:r>
              <a:rPr lang="en-US" sz="2400" dirty="0">
                <a:solidFill>
                  <a:srgbClr val="F6726E"/>
                </a:solidFill>
              </a:rPr>
              <a:t>gains from trade </a:t>
            </a:r>
            <a:r>
              <a:rPr lang="en-US" sz="2400" dirty="0"/>
              <a:t>vary</a:t>
            </a:r>
          </a:p>
          <a:p>
            <a:pPr marL="457200" indent="-457200"/>
            <a:r>
              <a:rPr lang="en-US" dirty="0"/>
              <a:t>What is lowest price (apples per wheat unit) at which trade can occur? </a:t>
            </a:r>
          </a:p>
          <a:p>
            <a:pPr marL="457200" indent="-457200"/>
            <a:r>
              <a:rPr lang="en-US" dirty="0"/>
              <a:t>What is highest price (apples per wheat unit) at which trade can occur?</a:t>
            </a:r>
          </a:p>
          <a:p>
            <a:pPr marL="457200" indent="-457200"/>
            <a:r>
              <a:rPr lang="en-US" sz="2400" dirty="0"/>
              <a:t>Who gains the most in each case?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ED0B1-0689-F14B-B085-F950ABF0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24607"/>
              </p:ext>
            </p:extLst>
          </p:nvPr>
        </p:nvGraphicFramePr>
        <p:xfrm>
          <a:off x="838198" y="2215212"/>
          <a:ext cx="10515604" cy="2427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508">
                  <a:extLst>
                    <a:ext uri="{9D8B030D-6E8A-4147-A177-3AD203B41FA5}">
                      <a16:colId xmlns:a16="http://schemas.microsoft.com/office/drawing/2014/main" val="1497781945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564615678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895102279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412448376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26010652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991356923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19290982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254756991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948864200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378665712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77662480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999352704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2016749457"/>
                    </a:ext>
                  </a:extLst>
                </a:gridCol>
              </a:tblGrid>
              <a:tr h="30344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Price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265146325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extLst>
                  <a:ext uri="{0D108BD9-81ED-4DB2-BD59-A6C34878D82A}">
                    <a16:rowId xmlns:a16="http://schemas.microsoft.com/office/drawing/2014/main" val="3716340002"/>
                  </a:ext>
                </a:extLst>
              </a:tr>
              <a:tr h="30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Share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Output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981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Apples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2,250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8316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Only Wheat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1492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Mixture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52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Specialization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54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Trade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630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Palatino Linotype" panose="02040502050505030304" pitchFamily="18" charset="0"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Palatino Linotype" panose="02040502050505030304" pitchFamily="18" charset="0"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8753" marR="8753" marT="8753" marB="0" anchor="b"/>
                </a:tc>
                <a:extLst>
                  <a:ext uri="{0D108BD9-81ED-4DB2-BD59-A6C34878D82A}">
                    <a16:rowId xmlns:a16="http://schemas.microsoft.com/office/drawing/2014/main" val="42191466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230C3F4-2FF3-B642-998C-89C435CA7078}"/>
              </a:ext>
            </a:extLst>
          </p:cNvPr>
          <p:cNvSpPr/>
          <p:nvPr/>
        </p:nvSpPr>
        <p:spPr>
          <a:xfrm>
            <a:off x="2917371" y="5590448"/>
            <a:ext cx="6357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See spreadsheets (incomplete and complete) for details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9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Specialization can leave both parties better off</a:t>
            </a:r>
          </a:p>
          <a:p>
            <a:pPr marL="457200" indent="-457200"/>
            <a:r>
              <a:rPr lang="en-US" sz="2400" dirty="0"/>
              <a:t>Even if one of them is more productive at all tasks</a:t>
            </a:r>
          </a:p>
          <a:p>
            <a:pPr marL="457200" indent="-457200"/>
            <a:r>
              <a:rPr lang="en-US" sz="2400" dirty="0"/>
              <a:t>But the benefits of specialization require trade</a:t>
            </a:r>
          </a:p>
          <a:p>
            <a:pPr marL="457200" indent="-457200"/>
            <a:r>
              <a:rPr lang="en-US" sz="2400" dirty="0"/>
              <a:t>Usually accomplished through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</a:p>
          <a:p>
            <a:pPr marL="457200" indent="-457200"/>
            <a:r>
              <a:rPr lang="en-US" sz="2400" dirty="0"/>
              <a:t>Specialization also raises productivity through </a:t>
            </a:r>
            <a:r>
              <a:rPr lang="en-US" sz="2400" dirty="0">
                <a:solidFill>
                  <a:srgbClr val="F6726E"/>
                </a:solidFill>
              </a:rPr>
              <a:t>learning by doing</a:t>
            </a:r>
          </a:p>
          <a:p>
            <a:pPr marL="457200" indent="-457200"/>
            <a:r>
              <a:rPr lang="en-US" sz="2400" dirty="0"/>
              <a:t>And better matching of talents to tasks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Capitalism as a Mode of Production</a:t>
            </a:r>
          </a:p>
          <a:p>
            <a:pPr marL="457200" indent="-457200"/>
            <a:r>
              <a:rPr lang="en-US" sz="2400" dirty="0"/>
              <a:t>What caused the hockey stick? </a:t>
            </a:r>
          </a:p>
          <a:p>
            <a:pPr marL="457200" indent="-457200"/>
            <a:r>
              <a:rPr lang="en-US" sz="2400" dirty="0"/>
              <a:t>Absolute and Comparative Advantage</a:t>
            </a:r>
          </a:p>
          <a:p>
            <a:pPr marL="457200" indent="-457200"/>
            <a:r>
              <a:rPr lang="en-US" sz="2400" dirty="0"/>
              <a:t>Specialization and the Gains from Trade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1.6 to 1.8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Greta-Carlos example involves </a:t>
            </a:r>
            <a:r>
              <a:rPr lang="en-US" dirty="0">
                <a:solidFill>
                  <a:srgbClr val="F6726E"/>
                </a:solidFill>
              </a:rPr>
              <a:t>complete specialization</a:t>
            </a:r>
          </a:p>
          <a:p>
            <a:pPr marL="457200" indent="-457200"/>
            <a:r>
              <a:rPr lang="en-US" dirty="0"/>
              <a:t>But what if complete specialization results in lower output of one good?</a:t>
            </a:r>
          </a:p>
          <a:p>
            <a:pPr marL="457200" indent="-457200"/>
            <a:r>
              <a:rPr lang="en-US" dirty="0"/>
              <a:t>Suppose Greta spends 60% of her time on apples, 40% on wheat</a:t>
            </a:r>
          </a:p>
          <a:p>
            <a:pPr marL="457200" indent="-457200"/>
            <a:r>
              <a:rPr lang="en-US" dirty="0"/>
              <a:t>And Carlos spends 50% of his time on apples, 50% on wheat</a:t>
            </a:r>
          </a:p>
          <a:p>
            <a:pPr marL="457200" indent="-457200"/>
            <a:r>
              <a:rPr lang="en-US" dirty="0"/>
              <a:t>Under self-sufficiency how many apples are produced?</a:t>
            </a:r>
          </a:p>
          <a:p>
            <a:pPr marL="457200" indent="-457200"/>
            <a:r>
              <a:rPr lang="en-US" dirty="0"/>
              <a:t>How many are produced under complete specialization? </a:t>
            </a:r>
          </a:p>
          <a:p>
            <a:pPr marL="457200" indent="-457200"/>
            <a:r>
              <a:rPr lang="en-US" dirty="0"/>
              <a:t>Can we improve on self-sufficiency with </a:t>
            </a:r>
            <a:r>
              <a:rPr lang="en-US" dirty="0">
                <a:solidFill>
                  <a:srgbClr val="F6726E"/>
                </a:solidFill>
              </a:rPr>
              <a:t>incomplete specialization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At what </a:t>
            </a:r>
            <a:r>
              <a:rPr lang="en-US" dirty="0">
                <a:solidFill>
                  <a:srgbClr val="F6726E"/>
                </a:solidFill>
              </a:rPr>
              <a:t>prices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quantities</a:t>
            </a:r>
            <a:r>
              <a:rPr lang="en-US" dirty="0"/>
              <a:t> can </a:t>
            </a:r>
            <a:r>
              <a:rPr lang="en-US" dirty="0">
                <a:solidFill>
                  <a:srgbClr val="F6726E"/>
                </a:solidFill>
              </a:rPr>
              <a:t>trade</a:t>
            </a:r>
            <a:r>
              <a:rPr lang="en-US" dirty="0"/>
              <a:t> occur? 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an </a:t>
            </a:r>
            <a:r>
              <a:rPr lang="en-US" sz="2400" dirty="0">
                <a:solidFill>
                  <a:srgbClr val="F6726E"/>
                </a:solidFill>
              </a:rPr>
              <a:t>economic system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Set of laws and customs that organize </a:t>
            </a:r>
            <a:r>
              <a:rPr lang="en-US" sz="2400" dirty="0">
                <a:solidFill>
                  <a:srgbClr val="F6726E"/>
                </a:solidFill>
              </a:rPr>
              <a:t>production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6726E"/>
                </a:solidFill>
              </a:rPr>
              <a:t>distribution</a:t>
            </a:r>
          </a:p>
          <a:p>
            <a:r>
              <a:rPr lang="en-US" sz="2400" dirty="0"/>
              <a:t>Examples: slavery, feudalism, capitalism</a:t>
            </a:r>
          </a:p>
          <a:p>
            <a:r>
              <a:rPr lang="en-US" sz="2400" dirty="0"/>
              <a:t>No system is pure; most involve mix of features</a:t>
            </a:r>
          </a:p>
          <a:p>
            <a:r>
              <a:rPr lang="en-US" sz="2400" dirty="0"/>
              <a:t>Key features of capitalism: </a:t>
            </a:r>
            <a:r>
              <a:rPr lang="en-US" sz="2400" dirty="0">
                <a:solidFill>
                  <a:srgbClr val="F6726E"/>
                </a:solidFill>
              </a:rPr>
              <a:t>private property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6726E"/>
                </a:solidFill>
              </a:rPr>
              <a:t>firms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38"/>
            <a:ext cx="12192000" cy="53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91405"/>
          </a:xfrm>
        </p:spPr>
        <p:txBody>
          <a:bodyPr>
            <a:normAutofit/>
          </a:bodyPr>
          <a:lstStyle/>
          <a:p>
            <a:r>
              <a:rPr lang="en-US" sz="2400" dirty="0"/>
              <a:t>Firms are legal entities, themselves owned by people</a:t>
            </a:r>
          </a:p>
          <a:p>
            <a:r>
              <a:rPr lang="en-US" sz="2400" dirty="0"/>
              <a:t>They include </a:t>
            </a:r>
            <a:r>
              <a:rPr lang="en-US" sz="2400" dirty="0">
                <a:solidFill>
                  <a:srgbClr val="F6726E"/>
                </a:solidFill>
              </a:rPr>
              <a:t>sole proprietorships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6726E"/>
                </a:solidFill>
              </a:rPr>
              <a:t>partnerships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6726E"/>
                </a:solidFill>
              </a:rPr>
              <a:t>corporations</a:t>
            </a:r>
          </a:p>
          <a:p>
            <a:r>
              <a:rPr lang="en-US" sz="2400" dirty="0"/>
              <a:t>Example: law firms are typically partnerships</a:t>
            </a:r>
          </a:p>
          <a:p>
            <a:r>
              <a:rPr lang="en-US" sz="2400" dirty="0"/>
              <a:t>Large firms (Apple, Netflix, Boeing, </a:t>
            </a:r>
            <a:r>
              <a:rPr lang="en-US" sz="2400" dirty="0" err="1"/>
              <a:t>WalMart</a:t>
            </a:r>
            <a:r>
              <a:rPr lang="en-US" sz="2400" dirty="0"/>
              <a:t>) are typically corporations</a:t>
            </a:r>
          </a:p>
          <a:p>
            <a:r>
              <a:rPr lang="en-US" sz="2400" dirty="0"/>
              <a:t>Corporations can have millions of owners (</a:t>
            </a:r>
            <a:r>
              <a:rPr lang="en-US" sz="2400" dirty="0">
                <a:solidFill>
                  <a:srgbClr val="F6726E"/>
                </a:solidFill>
              </a:rPr>
              <a:t>shareholders</a:t>
            </a:r>
            <a:r>
              <a:rPr lang="en-US" sz="2400" dirty="0"/>
              <a:t>)</a:t>
            </a:r>
          </a:p>
          <a:p>
            <a:r>
              <a:rPr lang="en-US" sz="2400" dirty="0"/>
              <a:t>Firms use </a:t>
            </a:r>
            <a:r>
              <a:rPr lang="en-US" sz="2400" dirty="0">
                <a:solidFill>
                  <a:srgbClr val="F6726E"/>
                </a:solidFill>
              </a:rPr>
              <a:t>inputs</a:t>
            </a:r>
            <a:r>
              <a:rPr lang="en-US" sz="2400" dirty="0"/>
              <a:t> to produce and sell </a:t>
            </a:r>
            <a:r>
              <a:rPr lang="en-US" sz="2400" dirty="0">
                <a:solidFill>
                  <a:srgbClr val="F6726E"/>
                </a:solidFill>
              </a:rPr>
              <a:t>outputs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6726E"/>
                </a:solidFill>
              </a:rPr>
              <a:t>markets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6726E"/>
                </a:solidFill>
              </a:rPr>
              <a:t>profit</a:t>
            </a:r>
          </a:p>
          <a:p>
            <a:r>
              <a:rPr lang="en-US" sz="2400" dirty="0"/>
              <a:t>Inputs are tangible (labor, equipment) or intangible (patent, copyright) </a:t>
            </a:r>
          </a:p>
          <a:p>
            <a:r>
              <a:rPr lang="en-US" sz="2400" dirty="0"/>
              <a:t>Markets are sites (physical/virtual) where </a:t>
            </a:r>
            <a:r>
              <a:rPr lang="en-US" sz="2400" dirty="0">
                <a:solidFill>
                  <a:srgbClr val="F6726E"/>
                </a:solidFill>
              </a:rPr>
              <a:t>voluntary transactions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19126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Capitalism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9490"/>
          </a:xfrm>
        </p:spPr>
        <p:txBody>
          <a:bodyPr>
            <a:normAutofit/>
          </a:bodyPr>
          <a:lstStyle/>
          <a:p>
            <a:r>
              <a:rPr lang="en-US" sz="2400" dirty="0"/>
              <a:t>Capitalism emerged around the same time as kinks in hockey stick</a:t>
            </a:r>
          </a:p>
          <a:p>
            <a:r>
              <a:rPr lang="en-US" sz="2400" dirty="0"/>
              <a:t>But was capitalism the </a:t>
            </a:r>
            <a:r>
              <a:rPr lang="en-US" sz="2400" dirty="0">
                <a:solidFill>
                  <a:srgbClr val="F6726E"/>
                </a:solidFill>
              </a:rPr>
              <a:t>cause</a:t>
            </a:r>
            <a:r>
              <a:rPr lang="en-US" sz="2400" dirty="0"/>
              <a:t> of growth acceleration?</a:t>
            </a:r>
          </a:p>
          <a:p>
            <a:r>
              <a:rPr lang="en-US" dirty="0"/>
              <a:t>Competition </a:t>
            </a:r>
            <a:r>
              <a:rPr lang="en-US" sz="2400" dirty="0"/>
              <a:t>among firms creates incentive for </a:t>
            </a:r>
            <a:r>
              <a:rPr lang="en-US" sz="2400" dirty="0">
                <a:solidFill>
                  <a:srgbClr val="F6726E"/>
                </a:solidFill>
              </a:rPr>
              <a:t>innovation</a:t>
            </a:r>
          </a:p>
          <a:p>
            <a:r>
              <a:rPr lang="en-US" sz="2400" dirty="0"/>
              <a:t>Market expansion allows for greater </a:t>
            </a:r>
            <a:r>
              <a:rPr lang="en-US" sz="2400" dirty="0">
                <a:solidFill>
                  <a:srgbClr val="F6726E"/>
                </a:solidFill>
              </a:rPr>
              <a:t>specialization</a:t>
            </a:r>
            <a:r>
              <a:rPr lang="en-US" sz="2400" dirty="0"/>
              <a:t> in production</a:t>
            </a:r>
          </a:p>
          <a:p>
            <a:r>
              <a:rPr lang="en-US" sz="2400" dirty="0"/>
              <a:t>But </a:t>
            </a:r>
            <a:r>
              <a:rPr lang="en-US" sz="2400" dirty="0">
                <a:solidFill>
                  <a:srgbClr val="F6726E"/>
                </a:solidFill>
              </a:rPr>
              <a:t>causation</a:t>
            </a:r>
            <a:r>
              <a:rPr lang="en-US" sz="2400" dirty="0"/>
              <a:t> is much harder to establish than </a:t>
            </a:r>
            <a:r>
              <a:rPr lang="en-US" sz="2400" dirty="0">
                <a:solidFill>
                  <a:srgbClr val="F6726E"/>
                </a:solidFill>
              </a:rPr>
              <a:t>correlation</a:t>
            </a:r>
          </a:p>
          <a:p>
            <a:r>
              <a:rPr lang="en-US" sz="2400" dirty="0"/>
              <a:t>Other factors: institutionalization of scientific method</a:t>
            </a:r>
          </a:p>
          <a:p>
            <a:r>
              <a:rPr lang="en-US" sz="2400" dirty="0"/>
              <a:t>Colonial expansion expanded access to resources and markets</a:t>
            </a:r>
          </a:p>
          <a:p>
            <a:r>
              <a:rPr lang="en-US" sz="2400" dirty="0"/>
              <a:t>Growth also depends on </a:t>
            </a:r>
            <a:r>
              <a:rPr lang="en-US" sz="2400" dirty="0">
                <a:solidFill>
                  <a:srgbClr val="F6726E"/>
                </a:solidFill>
              </a:rPr>
              <a:t>political systems</a:t>
            </a:r>
          </a:p>
        </p:txBody>
      </p:sp>
    </p:spTree>
    <p:extLst>
      <p:ext uri="{BB962C8B-B14F-4D97-AF65-F5344CB8AC3E}">
        <p14:creationId xmlns:p14="http://schemas.microsoft.com/office/powerpoint/2010/main" val="20861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718"/>
          </a:xfrm>
        </p:spPr>
        <p:txBody>
          <a:bodyPr>
            <a:normAutofit/>
          </a:bodyPr>
          <a:lstStyle/>
          <a:p>
            <a:r>
              <a:rPr lang="en-US" dirty="0"/>
              <a:t>What do we mean by a </a:t>
            </a:r>
            <a:r>
              <a:rPr lang="en-US" dirty="0">
                <a:solidFill>
                  <a:srgbClr val="F6726E"/>
                </a:solidFill>
              </a:rPr>
              <a:t>political system</a:t>
            </a:r>
            <a:r>
              <a:rPr lang="en-US" dirty="0"/>
              <a:t>?</a:t>
            </a:r>
          </a:p>
          <a:p>
            <a:r>
              <a:rPr lang="en-US" dirty="0"/>
              <a:t>Set of laws/customs that determine how governments are selected</a:t>
            </a:r>
          </a:p>
          <a:p>
            <a:r>
              <a:rPr lang="en-US" dirty="0"/>
              <a:t>And how they make decisions</a:t>
            </a:r>
          </a:p>
          <a:p>
            <a:r>
              <a:rPr lang="en-US" dirty="0"/>
              <a:t>Examples: monarchy, dictatorship, democracy</a:t>
            </a:r>
          </a:p>
          <a:p>
            <a:r>
              <a:rPr lang="en-US" dirty="0"/>
              <a:t>Again, no system is pure; most involve mix of features</a:t>
            </a:r>
          </a:p>
          <a:p>
            <a:r>
              <a:rPr lang="en-US" dirty="0"/>
              <a:t>Capitalism can coexist with </a:t>
            </a:r>
            <a:r>
              <a:rPr lang="en-US" dirty="0">
                <a:solidFill>
                  <a:srgbClr val="F6726E"/>
                </a:solidFill>
              </a:rPr>
              <a:t>democratic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non-democratic</a:t>
            </a:r>
            <a:r>
              <a:rPr lang="en-US" dirty="0"/>
              <a:t> systems</a:t>
            </a:r>
          </a:p>
          <a:p>
            <a:r>
              <a:rPr lang="en-US" dirty="0"/>
              <a:t>Governments also provide goods/services in capitalist economies</a:t>
            </a:r>
          </a:p>
          <a:p>
            <a:r>
              <a:rPr lang="en-US" dirty="0"/>
              <a:t>Examples: infrastructure, scientific research, education</a:t>
            </a:r>
          </a:p>
          <a:p>
            <a:r>
              <a:rPr lang="en-US" dirty="0"/>
              <a:t>Size and role of government varies a lot across capitalist economies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1142</Words>
  <Application>Microsoft Macintosh PowerPoint</Application>
  <PresentationFormat>Widescreen</PresentationFormat>
  <Paragraphs>251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Palatino Linotype</vt:lpstr>
      <vt:lpstr>Palatino Linotype Regular</vt:lpstr>
      <vt:lpstr>Source Sans Pro Black</vt:lpstr>
      <vt:lpstr>Source Sans Pro Semibold</vt:lpstr>
      <vt:lpstr>Office Theme</vt:lpstr>
      <vt:lpstr>Specialization and Trade</vt:lpstr>
      <vt:lpstr>Overview</vt:lpstr>
      <vt:lpstr>Economic Systems</vt:lpstr>
      <vt:lpstr>Economic Systems</vt:lpstr>
      <vt:lpstr>PowerPoint Presentation</vt:lpstr>
      <vt:lpstr>Firms and Markets</vt:lpstr>
      <vt:lpstr>Capitalism and Growth</vt:lpstr>
      <vt:lpstr>Political Systems</vt:lpstr>
      <vt:lpstr>PowerPoint Presentation</vt:lpstr>
      <vt:lpstr>PowerPoint Presentation</vt:lpstr>
      <vt:lpstr>Specialization and Trade</vt:lpstr>
      <vt:lpstr>Specialization</vt:lpstr>
      <vt:lpstr>PowerPoint Presentation</vt:lpstr>
      <vt:lpstr>Comparative Advantage</vt:lpstr>
      <vt:lpstr>Self-Sufficiency</vt:lpstr>
      <vt:lpstr>PowerPoint Presentation</vt:lpstr>
      <vt:lpstr>Gains from Specialization</vt:lpstr>
      <vt:lpstr>PowerPoint Presentation</vt:lpstr>
      <vt:lpstr>Specialization and Trade</vt:lpstr>
      <vt:lpstr>Incomplete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74</cp:revision>
  <dcterms:created xsi:type="dcterms:W3CDTF">2017-10-09T10:02:31Z</dcterms:created>
  <dcterms:modified xsi:type="dcterms:W3CDTF">2021-09-20T13:33:44Z</dcterms:modified>
</cp:coreProperties>
</file>