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348" r:id="rId2"/>
    <p:sldId id="286" r:id="rId3"/>
    <p:sldId id="259" r:id="rId4"/>
    <p:sldId id="287" r:id="rId5"/>
    <p:sldId id="288" r:id="rId6"/>
    <p:sldId id="289" r:id="rId7"/>
    <p:sldId id="265" r:id="rId8"/>
    <p:sldId id="290" r:id="rId9"/>
    <p:sldId id="266" r:id="rId10"/>
    <p:sldId id="291" r:id="rId11"/>
    <p:sldId id="267" r:id="rId12"/>
    <p:sldId id="292" r:id="rId13"/>
    <p:sldId id="268" r:id="rId14"/>
    <p:sldId id="293" r:id="rId15"/>
    <p:sldId id="269" r:id="rId16"/>
    <p:sldId id="270" r:id="rId17"/>
    <p:sldId id="271" r:id="rId18"/>
    <p:sldId id="272" r:id="rId19"/>
    <p:sldId id="273" r:id="rId20"/>
    <p:sldId id="29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5" r:id="rId31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mbria Math" panose="02040503050406030204" pitchFamily="18" charset="0"/>
      <p:regular r:id="rId37"/>
    </p:embeddedFont>
    <p:embeddedFont>
      <p:font typeface="Palatino Linotype" panose="02040502050505030304" pitchFamily="18" charset="0"/>
      <p:regular r:id="rId38"/>
      <p:bold r:id="rId39"/>
      <p:italic r:id="rId40"/>
      <p:boldItalic r:id="rId41"/>
    </p:embeddedFont>
    <p:embeddedFont>
      <p:font typeface="Source Sans Pro Black" panose="020B0503030403020204" pitchFamily="34" charset="0"/>
      <p:bold r:id="rId42"/>
      <p:italic r:id="rId43"/>
      <p:boldItalic r:id="rId44"/>
    </p:embeddedFont>
    <p:embeddedFont>
      <p:font typeface="Source Sans Pro SemiBold" panose="020B0503030403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i3BDkfUFzZ8VNLdkK5TUkfFzHJ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3922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04371df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7e04371df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8520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0970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e04371df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7e04371df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3197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7898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04371df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7e04371df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4786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e04371df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7e04371df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576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e04371df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7e04371df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5479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e04371df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7e04371df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8846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04371df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7e04371df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110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1734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054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e04371df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7e04371df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6656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e04371df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7e04371df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645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e04371df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7e04371df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5751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e04371df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7e04371df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24248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e04371df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7e04371df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90325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e04371df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7e04371df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63757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e04371df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7e04371df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49501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e04371df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7e04371df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75732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e04371df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7e04371df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150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0266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2243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5185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0896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e04371d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7e04371d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317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0674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04371df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7e04371df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4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 rot="10800000" flipH="1">
            <a:off x="838201" y="979487"/>
            <a:ext cx="3933824" cy="4881563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0" i="0">
                <a:solidFill>
                  <a:schemeClr val="dk1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b="0" i="0">
                <a:solidFill>
                  <a:schemeClr val="dk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8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0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0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2000"/>
              <a:buNone/>
              <a:defRPr sz="2000">
                <a:solidFill>
                  <a:srgbClr val="9191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800"/>
              <a:buNone/>
              <a:defRPr sz="1800">
                <a:solidFill>
                  <a:srgbClr val="9191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11"/>
          <p:cNvCxnSpPr>
            <a:stCxn id="25" idx="1"/>
            <a:endCxn id="25" idx="3"/>
          </p:cNvCxnSpPr>
          <p:nvPr/>
        </p:nvCxnSpPr>
        <p:spPr>
          <a:xfrm>
            <a:off x="831850" y="5339556"/>
            <a:ext cx="10515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" name="Google Shape;29;p12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2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3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3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am">
  <p:cSld name="Team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838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2"/>
          </p:nvPr>
        </p:nvSpPr>
        <p:spPr>
          <a:xfrm>
            <a:off x="4394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3"/>
          </p:nvPr>
        </p:nvSpPr>
        <p:spPr>
          <a:xfrm>
            <a:off x="7950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4"/>
          </p:nvPr>
        </p:nvSpPr>
        <p:spPr>
          <a:xfrm>
            <a:off x="4394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5"/>
          </p:nvPr>
        </p:nvSpPr>
        <p:spPr>
          <a:xfrm>
            <a:off x="7950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6"/>
          </p:nvPr>
        </p:nvSpPr>
        <p:spPr>
          <a:xfrm>
            <a:off x="838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14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4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1" name="Google Shape;51;p15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5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0" name="Google Shape;60;p16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838200" y="18096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/>
          <p:nvPr/>
        </p:nvSpPr>
        <p:spPr>
          <a:xfrm>
            <a:off x="652669" y="686227"/>
            <a:ext cx="147099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 b="1" i="0" u="none" strike="noStrike" cap="none">
                <a:solidFill>
                  <a:schemeClr val="accen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“</a:t>
            </a:r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838200" y="3135313"/>
            <a:ext cx="10515600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726E"/>
              </a:buClr>
              <a:buSzPts val="4400"/>
              <a:buFont typeface="Palatino Linotype"/>
              <a:buNone/>
              <a:defRPr sz="4400" b="0" i="0" u="none" strike="noStrike" cap="none">
                <a:solidFill>
                  <a:srgbClr val="F6726E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umbiaspectator.com/opinion/2017/03/03/the-logic-behind-barnards-unique-divestment-proposa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msft&amp;tbm=fin#scso=_KPJtXoTwG4ixytMP4cuHgA81: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safe=off&amp;client=firefox-b-1-d&amp;channel=cus2&amp;sxsrf=ALeKk02mIdcL2zdr46188BDKQ1D9jOjHsA%3A1584263986231&amp;ei=MvNtXqHYDZWJytMPx-GV-AM&amp;q=goog&amp;oq=goog&amp;gs_l=psy-ab.3..35i39l3j0i20i263j0i67l2j0j0i131j0l2.5529.6231..6534...0.2..0.80.305.4......0....1..gws-wiz.......0i71j0i131i67.KblR5-rqCLs&amp;ved=0ahUKEwihuYShk5zoAhWVhHIEHcdwBT8Q4dUDCAo&amp;uact=5" TargetMode="External"/><Relationship Id="rId5" Type="http://schemas.openxmlformats.org/officeDocument/2006/relationships/hyperlink" Target="https://www.google.com/search?channel=cus2&amp;client=firefox-b-1-d&amp;q=amzn" TargetMode="External"/><Relationship Id="rId4" Type="http://schemas.openxmlformats.org/officeDocument/2006/relationships/hyperlink" Target="https://www.google.com/search?safe=off&amp;client=firefox-b-1-d&amp;channel=cus2&amp;tbm=fin&amp;sxsrf=ALeKk01eP6qkIJ-J8f714qXv-uPQtOqqkA:1584263370650&amp;q=NASDAQ:+AAPL&amp;stick=H4sIAAAAAAAAAONgecRoyi3w8sc9YSmdSWtOXmNU4-IKzsgvd80rySypFJLgYoOy-KR4uLj0c_UNzKtyk8rSeBax8vg5Brs4BlopODoG-AAAo_3cUkkAAAA&amp;sa=X&amp;ved=2ahUKEwiUscD7kJzoAhVDYTUKHdyQCb4Q3N8BMAJ6BAgEEAM#scso=_1PBtXunZMoWLytMPm4KY0A01:0&amp;wptab=OVERVIE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ts val="6000"/>
            </a:pPr>
            <a:r>
              <a:rPr lang="en-US" sz="3800" dirty="0"/>
              <a:t>Firms, Revenues, and Profits</a:t>
            </a:r>
            <a:endParaRPr sz="3800"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Rajiv Sethi and the CORE Team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October 25, 2021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6C182-CD8D-AB47-AB7F-48175560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84" y="4885546"/>
            <a:ext cx="2428831" cy="850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The Demand Curve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Firms cannot choose both price and quantity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They can choose how much to produce and then sell at market price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Examples: oil producers, farmers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Or they can set a price and sell whatever amounts consumers want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Examples: restaurants, publishers, automobile manufacturers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In general, the higher the price set, the lower the sales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High prices lead to </a:t>
            </a:r>
            <a:r>
              <a:rPr lang="en-US" dirty="0">
                <a:solidFill>
                  <a:srgbClr val="FF0000"/>
                </a:solidFill>
              </a:rPr>
              <a:t>substitution</a:t>
            </a:r>
            <a:r>
              <a:rPr lang="en-US" dirty="0"/>
              <a:t> by consumers (shift to other products)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And also have </a:t>
            </a:r>
            <a:r>
              <a:rPr lang="en-US" dirty="0">
                <a:solidFill>
                  <a:srgbClr val="FF0000"/>
                </a:solidFill>
              </a:rPr>
              <a:t>income effects</a:t>
            </a:r>
            <a:r>
              <a:rPr lang="en-US" dirty="0"/>
              <a:t> as consumers can’t buy as much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This results in a downward-sloping </a:t>
            </a:r>
            <a:r>
              <a:rPr lang="en-US" dirty="0">
                <a:solidFill>
                  <a:srgbClr val="FF0000"/>
                </a:solidFill>
              </a:rPr>
              <a:t>demand curve</a:t>
            </a:r>
          </a:p>
        </p:txBody>
      </p:sp>
    </p:spTree>
    <p:extLst>
      <p:ext uri="{BB962C8B-B14F-4D97-AF65-F5344CB8AC3E}">
        <p14:creationId xmlns:p14="http://schemas.microsoft.com/office/powerpoint/2010/main" val="3314937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7e04371dfb_0_8" descr="figure-07-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250" y="0"/>
            <a:ext cx="117459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301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Profits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Google Shape;90;p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Firm’s profit is its </a:t>
                </a:r>
                <a:r>
                  <a:rPr lang="en-US" dirty="0">
                    <a:solidFill>
                      <a:srgbClr val="FF0000"/>
                    </a:solidFill>
                  </a:rPr>
                  <a:t>revenue</a:t>
                </a:r>
                <a:r>
                  <a:rPr lang="en-US" dirty="0">
                    <a:solidFill>
                      <a:schemeClr val="tx1"/>
                    </a:solidFill>
                  </a:rPr>
                  <a:t> from sales, minus its </a:t>
                </a:r>
                <a:r>
                  <a:rPr lang="en-US" dirty="0">
                    <a:solidFill>
                      <a:srgbClr val="FF0000"/>
                    </a:solidFill>
                  </a:rPr>
                  <a:t>costs</a:t>
                </a:r>
                <a:r>
                  <a:rPr lang="en-US" dirty="0">
                    <a:solidFill>
                      <a:schemeClr val="tx1"/>
                    </a:solidFill>
                  </a:rPr>
                  <a:t> of production</a:t>
                </a: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Costs include wages, input and equipment costs, taxes, interest on debt</a:t>
                </a: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Key concept: </a:t>
                </a:r>
                <a:r>
                  <a:rPr lang="en-US" dirty="0" err="1">
                    <a:solidFill>
                      <a:srgbClr val="FF0000"/>
                    </a:solidFill>
                  </a:rPr>
                  <a:t>isoprofit</a:t>
                </a:r>
                <a:r>
                  <a:rPr lang="en-US" dirty="0">
                    <a:solidFill>
                      <a:srgbClr val="FF0000"/>
                    </a:solidFill>
                  </a:rPr>
                  <a:t> curve</a:t>
                </a: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Connects all price and quantity combinations that yield the </a:t>
                </a:r>
                <a:r>
                  <a:rPr lang="en-US" dirty="0">
                    <a:solidFill>
                      <a:srgbClr val="FF0000"/>
                    </a:solidFill>
                  </a:rPr>
                  <a:t>same profit</a:t>
                </a: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Example: suppose cost of production is $2 per unit produced</a:t>
                </a: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:r>
                  <a:rPr lang="en-US" i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 denote price and </a:t>
                </a:r>
                <a:r>
                  <a:rPr lang="en-US" i="1" dirty="0">
                    <a:solidFill>
                      <a:schemeClr val="tx1"/>
                    </a:solidFill>
                  </a:rPr>
                  <a:t>Q</a:t>
                </a:r>
                <a:r>
                  <a:rPr lang="en-US" dirty="0">
                    <a:solidFill>
                      <a:schemeClr val="tx1"/>
                    </a:solidFill>
                  </a:rPr>
                  <a:t> denote quantity</a:t>
                </a: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The profit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If price is 2, then all quantities </a:t>
                </a:r>
                <a:r>
                  <a:rPr lang="en-US" i="1" dirty="0">
                    <a:solidFill>
                      <a:schemeClr val="tx1"/>
                    </a:solidFill>
                  </a:rPr>
                  <a:t>Q</a:t>
                </a:r>
                <a:r>
                  <a:rPr lang="en-US" dirty="0">
                    <a:solidFill>
                      <a:schemeClr val="tx1"/>
                    </a:solidFill>
                  </a:rPr>
                  <a:t> yield profit zero</a:t>
                </a: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Google Shape;90;p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7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95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7e04371dfb_0_12" descr="figure-07-04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04800"/>
            <a:ext cx="12192001" cy="6246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5224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 err="1"/>
              <a:t>Isoprofit</a:t>
            </a:r>
            <a:r>
              <a:rPr lang="en-US" dirty="0"/>
              <a:t> Curve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Google Shape;90;p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What combinations of </a:t>
                </a:r>
                <a:r>
                  <a:rPr lang="en-US" i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:r>
                  <a:rPr lang="en-US" i="1" dirty="0">
                    <a:solidFill>
                      <a:schemeClr val="tx1"/>
                    </a:solidFill>
                  </a:rPr>
                  <a:t>Q</a:t>
                </a:r>
                <a:r>
                  <a:rPr lang="en-US" dirty="0">
                    <a:solidFill>
                      <a:schemeClr val="tx1"/>
                    </a:solidFill>
                  </a:rPr>
                  <a:t> yield profit $10,000?</a:t>
                </a: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2+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10000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So as </a:t>
                </a:r>
                <a:r>
                  <a:rPr lang="en-US" i="1" dirty="0">
                    <a:solidFill>
                      <a:schemeClr val="tx1"/>
                    </a:solidFill>
                  </a:rPr>
                  <a:t>Q</a:t>
                </a:r>
                <a:r>
                  <a:rPr lang="en-US" dirty="0">
                    <a:solidFill>
                      <a:schemeClr val="tx1"/>
                    </a:solidFill>
                  </a:rPr>
                  <a:t> gets large, </a:t>
                </a:r>
                <a:r>
                  <a:rPr lang="en-US" i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 approaches 2</a:t>
                </a:r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None/>
                </a:pPr>
                <a:endParaRPr lang="en-US" b="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And as </a:t>
                </a:r>
                <a:r>
                  <a:rPr lang="en-US" b="0" i="1" dirty="0">
                    <a:solidFill>
                      <a:schemeClr val="tx1"/>
                    </a:solidFill>
                  </a:rPr>
                  <a:t>Q</a:t>
                </a:r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approaches zero</a:t>
                </a:r>
                <a:r>
                  <a:rPr lang="en-US" i="1" dirty="0">
                    <a:solidFill>
                      <a:schemeClr val="tx1"/>
                    </a:solidFill>
                  </a:rPr>
                  <a:t>,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i="1" dirty="0">
                    <a:solidFill>
                      <a:schemeClr val="tx1"/>
                    </a:solidFill>
                  </a:rPr>
                  <a:t>P</a:t>
                </a:r>
                <a:r>
                  <a:rPr lang="en-US" b="0" dirty="0">
                    <a:solidFill>
                      <a:schemeClr val="tx1"/>
                    </a:solidFill>
                  </a:rPr>
                  <a:t> rises very sharply without bound</a:t>
                </a:r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Google Shape;90;p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844" b="-1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093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7e04371dfb_0_16" descr="figure-07-04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09563"/>
            <a:ext cx="12192001" cy="6237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3077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7e04371dfb_0_20" descr="figure-07-04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04800"/>
            <a:ext cx="12192001" cy="6246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8007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7e04371dfb_0_24" descr="figure-07-04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04800"/>
            <a:ext cx="12192001" cy="6246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185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7e04371dfb_0_28" descr="figure-07-04-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04800"/>
            <a:ext cx="12192001" cy="6246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0524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7e04371dfb_0_32" descr="figure-07-04-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04800"/>
            <a:ext cx="12192001" cy="6246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69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 structure of a firm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Owners, managers, and workers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Publicly traded firms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Price, quantity, revenue, and costs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Demand curves and </a:t>
            </a:r>
            <a:r>
              <a:rPr lang="en-US" dirty="0" err="1"/>
              <a:t>isoprofit</a:t>
            </a:r>
            <a:r>
              <a:rPr lang="en-US" dirty="0"/>
              <a:t> curves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Optimal production and pricing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>
              <a:buNone/>
            </a:pPr>
            <a:r>
              <a:rPr lang="en-US" dirty="0"/>
              <a:t>Reading: </a:t>
            </a:r>
            <a:r>
              <a:rPr lang="en-US" dirty="0">
                <a:solidFill>
                  <a:srgbClr val="FF0000"/>
                </a:solidFill>
              </a:rPr>
              <a:t>The Economy</a:t>
            </a:r>
            <a:r>
              <a:rPr lang="en-US" dirty="0"/>
              <a:t> Units 6.1-6.3 and 7.1</a:t>
            </a:r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430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Optimal Choice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Firm would like to be on highest attainable </a:t>
            </a:r>
            <a:r>
              <a:rPr lang="en-US" dirty="0" err="1">
                <a:solidFill>
                  <a:schemeClr val="tx1"/>
                </a:solidFill>
              </a:rPr>
              <a:t>isoprofit</a:t>
            </a:r>
            <a:r>
              <a:rPr lang="en-US" dirty="0">
                <a:solidFill>
                  <a:schemeClr val="tx1"/>
                </a:solidFill>
              </a:rPr>
              <a:t> curve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But is constrained by the </a:t>
            </a:r>
            <a:r>
              <a:rPr lang="en-US" dirty="0">
                <a:solidFill>
                  <a:srgbClr val="FF0000"/>
                </a:solidFill>
              </a:rPr>
              <a:t>demand curve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The demand curve is a </a:t>
            </a:r>
            <a:r>
              <a:rPr lang="en-US" dirty="0">
                <a:solidFill>
                  <a:srgbClr val="FF0000"/>
                </a:solidFill>
              </a:rPr>
              <a:t>feasible frontier </a:t>
            </a:r>
            <a:r>
              <a:rPr lang="en-US" dirty="0">
                <a:solidFill>
                  <a:schemeClr val="tx1"/>
                </a:solidFill>
              </a:rPr>
              <a:t>for profits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Highest profit attained at point of tangency E (next slides)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027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7e04371dfb_0_44" descr="figure-07-05-a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5288"/>
            <a:ext cx="12192001" cy="6067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844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7e04371dfb_0_48" descr="figure-07-05-a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5288"/>
            <a:ext cx="12192001" cy="6067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9362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7e04371dfb_0_52" descr="figure-07-05-b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975" y="0"/>
            <a:ext cx="70040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0842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7e04371dfb_0_56" descr="figure-07-05-b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975" y="0"/>
            <a:ext cx="70040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2990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g7e04371dfb_0_60" descr="figure-07-05-b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975" y="0"/>
            <a:ext cx="70040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9141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7e04371dfb_0_64" descr="figure-07-05-b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975" y="0"/>
            <a:ext cx="70040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2309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g7e04371dfb_0_68" descr="figure-07-05-b-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975" y="0"/>
            <a:ext cx="70040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9829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7e04371dfb_0_72" descr="figure-07-05-b-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975" y="0"/>
            <a:ext cx="70040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6115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7e04371dfb_0_76" descr="figure-07-05-b-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975" y="0"/>
            <a:ext cx="70040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67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Structure of a Firm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A Comparison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Note similarity to optimal consumer choice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Instead of </a:t>
            </a:r>
            <a:r>
              <a:rPr lang="en-US" dirty="0">
                <a:solidFill>
                  <a:schemeClr val="accent1"/>
                </a:solidFill>
              </a:rPr>
              <a:t>indifference curves</a:t>
            </a:r>
            <a:r>
              <a:rPr lang="en-US" dirty="0">
                <a:solidFill>
                  <a:schemeClr val="tx1"/>
                </a:solidFill>
              </a:rPr>
              <a:t> we have </a:t>
            </a:r>
            <a:r>
              <a:rPr lang="en-US" dirty="0" err="1">
                <a:solidFill>
                  <a:schemeClr val="accent1"/>
                </a:solidFill>
              </a:rPr>
              <a:t>isoprofit</a:t>
            </a:r>
            <a:r>
              <a:rPr lang="en-US" dirty="0">
                <a:solidFill>
                  <a:schemeClr val="accent1"/>
                </a:solidFill>
              </a:rPr>
              <a:t> curves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Instead of </a:t>
            </a:r>
            <a:r>
              <a:rPr lang="en-US" dirty="0">
                <a:solidFill>
                  <a:schemeClr val="accent1"/>
                </a:solidFill>
              </a:rPr>
              <a:t>feasible frontier </a:t>
            </a:r>
            <a:r>
              <a:rPr lang="en-US" dirty="0">
                <a:solidFill>
                  <a:schemeClr val="tx1"/>
                </a:solidFill>
              </a:rPr>
              <a:t>we have </a:t>
            </a:r>
            <a:r>
              <a:rPr lang="en-US" dirty="0">
                <a:solidFill>
                  <a:schemeClr val="accent1"/>
                </a:solidFill>
              </a:rPr>
              <a:t>demand curve</a:t>
            </a:r>
          </a:p>
          <a:p>
            <a:pPr marL="228600" lvl="0" indent="-228600"/>
            <a:r>
              <a:rPr lang="en-US" dirty="0">
                <a:solidFill>
                  <a:schemeClr val="tx1"/>
                </a:solidFill>
              </a:rPr>
              <a:t>Optimum is at point of tangency as before</a:t>
            </a:r>
          </a:p>
          <a:p>
            <a:pPr marL="228600" lvl="0" indent="-228600"/>
            <a:r>
              <a:rPr lang="en-US" dirty="0">
                <a:solidFill>
                  <a:schemeClr val="tx1"/>
                </a:solidFill>
              </a:rPr>
              <a:t>Below this, costs are lower but revenues even more so; profits lower</a:t>
            </a:r>
          </a:p>
          <a:p>
            <a:pPr marL="228600" lvl="0" indent="-228600"/>
            <a:r>
              <a:rPr lang="en-US" dirty="0">
                <a:solidFill>
                  <a:schemeClr val="tx1"/>
                </a:solidFill>
              </a:rPr>
              <a:t>Above this, sales are higher but profits lower </a:t>
            </a:r>
          </a:p>
          <a:p>
            <a:pPr marL="228600" lvl="0" indent="-228600"/>
            <a:r>
              <a:rPr lang="en-US" dirty="0">
                <a:solidFill>
                  <a:schemeClr val="tx1"/>
                </a:solidFill>
              </a:rPr>
              <a:t>Profits reach zero when price reaches unit cost on the demand curve</a:t>
            </a:r>
          </a:p>
          <a:p>
            <a:pPr marL="228600" lvl="0" indent="-228600"/>
            <a:endParaRPr lang="en-US" dirty="0">
              <a:solidFill>
                <a:schemeClr val="tx1"/>
              </a:solidFill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42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The Structure of a Firm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Most production of goods/ services in the US occurs within private firms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Organizations that purchase inputs, hire workers, sell output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Include </a:t>
            </a:r>
            <a:r>
              <a:rPr lang="en-US" dirty="0">
                <a:solidFill>
                  <a:srgbClr val="FF0000"/>
                </a:solidFill>
              </a:rPr>
              <a:t>sole proprietorships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partnerships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corporations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Firms have </a:t>
            </a:r>
            <a:r>
              <a:rPr lang="en-US" dirty="0">
                <a:solidFill>
                  <a:srgbClr val="FF0000"/>
                </a:solidFill>
              </a:rPr>
              <a:t>owners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managers</a:t>
            </a:r>
            <a:r>
              <a:rPr lang="en-US" dirty="0"/>
              <a:t>, and (non-managerial) </a:t>
            </a:r>
            <a:r>
              <a:rPr lang="en-US" dirty="0">
                <a:solidFill>
                  <a:srgbClr val="FF0000"/>
                </a:solidFill>
              </a:rPr>
              <a:t>employees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In a sole proprietorship a single person may play all roles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In a corporation there may be millions of </a:t>
            </a:r>
            <a:r>
              <a:rPr lang="en-US" dirty="0">
                <a:solidFill>
                  <a:srgbClr val="FF0000"/>
                </a:solidFill>
              </a:rPr>
              <a:t>dispersed owners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Ownership may change hands frequently through trading of shares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People may not even know what they own in retirement accounts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Stable representation of owners is by </a:t>
            </a:r>
            <a:r>
              <a:rPr lang="en-US" dirty="0">
                <a:solidFill>
                  <a:srgbClr val="FF0000"/>
                </a:solidFill>
              </a:rPr>
              <a:t>board of directors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42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Publicly Traded Companies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Many large companies issue </a:t>
            </a:r>
            <a:r>
              <a:rPr lang="en-US" dirty="0">
                <a:solidFill>
                  <a:srgbClr val="FF0000"/>
                </a:solidFill>
              </a:rPr>
              <a:t>shares</a:t>
            </a:r>
            <a:r>
              <a:rPr lang="en-US" dirty="0"/>
              <a:t> that are traded on </a:t>
            </a:r>
            <a:r>
              <a:rPr lang="en-US" dirty="0">
                <a:solidFill>
                  <a:srgbClr val="FF0000"/>
                </a:solidFill>
              </a:rPr>
              <a:t>stock exchanges</a:t>
            </a: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 holders of these shares are the owners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Profits are distributed to owners in the form of </a:t>
            </a:r>
            <a:r>
              <a:rPr lang="en-US" dirty="0">
                <a:solidFill>
                  <a:srgbClr val="FF0000"/>
                </a:solidFill>
              </a:rPr>
              <a:t>dividends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But these owners have neither expertise nor interest in managing firm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They hold shares largely as a vehicle for </a:t>
            </a:r>
            <a:r>
              <a:rPr lang="en-US" dirty="0">
                <a:solidFill>
                  <a:srgbClr val="FF0000"/>
                </a:solidFill>
              </a:rPr>
              <a:t>retirement savings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Often delegate trading activity to fund managers (Fidelity, Vanguard)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University </a:t>
            </a:r>
            <a:r>
              <a:rPr lang="en-US" dirty="0">
                <a:solidFill>
                  <a:srgbClr val="FF0000"/>
                </a:solidFill>
              </a:rPr>
              <a:t>endowments</a:t>
            </a:r>
            <a:r>
              <a:rPr lang="en-US" dirty="0"/>
              <a:t> are major owners, may not know what they own</a:t>
            </a:r>
          </a:p>
          <a:p>
            <a:pPr marL="228600" lvl="0" indent="-228600"/>
            <a:r>
              <a:rPr lang="en-US" dirty="0"/>
              <a:t>Example: </a:t>
            </a:r>
            <a:r>
              <a:rPr lang="en-US" dirty="0">
                <a:hlinkClick r:id="rId3"/>
              </a:rPr>
              <a:t>The logic behind Barnard’s unique divestment proposal</a:t>
            </a: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006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The Size of Corporations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One measure of size: number of employees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Largest employer among US firms is Walmart (over 2 million)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Another measure is </a:t>
            </a:r>
            <a:r>
              <a:rPr lang="en-US" dirty="0">
                <a:solidFill>
                  <a:srgbClr val="FF0000"/>
                </a:solidFill>
              </a:rPr>
              <a:t>market capitalization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This is the total value of all shares held by the public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 total number of shares outstanding multiplied by share price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Fluctuates as share price changes, can change sharply over course of day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Largest capitalization: </a:t>
            </a:r>
            <a:r>
              <a:rPr lang="en-US" dirty="0">
                <a:hlinkClick r:id="rId3"/>
              </a:rPr>
              <a:t>Microsoft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Apple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Amazon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Alphabet</a:t>
            </a: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All close to a trillion dollars market capitalization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060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7e04371dfb_0_0" descr="figure-07-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138"/>
            <a:ext cx="12192001" cy="6434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288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Firm Decisions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Firm managers (supervised by directors) make many decisions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What to produce and how?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How much to invest in marketing or new product development?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How many employees to hire, in which jobs, and at what wages?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Where to source inputs?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How to price outputs?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How much profit to retain or distribute as dividends? </a:t>
            </a:r>
          </a:p>
        </p:txBody>
      </p:sp>
    </p:spTree>
    <p:extLst>
      <p:ext uri="{BB962C8B-B14F-4D97-AF65-F5344CB8AC3E}">
        <p14:creationId xmlns:p14="http://schemas.microsoft.com/office/powerpoint/2010/main" val="157819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7e04371dfb_0_4" descr="figure-07-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975" y="0"/>
            <a:ext cx="70040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12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E 2">
      <a:dk1>
        <a:srgbClr val="414141"/>
      </a:dk1>
      <a:lt1>
        <a:srgbClr val="FFFFFF"/>
      </a:lt1>
      <a:dk2>
        <a:srgbClr val="51514D"/>
      </a:dk2>
      <a:lt2>
        <a:srgbClr val="E7E6E6"/>
      </a:lt2>
      <a:accent1>
        <a:srgbClr val="F0595B"/>
      </a:accent1>
      <a:accent2>
        <a:srgbClr val="6FC9C1"/>
      </a:accent2>
      <a:accent3>
        <a:srgbClr val="F58261"/>
      </a:accent3>
      <a:accent4>
        <a:srgbClr val="A0D187"/>
      </a:accent4>
      <a:accent5>
        <a:srgbClr val="FDBE69"/>
      </a:accent5>
      <a:accent6>
        <a:srgbClr val="BC88AE"/>
      </a:accent6>
      <a:hlink>
        <a:srgbClr val="F0595B"/>
      </a:hlink>
      <a:folHlink>
        <a:srgbClr val="BC7E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719</Words>
  <Application>Microsoft Macintosh PowerPoint</Application>
  <PresentationFormat>Widescreen</PresentationFormat>
  <Paragraphs>110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Source Sans Pro Black</vt:lpstr>
      <vt:lpstr>Palatino Linotype</vt:lpstr>
      <vt:lpstr>Calibri</vt:lpstr>
      <vt:lpstr>Cambria Math</vt:lpstr>
      <vt:lpstr>Arial</vt:lpstr>
      <vt:lpstr>Source Sans Pro SemiBold</vt:lpstr>
      <vt:lpstr>Office Theme</vt:lpstr>
      <vt:lpstr>Firms, Revenues, and Profits</vt:lpstr>
      <vt:lpstr>Overview</vt:lpstr>
      <vt:lpstr>Structure of a Firm</vt:lpstr>
      <vt:lpstr>The Structure of a Firm</vt:lpstr>
      <vt:lpstr>Publicly Traded Companies</vt:lpstr>
      <vt:lpstr>The Size of Corporations</vt:lpstr>
      <vt:lpstr>PowerPoint Presentation</vt:lpstr>
      <vt:lpstr>Firm Decisions</vt:lpstr>
      <vt:lpstr>PowerPoint Presentation</vt:lpstr>
      <vt:lpstr>The Demand Curve</vt:lpstr>
      <vt:lpstr>PowerPoint Presentation</vt:lpstr>
      <vt:lpstr>Profits</vt:lpstr>
      <vt:lpstr>PowerPoint Presentation</vt:lpstr>
      <vt:lpstr>Isoprofit Curve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Optimal Choice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Attwell</dc:creator>
  <cp:lastModifiedBy>Rajiv Sethi</cp:lastModifiedBy>
  <cp:revision>16</cp:revision>
  <cp:lastPrinted>2020-03-15T09:53:54Z</cp:lastPrinted>
  <dcterms:created xsi:type="dcterms:W3CDTF">2017-10-09T10:02:31Z</dcterms:created>
  <dcterms:modified xsi:type="dcterms:W3CDTF">2021-10-24T22:25:33Z</dcterms:modified>
</cp:coreProperties>
</file>