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8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E5EC94-EA2A-4674-B3FA-08CEB1B48CC1}" type="datetimeFigureOut">
              <a:rPr lang="en-IN" smtClean="0"/>
              <a:pPr/>
              <a:t>22-05-2021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EA487F-F3F4-4E9B-B16B-60C572D9DB0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E5EC94-EA2A-4674-B3FA-08CEB1B48CC1}" type="datetimeFigureOut">
              <a:rPr lang="en-IN" smtClean="0"/>
              <a:pPr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EA487F-F3F4-4E9B-B16B-60C572D9DB0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E5EC94-EA2A-4674-B3FA-08CEB1B48CC1}" type="datetimeFigureOut">
              <a:rPr lang="en-IN" smtClean="0"/>
              <a:pPr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EA487F-F3F4-4E9B-B16B-60C572D9DB0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E5EC94-EA2A-4674-B3FA-08CEB1B48CC1}" type="datetimeFigureOut">
              <a:rPr lang="en-IN" smtClean="0"/>
              <a:pPr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EA487F-F3F4-4E9B-B16B-60C572D9DB0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E5EC94-EA2A-4674-B3FA-08CEB1B48CC1}" type="datetimeFigureOut">
              <a:rPr lang="en-IN" smtClean="0"/>
              <a:pPr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EA487F-F3F4-4E9B-B16B-60C572D9DB0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E5EC94-EA2A-4674-B3FA-08CEB1B48CC1}" type="datetimeFigureOut">
              <a:rPr lang="en-IN" smtClean="0"/>
              <a:pPr/>
              <a:t>22-05-2021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EA487F-F3F4-4E9B-B16B-60C572D9DB0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E5EC94-EA2A-4674-B3FA-08CEB1B48CC1}" type="datetimeFigureOut">
              <a:rPr lang="en-IN" smtClean="0"/>
              <a:pPr/>
              <a:t>22-05-2021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EA487F-F3F4-4E9B-B16B-60C572D9DB0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E5EC94-EA2A-4674-B3FA-08CEB1B48CC1}" type="datetimeFigureOut">
              <a:rPr lang="en-IN" smtClean="0"/>
              <a:pPr/>
              <a:t>22-05-2021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EA487F-F3F4-4E9B-B16B-60C572D9DB0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E5EC94-EA2A-4674-B3FA-08CEB1B48CC1}" type="datetimeFigureOut">
              <a:rPr lang="en-IN" smtClean="0"/>
              <a:pPr/>
              <a:t>22-05-2021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EA487F-F3F4-4E9B-B16B-60C572D9DB0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E5EC94-EA2A-4674-B3FA-08CEB1B48CC1}" type="datetimeFigureOut">
              <a:rPr lang="en-IN" smtClean="0"/>
              <a:pPr/>
              <a:t>22-05-2021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EA487F-F3F4-4E9B-B16B-60C572D9DB0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E5EC94-EA2A-4674-B3FA-08CEB1B48CC1}" type="datetimeFigureOut">
              <a:rPr lang="en-IN" smtClean="0"/>
              <a:pPr/>
              <a:t>22-05-2021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EA487F-F3F4-4E9B-B16B-60C572D9DB0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5E5EC94-EA2A-4674-B3FA-08CEB1B48CC1}" type="datetimeFigureOut">
              <a:rPr lang="en-IN" smtClean="0"/>
              <a:pPr/>
              <a:t>22-05-2021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8EA487F-F3F4-4E9B-B16B-60C572D9DB0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" TargetMode="External"/><Relationship Id="rId2" Type="http://schemas.openxmlformats.org/officeDocument/2006/relationships/hyperlink" Target="https://www.datatrained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mydaali/Machine-Learning-Projects" TargetMode="External"/><Relationship Id="rId5" Type="http://schemas.openxmlformats.org/officeDocument/2006/relationships/hyperlink" Target="https://www.mdpi.com/2227-9091/9/3/50/pdf" TargetMode="External"/><Relationship Id="rId4" Type="http://schemas.openxmlformats.org/officeDocument/2006/relationships/hyperlink" Target="https://towardsdatascience.com/hyperparameter-tuning-the-random-forest-in-python-using-scikit-learn-28d2aa77dd7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MICRO CREDIT DEFAULTER PROJECT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Submitted By:</a:t>
            </a:r>
          </a:p>
          <a:p>
            <a:r>
              <a:rPr lang="en-US" dirty="0" smtClean="0"/>
              <a:t>RAVIKUMAR S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045945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MODEL TESTING WITH ACCURACY SCORE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Random Forest Classifier - 0.95</a:t>
            </a:r>
          </a:p>
          <a:p>
            <a:r>
              <a:rPr lang="en-US" sz="2400" dirty="0" smtClean="0"/>
              <a:t>Decision Tree </a:t>
            </a:r>
            <a:r>
              <a:rPr lang="en-US" sz="2400" dirty="0"/>
              <a:t>C</a:t>
            </a:r>
            <a:r>
              <a:rPr lang="en-US" sz="2400" dirty="0" smtClean="0"/>
              <a:t>lassifier - 0.91</a:t>
            </a:r>
          </a:p>
          <a:p>
            <a:r>
              <a:rPr lang="en-IN" sz="2400" dirty="0" smtClean="0"/>
              <a:t>LinearSVC-0.77</a:t>
            </a:r>
            <a:endParaRPr lang="en-US" sz="2400" dirty="0" smtClean="0"/>
          </a:p>
          <a:p>
            <a:r>
              <a:rPr lang="en-US" sz="2400" dirty="0" smtClean="0"/>
              <a:t>Logistic Regression - 0.77</a:t>
            </a:r>
          </a:p>
        </p:txBody>
      </p:sp>
    </p:spTree>
    <p:extLst>
      <p:ext uri="{BB962C8B-B14F-4D97-AF65-F5344CB8AC3E}">
        <p14:creationId xmlns="" xmlns:p14="http://schemas.microsoft.com/office/powerpoint/2010/main" val="58880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Number of default customers are very less compared to non default customers</a:t>
            </a:r>
          </a:p>
          <a:p>
            <a:r>
              <a:rPr lang="en-US" dirty="0" smtClean="0"/>
              <a:t>Above average people has taken only one or two loans and major of them opt  Rs.6 category</a:t>
            </a:r>
          </a:p>
          <a:p>
            <a:r>
              <a:rPr lang="en-US" dirty="0" smtClean="0"/>
              <a:t>Maximum payback time taken by defaulters is below 10 to 15 days and </a:t>
            </a:r>
            <a:r>
              <a:rPr lang="en-US" dirty="0" err="1" smtClean="0"/>
              <a:t>max.no.of</a:t>
            </a:r>
            <a:r>
              <a:rPr lang="en-US" dirty="0" smtClean="0"/>
              <a:t> loans is below 8 in a month</a:t>
            </a:r>
          </a:p>
          <a:p>
            <a:r>
              <a:rPr lang="en-US" dirty="0" smtClean="0"/>
              <a:t>If MFC’s increase due date to payback </a:t>
            </a:r>
            <a:r>
              <a:rPr lang="en-US" dirty="0" err="1" smtClean="0"/>
              <a:t>loan,they</a:t>
            </a:r>
            <a:r>
              <a:rPr lang="en-US" dirty="0" smtClean="0"/>
              <a:t> may get more customers and also can reduce </a:t>
            </a:r>
            <a:r>
              <a:rPr lang="en-US" dirty="0" err="1" smtClean="0"/>
              <a:t>no.of</a:t>
            </a:r>
            <a:r>
              <a:rPr lang="en-US" dirty="0" smtClean="0"/>
              <a:t> defaulters</a:t>
            </a:r>
          </a:p>
          <a:p>
            <a:r>
              <a:rPr lang="en-US" dirty="0" smtClean="0"/>
              <a:t>From my model testing Random forest classifier gives the best result and I choose this as best model and saved as pickle file.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1030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u="sng" dirty="0" smtClean="0">
                <a:hlinkClick r:id="rId2"/>
              </a:rPr>
              <a:t>https://www.datatrained.com/</a:t>
            </a:r>
            <a:endParaRPr lang="en-IN" dirty="0" smtClean="0"/>
          </a:p>
          <a:p>
            <a:r>
              <a:rPr lang="en-IN" u="sng" dirty="0" smtClean="0">
                <a:hlinkClick r:id="rId3"/>
              </a:rPr>
              <a:t>https://scikit-learn.org/stable/</a:t>
            </a:r>
            <a:endParaRPr lang="en-IN" dirty="0" smtClean="0"/>
          </a:p>
          <a:p>
            <a:r>
              <a:rPr lang="en-IN" u="sng" dirty="0" smtClean="0">
                <a:hlinkClick r:id="rId4"/>
              </a:rPr>
              <a:t>https://towardsdatascience.com/hyperparameter-tuning-the-random-forest-in-python-using-scikit-learn-28d2aa77dd74</a:t>
            </a:r>
            <a:endParaRPr lang="en-IN" dirty="0" smtClean="0"/>
          </a:p>
          <a:p>
            <a:r>
              <a:rPr lang="en-IN" u="sng" dirty="0" smtClean="0">
                <a:hlinkClick r:id="rId5"/>
              </a:rPr>
              <a:t>https://www.mdpi.com/2227-9091/9/3/50/pdf</a:t>
            </a:r>
            <a:endParaRPr lang="en-IN" dirty="0" smtClean="0"/>
          </a:p>
          <a:p>
            <a:r>
              <a:rPr lang="en-IN" u="sng" dirty="0" smtClean="0">
                <a:hlinkClick r:id="rId6"/>
              </a:rPr>
              <a:t>https://github.com/amydaali/Machine-Learning-Projects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09064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i="1" u="sng" dirty="0" smtClean="0"/>
              <a:t>Content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Data 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Data Cleaning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Problem Solving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Visualizations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Conclusions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References</a:t>
            </a:r>
          </a:p>
          <a:p>
            <a:pPr marL="0" indent="0">
              <a:buNone/>
            </a:pPr>
            <a:endParaRPr lang="en-US" sz="2400" i="1" u="sng" dirty="0" smtClean="0"/>
          </a:p>
          <a:p>
            <a:pPr marL="0" indent="0">
              <a:buNone/>
            </a:pPr>
            <a:endParaRPr lang="en-US" sz="2400" i="1" u="sng" dirty="0" smtClean="0"/>
          </a:p>
          <a:p>
            <a:pPr marL="0" indent="0">
              <a:buNone/>
            </a:pPr>
            <a:endParaRPr lang="en-US" sz="2400" i="1" u="sng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249667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PROBLEM STATEMENT</a:t>
            </a:r>
            <a:endParaRPr lang="en-IN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MFI is an organization which provides financial services to low income families.</a:t>
            </a:r>
          </a:p>
          <a:p>
            <a:r>
              <a:rPr lang="en-US" sz="2400" dirty="0"/>
              <a:t>Project is based on reality basis</a:t>
            </a:r>
          </a:p>
          <a:p>
            <a:r>
              <a:rPr lang="en-US" sz="2400" dirty="0"/>
              <a:t>Our client is a Telecom Industry in Indonesia</a:t>
            </a:r>
          </a:p>
          <a:p>
            <a:r>
              <a:rPr lang="en-US" sz="2400" dirty="0"/>
              <a:t>They collaborate with MFI to provide micro credit on mobile balances</a:t>
            </a:r>
          </a:p>
          <a:p>
            <a:r>
              <a:rPr lang="en-US" sz="2400" dirty="0"/>
              <a:t>There are two loan amounts :5 and 10 Indonesian Rupiah which have to be paid back within 5 days</a:t>
            </a:r>
          </a:p>
          <a:p>
            <a:r>
              <a:rPr lang="en-US" sz="2400" dirty="0"/>
              <a:t>Paid back amounts are 6 and 12 respectively</a:t>
            </a:r>
          </a:p>
          <a:p>
            <a:r>
              <a:rPr lang="en-US" sz="2400" dirty="0"/>
              <a:t>Companies having issue selecting customers as if they can payback loan within 5 days of issuance of loan.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5998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DATA</a:t>
            </a:r>
            <a:r>
              <a:rPr lang="en-US" dirty="0" smtClean="0"/>
              <a:t> REVIEW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Data consists of 209593 rows  and 37 columns.</a:t>
            </a:r>
          </a:p>
          <a:p>
            <a:r>
              <a:rPr lang="en-US" sz="2400" dirty="0" smtClean="0"/>
              <a:t>Output column is label with values 0:Defaulter and 1:non defaulter</a:t>
            </a:r>
          </a:p>
          <a:p>
            <a:r>
              <a:rPr lang="en-US" sz="2400" dirty="0" smtClean="0"/>
              <a:t>There are no null values</a:t>
            </a:r>
          </a:p>
          <a:p>
            <a:r>
              <a:rPr lang="en-US" sz="2400" dirty="0" smtClean="0"/>
              <a:t>Data is imbalanced with 87.5% non defaulters and 12.5% defaulters</a:t>
            </a:r>
          </a:p>
          <a:p>
            <a:r>
              <a:rPr lang="en-US" sz="2400" dirty="0" smtClean="0"/>
              <a:t>There are presence of unrealistic values and outliers</a:t>
            </a:r>
          </a:p>
          <a:p>
            <a:r>
              <a:rPr lang="en-US" sz="2400" dirty="0" err="1" smtClean="0"/>
              <a:t>Datatypes</a:t>
            </a:r>
            <a:r>
              <a:rPr lang="en-US" sz="2400" dirty="0" smtClean="0"/>
              <a:t> are </a:t>
            </a:r>
            <a:r>
              <a:rPr lang="en-US" sz="2400" dirty="0" err="1" smtClean="0"/>
              <a:t>integer,float,object</a:t>
            </a:r>
            <a:r>
              <a:rPr lang="en-US" sz="2400" dirty="0" smtClean="0"/>
              <a:t> and date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122742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DATA</a:t>
            </a:r>
            <a:r>
              <a:rPr lang="en-US" dirty="0" smtClean="0"/>
              <a:t> </a:t>
            </a:r>
            <a:r>
              <a:rPr lang="en-US" sz="4000" dirty="0" smtClean="0"/>
              <a:t>CLEANING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Synthesizing date column</a:t>
            </a:r>
          </a:p>
          <a:p>
            <a:r>
              <a:rPr lang="en-US" sz="2800" dirty="0" smtClean="0"/>
              <a:t>Dropping unnecessary columns like </a:t>
            </a:r>
            <a:r>
              <a:rPr lang="en-US" sz="2800" dirty="0" err="1" smtClean="0"/>
              <a:t>year,msisdn</a:t>
            </a:r>
            <a:r>
              <a:rPr lang="en-US" sz="2800" dirty="0" smtClean="0"/>
              <a:t> and </a:t>
            </a:r>
            <a:r>
              <a:rPr lang="en-US" sz="2800" dirty="0" err="1" smtClean="0"/>
              <a:t>pcircle</a:t>
            </a:r>
            <a:endParaRPr lang="en-US" sz="2800" dirty="0" smtClean="0"/>
          </a:p>
          <a:p>
            <a:r>
              <a:rPr lang="en-US" sz="2800" dirty="0" smtClean="0"/>
              <a:t>Checking for null values</a:t>
            </a:r>
          </a:p>
          <a:p>
            <a:r>
              <a:rPr lang="en-US" sz="2800" dirty="0" smtClean="0"/>
              <a:t>Checking correlation between columns using </a:t>
            </a:r>
            <a:r>
              <a:rPr lang="en-US" sz="2800" dirty="0" err="1" smtClean="0"/>
              <a:t>heatmap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369048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PROBLEM</a:t>
            </a:r>
            <a:r>
              <a:rPr lang="en-US" dirty="0" smtClean="0"/>
              <a:t> SOLVING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Skewness</a:t>
            </a:r>
            <a:r>
              <a:rPr lang="en-US" sz="2400" dirty="0" smtClean="0"/>
              <a:t> resolved by Yeo-Johnson method</a:t>
            </a:r>
          </a:p>
          <a:p>
            <a:r>
              <a:rPr lang="en-US" sz="2400" dirty="0" err="1" smtClean="0"/>
              <a:t>Oversampler</a:t>
            </a:r>
            <a:r>
              <a:rPr lang="en-US" sz="2400" dirty="0" smtClean="0"/>
              <a:t> technique is used to treat imbalanced data</a:t>
            </a:r>
          </a:p>
          <a:p>
            <a:r>
              <a:rPr lang="en-US" sz="2400" dirty="0" smtClean="0"/>
              <a:t>Standard </a:t>
            </a:r>
            <a:r>
              <a:rPr lang="en-US" sz="2400" dirty="0" err="1" smtClean="0"/>
              <a:t>scaler</a:t>
            </a:r>
            <a:r>
              <a:rPr lang="en-US" sz="2400" dirty="0" smtClean="0"/>
              <a:t> used to remove unrealistic values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343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83880" cy="1051560"/>
          </a:xfrm>
        </p:spPr>
        <p:txBody>
          <a:bodyPr/>
          <a:lstStyle/>
          <a:p>
            <a:r>
              <a:rPr lang="en-US" sz="4000" dirty="0" smtClean="0"/>
              <a:t>VISUALIZATIONS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40957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371600"/>
            <a:ext cx="395287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886200"/>
            <a:ext cx="401955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9681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800100"/>
            <a:ext cx="81915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2927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119</TotalTime>
  <Words>335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Aspect</vt:lpstr>
      <vt:lpstr>MICRO CREDIT DEFAULTER PROJECT</vt:lpstr>
      <vt:lpstr>Slide 2</vt:lpstr>
      <vt:lpstr>PROBLEM STATEMENT</vt:lpstr>
      <vt:lpstr>DATA REVIEW</vt:lpstr>
      <vt:lpstr>DATA CLEANING</vt:lpstr>
      <vt:lpstr>PROBLEM SOLVING</vt:lpstr>
      <vt:lpstr>VISUALIZATIONS</vt:lpstr>
      <vt:lpstr>Slide 8</vt:lpstr>
      <vt:lpstr>Slide 9</vt:lpstr>
      <vt:lpstr>MODEL TESTING WITH ACCURACY SCORE</vt:lpstr>
      <vt:lpstr>CONCLUSION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CREDIT DEFAULTER PROJECT</dc:title>
  <dc:creator>LENOVO</dc:creator>
  <cp:lastModifiedBy>user</cp:lastModifiedBy>
  <cp:revision>13</cp:revision>
  <dcterms:created xsi:type="dcterms:W3CDTF">2021-02-17T14:54:42Z</dcterms:created>
  <dcterms:modified xsi:type="dcterms:W3CDTF">2021-05-22T03:30:34Z</dcterms:modified>
</cp:coreProperties>
</file>