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71" r:id="rId5"/>
    <p:sldId id="272" r:id="rId6"/>
    <p:sldId id="273" r:id="rId7"/>
    <p:sldId id="275" r:id="rId8"/>
    <p:sldId id="280" r:id="rId9"/>
    <p:sldId id="274" r:id="rId10"/>
    <p:sldId id="276" r:id="rId11"/>
    <p:sldId id="277" r:id="rId12"/>
    <p:sldId id="278" r:id="rId13"/>
    <p:sldId id="2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87046-3793-19C1-C51D-5F5B38643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2E8F97-8F41-A710-5B1F-3E91B02AC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D8A7E-7535-FED1-5782-4007D7D25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3F0B-A837-4169-A183-F2DE2BC9F4A7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F0F00-C457-57CA-0E25-CEAD3D1B1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0F13E-3199-6C00-DB90-BB7BBFC98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1734-0D93-4108-858A-637DC9F61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41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3345E-04C6-4DC7-1DF8-BDC80037A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E86DE-C2FE-F40D-C60D-46427125F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ADE65-5822-FBA1-2CF8-B0E4F1545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3F0B-A837-4169-A183-F2DE2BC9F4A7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C070F-EC12-0BC1-57F7-B29FA006C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73167-379E-EA99-8467-9E695C7E0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1734-0D93-4108-858A-637DC9F61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2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66CCED-9C73-445D-A8DD-38A324749F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FAF0E9-B020-FE63-8439-281E51522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3864B-84A5-AADC-8768-5E0D06EDE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3F0B-A837-4169-A183-F2DE2BC9F4A7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D813D-9B57-2594-4DBE-04A07258B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1DFDF-0F98-FDBF-7CE5-09C69E0C9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1734-0D93-4108-858A-637DC9F61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0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E728-F2A7-6B76-FA35-A9AD87269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222B6-F64D-8834-A218-8692DD941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DF196-3D58-C30E-87EF-BD8180D88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3F0B-A837-4169-A183-F2DE2BC9F4A7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8D1FA-D071-8A93-4A52-AB25D96C1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0B85A-E26A-E37F-BD35-1570F19C0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1734-0D93-4108-858A-637DC9F61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0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3AC1F-E308-B7C6-783E-A02D4BEE5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6FB0C-805F-58EB-7B51-5C443A89E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F5F50-7E0C-08CB-BC6B-7FFDE9B07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3F0B-A837-4169-A183-F2DE2BC9F4A7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8038E-B6DD-92DA-8567-88D0E0F70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9A2FE-70D1-7CD5-B070-E611FC077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1734-0D93-4108-858A-637DC9F61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33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29204-75E7-BD77-ABDC-75AA5A096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487AE-4009-F8FD-42A5-F2278B2370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4351B-DE4C-DF3F-9700-8ADFA73F9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15C02-3C3B-A6F7-7E57-F8AB9C647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3F0B-A837-4169-A183-F2DE2BC9F4A7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3CC78-E754-EB32-12D6-AE9C8E4F9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BD0D2-C744-15F7-F52D-4683C108B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1734-0D93-4108-858A-637DC9F61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38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708ED-7DF9-1093-7C33-F67C619E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6A08A-C9B6-25B5-8713-B47DE9CE6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6167A-A5BF-7041-6731-9FB408427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B53970-18E8-DE42-CFAC-9D9CACD566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4C1A71-DAF1-C5F3-FF49-BD6AFA8CFE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C19DC9-1709-DC14-1482-CCADE4C24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3F0B-A837-4169-A183-F2DE2BC9F4A7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8D72CB-D203-9835-F8C0-AAE0AD80D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D32D0-42A7-B853-CA49-446BAABBF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1734-0D93-4108-858A-637DC9F61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CA369-BB60-689F-3FF4-FD34E3E84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C13BF9-90C2-957A-3CE2-473B96B8D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3F0B-A837-4169-A183-F2DE2BC9F4A7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70528-55FC-BFCB-CE44-22DDBB818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36CDEE-95BB-BC5C-79A3-F8649A1A9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1734-0D93-4108-858A-637DC9F61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8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C932E8-7E10-621A-9879-C18BF2883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3F0B-A837-4169-A183-F2DE2BC9F4A7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2B47D9-B469-BF65-3C20-761F56829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0A043-F6B3-FF31-C36A-3D21A5901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1734-0D93-4108-858A-637DC9F61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65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AC0C4-6979-857E-6EF4-D23374449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55C56-FA04-CD95-2383-A956B4F2B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BD86B-61C6-4981-E9D0-26C7BA5E2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1A85A-6A17-564B-E8A6-26016B55C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3F0B-A837-4169-A183-F2DE2BC9F4A7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47CFF-EB8E-651A-3CC5-3691571DD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F48B3-931C-9834-1270-7BD8E29B6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1734-0D93-4108-858A-637DC9F61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82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1FC3F-A459-F481-42E0-FD43D8EED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121E25-23F6-59D7-5B5C-E6A1A6C0E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2BDC4-87C8-D744-D5C2-683151F73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25197-DBA8-BBA2-3E09-D2B80897C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3F0B-A837-4169-A183-F2DE2BC9F4A7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D2DFD-E307-32CC-AAA3-32DB77FDF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16C67-9FEC-6D74-A042-F434E267E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1734-0D93-4108-858A-637DC9F61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12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F9898F-9DBF-5836-C379-2B444424C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D6F3C-0C8A-4D11-CF1A-791EC7B35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DB560-57BF-4FAA-91E9-52A31F6089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163F0B-A837-4169-A183-F2DE2BC9F4A7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A74B7-11DF-3464-65E1-CBB32AAC66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4C289-450A-93E9-2D56-42B5B8351D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761734-0D93-4108-858A-637DC9F61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49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A5FF2-9573-C0F7-7D6A-5C052C3AE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02" y="365126"/>
            <a:ext cx="1861754" cy="669348"/>
          </a:xfrm>
        </p:spPr>
        <p:txBody>
          <a:bodyPr>
            <a:normAutofit fontScale="90000"/>
          </a:bodyPr>
          <a:lstStyle/>
          <a:p>
            <a:r>
              <a:rPr lang="en-US" spc="-150" dirty="0"/>
              <a:t>Report 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9F2D7-7C87-2C94-143A-804421453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02" y="1034474"/>
            <a:ext cx="7480602" cy="9328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u="sng" kern="100" dirty="0">
                <a:solidFill>
                  <a:schemeClr val="tx2"/>
                </a:solidFill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Query # 1 </a:t>
            </a:r>
            <a:r>
              <a:rPr lang="en-US" sz="2400" i="1" kern="100" dirty="0">
                <a:solidFill>
                  <a:schemeClr val="tx2"/>
                </a:solidFill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- Wine Distribution Analysis Report</a:t>
            </a:r>
          </a:p>
          <a:p>
            <a:pPr marL="0" indent="0">
              <a:buNone/>
            </a:pPr>
            <a:r>
              <a:rPr lang="en-US" sz="2200" kern="1200" dirty="0">
                <a:solidFill>
                  <a:schemeClr val="tx2"/>
                </a:solidFill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This report summarizes the total quantity sold for each wine</a:t>
            </a:r>
            <a:endParaRPr lang="en-US" sz="2200" kern="100" dirty="0">
              <a:solidFill>
                <a:schemeClr val="tx2"/>
              </a:solidFill>
              <a:latin typeface="Aptos" panose="020B0004020202020204" pitchFamily="34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A03B74E2-C7E0-0F6B-BE5A-2B578C141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01" y="2171000"/>
            <a:ext cx="6387756" cy="2298039"/>
          </a:xfrm>
          <a:prstGeom prst="rect">
            <a:avLst/>
          </a:prstGeom>
        </p:spPr>
      </p:pic>
      <p:pic>
        <p:nvPicPr>
          <p:cNvPr id="8" name="Picture 7" descr="A screen shot of a black and white screen&#10;&#10;Description automatically generated">
            <a:extLst>
              <a:ext uri="{FF2B5EF4-FFF2-40B4-BE49-F238E27FC236}">
                <a16:creationId xmlns:a16="http://schemas.microsoft.com/office/drawing/2014/main" id="{F9E113BB-488A-BC7D-0F5B-3C9360C4B5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539" y="3429000"/>
            <a:ext cx="3467584" cy="3019846"/>
          </a:xfrm>
          <a:prstGeom prst="rect">
            <a:avLst/>
          </a:prstGeom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C7E797B-0469-13D5-9302-DB627F61D3FF}"/>
              </a:ext>
            </a:extLst>
          </p:cNvPr>
          <p:cNvCxnSpPr>
            <a:cxnSpLocks/>
            <a:stCxn id="4" idx="2"/>
            <a:endCxn id="8" idx="1"/>
          </p:cNvCxnSpPr>
          <p:nvPr/>
        </p:nvCxnSpPr>
        <p:spPr>
          <a:xfrm rot="16200000" flipH="1">
            <a:off x="5477317" y="2623701"/>
            <a:ext cx="469884" cy="4160560"/>
          </a:xfrm>
          <a:prstGeom prst="bentConnector2">
            <a:avLst/>
          </a:prstGeom>
          <a:ln w="31750" cap="sq" cmpd="sng">
            <a:solidFill>
              <a:schemeClr val="tx1"/>
            </a:solidFill>
            <a:round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7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A5FF2-9573-C0F7-7D6A-5C052C3AE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02" y="365125"/>
            <a:ext cx="2844594" cy="673299"/>
          </a:xfrm>
        </p:spPr>
        <p:txBody>
          <a:bodyPr>
            <a:normAutofit fontScale="90000"/>
          </a:bodyPr>
          <a:lstStyle/>
          <a:p>
            <a:r>
              <a:rPr lang="en-US" spc="-150" dirty="0"/>
              <a:t>Report 2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9F2D7-7C87-2C94-143A-804421453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02" y="1038425"/>
            <a:ext cx="6630210" cy="1118000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i="1" u="sng" kern="100" dirty="0"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Query # 9 </a:t>
            </a:r>
            <a:r>
              <a:rPr lang="en-US" i="1" kern="100" dirty="0"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– Average Order Size by Distributor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600" i="1" kern="100" dirty="0"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Calculates the average order size for each distributor.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1DE22689-E7AF-FED1-F57B-96457D14B55D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6699216" y="3619465"/>
            <a:ext cx="1953378" cy="11042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6" descr="A computer screen with text&#10;&#10;Description automatically generated">
            <a:extLst>
              <a:ext uri="{FF2B5EF4-FFF2-40B4-BE49-F238E27FC236}">
                <a16:creationId xmlns:a16="http://schemas.microsoft.com/office/drawing/2014/main" id="{133FD50E-94AA-D85A-E46B-1F9D593ED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02" y="2166813"/>
            <a:ext cx="6261114" cy="2905304"/>
          </a:xfrm>
          <a:prstGeom prst="rect">
            <a:avLst/>
          </a:prstGeom>
        </p:spPr>
      </p:pic>
      <p:pic>
        <p:nvPicPr>
          <p:cNvPr id="13" name="Picture 1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0AFD7E8-DC8F-6EF4-8FAE-59F8172E47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594" y="3594836"/>
            <a:ext cx="2934109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204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A5FF2-9573-C0F7-7D6A-5C052C3AE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02" y="365125"/>
            <a:ext cx="2844594" cy="673299"/>
          </a:xfrm>
        </p:spPr>
        <p:txBody>
          <a:bodyPr>
            <a:normAutofit/>
          </a:bodyPr>
          <a:lstStyle/>
          <a:p>
            <a:r>
              <a:rPr lang="en-US" sz="3800" spc="-150" dirty="0"/>
              <a:t>Report 2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9F2D7-7C87-2C94-143A-804421453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02" y="958918"/>
            <a:ext cx="7041690" cy="1235642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100" i="1" u="sng" kern="100" dirty="0">
                <a:solidFill>
                  <a:schemeClr val="tx2"/>
                </a:solidFill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Query #2</a:t>
            </a:r>
            <a:r>
              <a:rPr lang="en-US" sz="3100" i="1" kern="100" dirty="0">
                <a:solidFill>
                  <a:schemeClr val="tx2"/>
                </a:solidFill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 – Inventory Control Analysis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kern="100" dirty="0">
                <a:solidFill>
                  <a:schemeClr val="tx1"/>
                </a:solidFill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This report identifies which wines have not been sold and calculates the percentage of unsold wines.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9" name="Picture 28" descr="A screenshot of a graph&#10;&#10;Description automatically generated">
            <a:extLst>
              <a:ext uri="{FF2B5EF4-FFF2-40B4-BE49-F238E27FC236}">
                <a16:creationId xmlns:a16="http://schemas.microsoft.com/office/drawing/2014/main" id="{0D8EFDE4-011E-F184-79D8-994E26C3D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562" y="3954328"/>
            <a:ext cx="4445228" cy="2343270"/>
          </a:xfrm>
          <a:prstGeom prst="rect">
            <a:avLst/>
          </a:prstGeom>
        </p:spPr>
      </p:pic>
      <p:pic>
        <p:nvPicPr>
          <p:cNvPr id="31" name="Picture 30" descr="A screen shot of a computer&#10;&#10;Description automatically generated">
            <a:extLst>
              <a:ext uri="{FF2B5EF4-FFF2-40B4-BE49-F238E27FC236}">
                <a16:creationId xmlns:a16="http://schemas.microsoft.com/office/drawing/2014/main" id="{71793BEA-06C0-0481-4AE8-BE4E8752CB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02" y="2397441"/>
            <a:ext cx="5882326" cy="3113775"/>
          </a:xfrm>
          <a:prstGeom prst="rect">
            <a:avLst/>
          </a:prstGeom>
        </p:spPr>
      </p:pic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2EF1DFA5-0328-AED3-9E55-83701896F017}"/>
              </a:ext>
            </a:extLst>
          </p:cNvPr>
          <p:cNvCxnSpPr>
            <a:cxnSpLocks/>
            <a:stCxn id="31" idx="3"/>
            <a:endCxn id="29" idx="1"/>
          </p:cNvCxnSpPr>
          <p:nvPr/>
        </p:nvCxnSpPr>
        <p:spPr>
          <a:xfrm>
            <a:off x="6320428" y="3954329"/>
            <a:ext cx="1031134" cy="117163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111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A5FF2-9573-C0F7-7D6A-5C052C3AE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02" y="365125"/>
            <a:ext cx="2844594" cy="673299"/>
          </a:xfrm>
        </p:spPr>
        <p:txBody>
          <a:bodyPr>
            <a:normAutofit fontScale="90000"/>
          </a:bodyPr>
          <a:lstStyle/>
          <a:p>
            <a:r>
              <a:rPr lang="en-US" spc="-150" dirty="0"/>
              <a:t>Report 2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9F2D7-7C87-2C94-143A-804421453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02" y="1038424"/>
            <a:ext cx="7471458" cy="1356039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i="1" u="sng" kern="100" dirty="0"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Query # 3 </a:t>
            </a:r>
            <a:r>
              <a:rPr lang="en-US" i="1" kern="100" dirty="0"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- Wine Distribution Mapping</a:t>
            </a:r>
          </a:p>
          <a:p>
            <a:pPr marL="0" indent="0">
              <a:buNone/>
            </a:pPr>
            <a:r>
              <a:rPr lang="en-US" sz="2600" dirty="0"/>
              <a:t>Maps distributors to the wines they distribute and shows the quantity sold and the percentage of total sales.</a:t>
            </a:r>
          </a:p>
        </p:txBody>
      </p:sp>
      <p:pic>
        <p:nvPicPr>
          <p:cNvPr id="6" name="Picture 5" descr="A black and white table with numbers and text&#10;&#10;Description automatically generated">
            <a:extLst>
              <a:ext uri="{FF2B5EF4-FFF2-40B4-BE49-F238E27FC236}">
                <a16:creationId xmlns:a16="http://schemas.microsoft.com/office/drawing/2014/main" id="{014340ED-0FBE-3A42-94DE-ED249FEE5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826" y="3776472"/>
            <a:ext cx="4736366" cy="2764018"/>
          </a:xfrm>
          <a:prstGeom prst="rect">
            <a:avLst/>
          </a:prstGeom>
        </p:spPr>
      </p:pic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E1956998-E863-B818-842F-F2CB44C0E4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92" y="2394463"/>
            <a:ext cx="6410498" cy="1876081"/>
          </a:xfrm>
          <a:prstGeom prst="rect">
            <a:avLst/>
          </a:prstGeom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F35A128-805F-4908-F1AD-B1E13E8A8295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rot="16200000" flipH="1">
            <a:off x="4899565" y="2971219"/>
            <a:ext cx="887937" cy="348658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414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A5FF2-9573-C0F7-7D6A-5C052C3AE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02" y="365125"/>
            <a:ext cx="2844594" cy="673299"/>
          </a:xfrm>
        </p:spPr>
        <p:txBody>
          <a:bodyPr>
            <a:normAutofit fontScale="90000"/>
          </a:bodyPr>
          <a:lstStyle/>
          <a:p>
            <a:r>
              <a:rPr lang="en-US" spc="-150" dirty="0"/>
              <a:t>Report 2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9F2D7-7C87-2C94-143A-804421453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02" y="1038424"/>
            <a:ext cx="7498890" cy="1356039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600" i="1" u="sng" kern="100" dirty="0"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Query # 4 </a:t>
            </a:r>
            <a:r>
              <a:rPr lang="en-US" sz="2600" i="1" kern="100" dirty="0"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– Individual Distributor Sales Report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kern="100" dirty="0"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Identifies </a:t>
            </a:r>
            <a:r>
              <a:rPr lang="en-US" sz="2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wines , distributors, quantities , and shows unsold wine percentage.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600" kern="100" dirty="0">
              <a:latin typeface="Aptos" panose="020B0004020202020204" pitchFamily="34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9" name="Picture 8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C7A92271-6155-605F-C817-25E68A59A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02" y="2394463"/>
            <a:ext cx="6328458" cy="2561519"/>
          </a:xfrm>
          <a:prstGeom prst="rect">
            <a:avLst/>
          </a:prstGeom>
        </p:spPr>
      </p:pic>
      <p:pic>
        <p:nvPicPr>
          <p:cNvPr id="24" name="Picture 23" descr="A screenshot of a computer&#10;&#10;Description automatically generated">
            <a:extLst>
              <a:ext uri="{FF2B5EF4-FFF2-40B4-BE49-F238E27FC236}">
                <a16:creationId xmlns:a16="http://schemas.microsoft.com/office/drawing/2014/main" id="{6900945F-9714-711E-13CF-D03EF13869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486" y="2518127"/>
            <a:ext cx="4886149" cy="3890822"/>
          </a:xfrm>
          <a:prstGeom prst="rect">
            <a:avLst/>
          </a:prstGeom>
        </p:spPr>
      </p:pic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669D0CF-8C10-91D7-C0F7-625536397CE2}"/>
              </a:ext>
            </a:extLst>
          </p:cNvPr>
          <p:cNvCxnSpPr>
            <a:cxnSpLocks/>
            <a:stCxn id="9" idx="2"/>
            <a:endCxn id="24" idx="1"/>
          </p:cNvCxnSpPr>
          <p:nvPr/>
        </p:nvCxnSpPr>
        <p:spPr>
          <a:xfrm rot="5400000" flipH="1" flipV="1">
            <a:off x="5060686" y="3005182"/>
            <a:ext cx="492444" cy="3409155"/>
          </a:xfrm>
          <a:prstGeom prst="bentConnector4">
            <a:avLst>
              <a:gd name="adj1" fmla="val -46422"/>
              <a:gd name="adj2" fmla="val 9640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189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A5FF2-9573-C0F7-7D6A-5C052C3AE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02" y="365125"/>
            <a:ext cx="2844594" cy="673299"/>
          </a:xfrm>
        </p:spPr>
        <p:txBody>
          <a:bodyPr>
            <a:normAutofit fontScale="90000"/>
          </a:bodyPr>
          <a:lstStyle/>
          <a:p>
            <a:r>
              <a:rPr lang="en-US" spc="-150" dirty="0"/>
              <a:t>Report 2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9F2D7-7C87-2C94-143A-804421453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02" y="1038424"/>
            <a:ext cx="6328458" cy="105602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 i="1" u="sng" kern="100" dirty="0"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Query # 5 </a:t>
            </a:r>
            <a:r>
              <a:rPr lang="en-US" sz="2400" i="1" kern="100" dirty="0"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– Inventory Turnover Rate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2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Analyzes the inventory turnover rate for each wine.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600" kern="100" dirty="0">
              <a:latin typeface="Aptos" panose="020B0004020202020204" pitchFamily="34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7FCD9F9-B1A2-0B25-26CA-E53E24E79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941" y="3267695"/>
            <a:ext cx="5019089" cy="2991703"/>
          </a:xfrm>
          <a:prstGeom prst="rect">
            <a:avLst/>
          </a:prstGeom>
        </p:spPr>
      </p:pic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E055666F-A928-8FD5-9CA7-F89C61E55F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02" y="2166634"/>
            <a:ext cx="6155106" cy="3263206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B54CA363-2AEF-1464-45CF-1371AFCB7EBC}"/>
              </a:ext>
            </a:extLst>
          </p:cNvPr>
          <p:cNvCxnSpPr>
            <a:cxnSpLocks/>
            <a:stCxn id="7" idx="2"/>
            <a:endCxn id="5" idx="1"/>
          </p:cNvCxnSpPr>
          <p:nvPr/>
        </p:nvCxnSpPr>
        <p:spPr>
          <a:xfrm rot="5400000" flipH="1" flipV="1">
            <a:off x="4930651" y="3348551"/>
            <a:ext cx="666293" cy="3496286"/>
          </a:xfrm>
          <a:prstGeom prst="bentConnector4">
            <a:avLst>
              <a:gd name="adj1" fmla="val -34309"/>
              <a:gd name="adj2" fmla="val 9401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5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A5FF2-9573-C0F7-7D6A-5C052C3AE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02" y="365125"/>
            <a:ext cx="2844594" cy="673299"/>
          </a:xfrm>
        </p:spPr>
        <p:txBody>
          <a:bodyPr>
            <a:normAutofit fontScale="90000"/>
          </a:bodyPr>
          <a:lstStyle/>
          <a:p>
            <a:r>
              <a:rPr lang="en-US" spc="-150" dirty="0"/>
              <a:t>Report 2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9F2D7-7C87-2C94-143A-804421453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02" y="914401"/>
            <a:ext cx="6666786" cy="97823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i="1" u="sng" kern="100" dirty="0"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Query # </a:t>
            </a:r>
            <a:r>
              <a:rPr lang="en-US" sz="2400" i="1" u="sng" kern="100" dirty="0">
                <a:latin typeface="Aptos" panose="020B0004020202020204" pitchFamily="34" charset="0"/>
                <a:cs typeface="Times New Roman" panose="02020603050405020304" pitchFamily="18" charset="0"/>
              </a:rPr>
              <a:t>6</a:t>
            </a:r>
            <a:r>
              <a:rPr lang="en-US" sz="2400" i="1" u="sng" kern="100" dirty="0"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400" i="1" kern="100" dirty="0"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– Average Distributor Order Size</a:t>
            </a:r>
          </a:p>
          <a:p>
            <a:pPr marL="0" indent="0">
              <a:buNone/>
            </a:pPr>
            <a:r>
              <a:rPr lang="en-US" sz="2200" dirty="0"/>
              <a:t>Calculates the average order size for each distributor.</a:t>
            </a:r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5640E30A-A0B3-E747-3A29-D87AD24E9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01" y="2337407"/>
            <a:ext cx="6296633" cy="3073579"/>
          </a:xfrm>
          <a:prstGeom prst="rect">
            <a:avLst/>
          </a:prstGeom>
        </p:spPr>
      </p:pic>
      <p:pic>
        <p:nvPicPr>
          <p:cNvPr id="15" name="Picture 1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9020B9B-1D3C-F754-0723-14721385EA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857" y="3761027"/>
            <a:ext cx="3132456" cy="2410364"/>
          </a:xfrm>
          <a:prstGeom prst="rect">
            <a:avLst/>
          </a:prstGeom>
        </p:spPr>
      </p:pic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2EF2BC1-5EB9-77CF-FD52-DFB589782150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6734734" y="3874197"/>
            <a:ext cx="1655123" cy="109201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515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A5FF2-9573-C0F7-7D6A-5C052C3AE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02" y="365125"/>
            <a:ext cx="2844594" cy="673299"/>
          </a:xfrm>
        </p:spPr>
        <p:txBody>
          <a:bodyPr>
            <a:normAutofit fontScale="90000"/>
          </a:bodyPr>
          <a:lstStyle/>
          <a:p>
            <a:r>
              <a:rPr lang="en-US" spc="-150" dirty="0"/>
              <a:t>Report 2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9F2D7-7C87-2C94-143A-804421453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02" y="1038425"/>
            <a:ext cx="6578020" cy="111800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i="1" u="sng" kern="100" dirty="0"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Query # </a:t>
            </a:r>
            <a:r>
              <a:rPr lang="en-US" sz="2400" i="1" u="sng" kern="100" dirty="0">
                <a:latin typeface="Aptos" panose="020B0004020202020204" pitchFamily="34" charset="0"/>
                <a:cs typeface="Times New Roman" panose="02020603050405020304" pitchFamily="18" charset="0"/>
              </a:rPr>
              <a:t>7</a:t>
            </a:r>
            <a:r>
              <a:rPr lang="en-US" sz="2400" i="1" u="sng" kern="100" dirty="0"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400" i="1" kern="100" dirty="0"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– Sales Revenue by Wine</a:t>
            </a:r>
          </a:p>
          <a:p>
            <a:pPr marL="0" indent="0">
              <a:buNone/>
            </a:pPr>
            <a:r>
              <a:rPr lang="en-US" sz="2200" dirty="0"/>
              <a:t>Analyzes total sales revenue generated by each wine.</a:t>
            </a:r>
          </a:p>
        </p:txBody>
      </p:sp>
      <p:pic>
        <p:nvPicPr>
          <p:cNvPr id="4" name="Picture 3" descr="A computer screen with text on it&#10;&#10;Description automatically generated">
            <a:extLst>
              <a:ext uri="{FF2B5EF4-FFF2-40B4-BE49-F238E27FC236}">
                <a16:creationId xmlns:a16="http://schemas.microsoft.com/office/drawing/2014/main" id="{DBDF7AA7-40A3-C0E4-E017-7285B8E3C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02" y="2156425"/>
            <a:ext cx="6578020" cy="3313373"/>
          </a:xfrm>
          <a:prstGeom prst="rect">
            <a:avLst/>
          </a:prstGeom>
        </p:spPr>
      </p:pic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BC69E2D-7029-EFB0-DE91-73F7B4DAE8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026" y="3870141"/>
            <a:ext cx="2856779" cy="2293470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1DE22689-E7AF-FED1-F57B-96457D14B55D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016122" y="3813111"/>
            <a:ext cx="1222904" cy="12037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615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A5FF2-9573-C0F7-7D6A-5C052C3AE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02" y="365125"/>
            <a:ext cx="2844594" cy="673299"/>
          </a:xfrm>
        </p:spPr>
        <p:txBody>
          <a:bodyPr>
            <a:normAutofit fontScale="90000"/>
          </a:bodyPr>
          <a:lstStyle/>
          <a:p>
            <a:r>
              <a:rPr lang="en-US" spc="-150" dirty="0"/>
              <a:t>Report 2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9F2D7-7C87-2C94-143A-804421453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02" y="1038425"/>
            <a:ext cx="5724954" cy="111800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i="1" u="sng" kern="100" dirty="0"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Query # 8 </a:t>
            </a:r>
            <a:r>
              <a:rPr lang="en-US" sz="2400" i="1" kern="100" dirty="0"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– Annual Sales Trends </a:t>
            </a:r>
          </a:p>
          <a:p>
            <a:pPr marL="0" indent="0">
              <a:buNone/>
            </a:pPr>
            <a:r>
              <a:rPr lang="en-US" sz="2200" dirty="0"/>
              <a:t>Analyzes sales trends over time for each wine.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1DE22689-E7AF-FED1-F57B-96457D14B55D}"/>
              </a:ext>
            </a:extLst>
          </p:cNvPr>
          <p:cNvCxnSpPr>
            <a:cxnSpLocks/>
            <a:stCxn id="22" idx="3"/>
            <a:endCxn id="10" idx="1"/>
          </p:cNvCxnSpPr>
          <p:nvPr/>
        </p:nvCxnSpPr>
        <p:spPr>
          <a:xfrm flipV="1">
            <a:off x="6096000" y="3835342"/>
            <a:ext cx="2123630" cy="3945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2" name="Picture 21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173C031F-D3BF-4ED0-E7A1-D8CD2734B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60" y="2348449"/>
            <a:ext cx="5658640" cy="3762900"/>
          </a:xfrm>
          <a:prstGeom prst="rect">
            <a:avLst/>
          </a:prstGeom>
        </p:spPr>
      </p:pic>
      <p:pic>
        <p:nvPicPr>
          <p:cNvPr id="10" name="Picture 9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A4C167DD-2D48-23C6-5627-E3486DAC21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630" y="1129864"/>
            <a:ext cx="3534268" cy="54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208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A5FF2-9573-C0F7-7D6A-5C052C3AE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02" y="365125"/>
            <a:ext cx="2844594" cy="673299"/>
          </a:xfrm>
        </p:spPr>
        <p:txBody>
          <a:bodyPr>
            <a:normAutofit fontScale="90000"/>
          </a:bodyPr>
          <a:lstStyle/>
          <a:p>
            <a:r>
              <a:rPr lang="en-US" spc="-150" dirty="0"/>
              <a:t>Report 2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9F2D7-7C87-2C94-143A-804421453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02" y="1038425"/>
            <a:ext cx="7142274" cy="111800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600" i="1" u="sng" kern="100" dirty="0"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Query # 10 </a:t>
            </a:r>
            <a:r>
              <a:rPr lang="en-US" sz="2600" i="1" kern="100" dirty="0"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– Sales Revenue by Wine</a:t>
            </a:r>
          </a:p>
          <a:p>
            <a:pPr marL="0" indent="0">
              <a:buNone/>
            </a:pPr>
            <a:r>
              <a:rPr lang="en-US" sz="2400" dirty="0"/>
              <a:t>Analyzes total net sales revenue generated by each wine.</a:t>
            </a:r>
          </a:p>
        </p:txBody>
      </p:sp>
      <p:pic>
        <p:nvPicPr>
          <p:cNvPr id="4" name="Picture 3" descr="A computer screen with text on it&#10;&#10;Description automatically generated">
            <a:extLst>
              <a:ext uri="{FF2B5EF4-FFF2-40B4-BE49-F238E27FC236}">
                <a16:creationId xmlns:a16="http://schemas.microsoft.com/office/drawing/2014/main" id="{DBDF7AA7-40A3-C0E4-E017-7285B8E3C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02" y="2156425"/>
            <a:ext cx="6578020" cy="3313373"/>
          </a:xfrm>
          <a:prstGeom prst="rect">
            <a:avLst/>
          </a:prstGeom>
        </p:spPr>
      </p:pic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BC69E2D-7029-EFB0-DE91-73F7B4DAE8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810" y="4043877"/>
            <a:ext cx="2856779" cy="2293470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1DE22689-E7AF-FED1-F57B-96457D14B55D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7016122" y="3813112"/>
            <a:ext cx="1780688" cy="13775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30991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4877760137424FADE4FD6FBD00A1C4" ma:contentTypeVersion="8" ma:contentTypeDescription="Create a new document." ma:contentTypeScope="" ma:versionID="a1fd6b1901ea8f178380c32dcfeff789">
  <xsd:schema xmlns:xsd="http://www.w3.org/2001/XMLSchema" xmlns:xs="http://www.w3.org/2001/XMLSchema" xmlns:p="http://schemas.microsoft.com/office/2006/metadata/properties" xmlns:ns3="add6e29d-b04a-4361-88f1-7a981c992660" xmlns:ns4="e415b014-c428-465b-bfca-ede927501e3f" targetNamespace="http://schemas.microsoft.com/office/2006/metadata/properties" ma:root="true" ma:fieldsID="a44d729a84d97edd636db3c54bec1c3d" ns3:_="" ns4:_="">
    <xsd:import namespace="add6e29d-b04a-4361-88f1-7a981c992660"/>
    <xsd:import namespace="e415b014-c428-465b-bfca-ede927501e3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3:MediaServiceSearchPropertie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d6e29d-b04a-4361-88f1-7a981c9926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15b014-c428-465b-bfca-ede927501e3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dd6e29d-b04a-4361-88f1-7a981c992660" xsi:nil="true"/>
  </documentManagement>
</p:properties>
</file>

<file path=customXml/itemProps1.xml><?xml version="1.0" encoding="utf-8"?>
<ds:datastoreItem xmlns:ds="http://schemas.openxmlformats.org/officeDocument/2006/customXml" ds:itemID="{786EEFE3-EC01-4037-A475-9CC3C69FF9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d6e29d-b04a-4361-88f1-7a981c992660"/>
    <ds:schemaRef ds:uri="e415b014-c428-465b-bfca-ede927501e3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6CCF041-D57E-426D-9592-52A81572ED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8036927-D0F3-43A0-A242-79FC9F89388C}">
  <ds:schemaRefs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e415b014-c428-465b-bfca-ede927501e3f"/>
    <ds:schemaRef ds:uri="add6e29d-b04a-4361-88f1-7a981c992660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229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1_Office Theme</vt:lpstr>
      <vt:lpstr>Report  2</vt:lpstr>
      <vt:lpstr>Report 2 cont.</vt:lpstr>
      <vt:lpstr>Report 2 cont.</vt:lpstr>
      <vt:lpstr>Report 2 cont.</vt:lpstr>
      <vt:lpstr>Report 2 cont.</vt:lpstr>
      <vt:lpstr>Report 2 cont.</vt:lpstr>
      <vt:lpstr>Report 2 cont.</vt:lpstr>
      <vt:lpstr>Report 2 cont.</vt:lpstr>
      <vt:lpstr>Report 2 cont.</vt:lpstr>
      <vt:lpstr>Report 2 cont.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Stewart</dc:creator>
  <cp:lastModifiedBy>Robert Stewart</cp:lastModifiedBy>
  <cp:revision>2</cp:revision>
  <dcterms:created xsi:type="dcterms:W3CDTF">2024-05-20T02:40:13Z</dcterms:created>
  <dcterms:modified xsi:type="dcterms:W3CDTF">2024-05-20T02:50:42Z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0x010100A84877760137424FADE4FD6FBD00A1C4</vt:lpwstr>
  </property>
</Properties>
</file>