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8" r:id="rId4"/>
    <p:sldId id="259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67"/>
    <p:restoredTop sz="94638"/>
  </p:normalViewPr>
  <p:slideViewPr>
    <p:cSldViewPr snapToGrid="0">
      <p:cViewPr varScale="1">
        <p:scale>
          <a:sx n="108" d="100"/>
          <a:sy n="108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ABB68-7A60-4A4B-B64F-3E63D774913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84C8D0-CDB3-435F-A576-D2EB9A66739D}">
      <dgm:prSet/>
      <dgm:spPr/>
      <dgm:t>
        <a:bodyPr/>
        <a:lstStyle/>
        <a:p>
          <a:pPr>
            <a:defRPr b="1"/>
          </a:pPr>
          <a:r>
            <a:rPr lang="en-US" b="1"/>
            <a:t>Review and Learning from incidents</a:t>
          </a:r>
          <a:r>
            <a:rPr lang="en-US"/>
            <a:t> </a:t>
          </a:r>
        </a:p>
      </dgm:t>
    </dgm:pt>
    <dgm:pt modelId="{B02D898E-DB6F-44A4-9C9C-A46A5703AB33}" type="parTrans" cxnId="{3CAB8FD3-B25C-41E4-8587-080FD2A90F5A}">
      <dgm:prSet/>
      <dgm:spPr/>
      <dgm:t>
        <a:bodyPr/>
        <a:lstStyle/>
        <a:p>
          <a:endParaRPr lang="en-US"/>
        </a:p>
      </dgm:t>
    </dgm:pt>
    <dgm:pt modelId="{51F0F370-698E-4BEF-805D-5A5B799F6088}" type="sibTrans" cxnId="{3CAB8FD3-B25C-41E4-8587-080FD2A90F5A}">
      <dgm:prSet/>
      <dgm:spPr/>
      <dgm:t>
        <a:bodyPr/>
        <a:lstStyle/>
        <a:p>
          <a:endParaRPr lang="en-US"/>
        </a:p>
      </dgm:t>
    </dgm:pt>
    <dgm:pt modelId="{1935461D-CCD9-4549-97CF-7E87FD9FCCBB}">
      <dgm:prSet/>
      <dgm:spPr/>
      <dgm:t>
        <a:bodyPr/>
        <a:lstStyle/>
        <a:p>
          <a:r>
            <a:rPr lang="en-US"/>
            <a:t>Require an evaluation of what occurred</a:t>
          </a:r>
        </a:p>
      </dgm:t>
    </dgm:pt>
    <dgm:pt modelId="{577D16A1-049F-4AFB-B780-CEB08F2A6EF9}" type="parTrans" cxnId="{FA92CB73-C8DF-4FE6-8055-732C034F5D10}">
      <dgm:prSet/>
      <dgm:spPr/>
      <dgm:t>
        <a:bodyPr/>
        <a:lstStyle/>
        <a:p>
          <a:endParaRPr lang="en-US"/>
        </a:p>
      </dgm:t>
    </dgm:pt>
    <dgm:pt modelId="{875934F3-BCC8-445D-8EB6-C65F72B37F65}" type="sibTrans" cxnId="{FA92CB73-C8DF-4FE6-8055-732C034F5D10}">
      <dgm:prSet/>
      <dgm:spPr/>
      <dgm:t>
        <a:bodyPr/>
        <a:lstStyle/>
        <a:p>
          <a:endParaRPr lang="en-US"/>
        </a:p>
      </dgm:t>
    </dgm:pt>
    <dgm:pt modelId="{18B76963-53BC-4A8E-B32D-0A7230D05AE2}">
      <dgm:prSet/>
      <dgm:spPr/>
      <dgm:t>
        <a:bodyPr/>
        <a:lstStyle/>
        <a:p>
          <a:r>
            <a:rPr lang="en-US"/>
            <a:t>Minimize pointing fingers and shifting blame</a:t>
          </a:r>
        </a:p>
      </dgm:t>
    </dgm:pt>
    <dgm:pt modelId="{1040241D-79CD-46C3-A8C3-E953499FAD94}" type="parTrans" cxnId="{9620E134-056E-4BF1-9579-7677B91879C8}">
      <dgm:prSet/>
      <dgm:spPr/>
      <dgm:t>
        <a:bodyPr/>
        <a:lstStyle/>
        <a:p>
          <a:endParaRPr lang="en-US"/>
        </a:p>
      </dgm:t>
    </dgm:pt>
    <dgm:pt modelId="{8343D6E3-DC9D-4569-9749-9E81925FCC9A}" type="sibTrans" cxnId="{9620E134-056E-4BF1-9579-7677B91879C8}">
      <dgm:prSet/>
      <dgm:spPr/>
      <dgm:t>
        <a:bodyPr/>
        <a:lstStyle/>
        <a:p>
          <a:endParaRPr lang="en-US"/>
        </a:p>
      </dgm:t>
    </dgm:pt>
    <dgm:pt modelId="{1397BB00-D68C-4B01-AB67-7ACAC1276462}">
      <dgm:prSet/>
      <dgm:spPr/>
      <dgm:t>
        <a:bodyPr/>
        <a:lstStyle/>
        <a:p>
          <a:r>
            <a:rPr lang="en-US"/>
            <a:t>Continuous improvement of systems and processes</a:t>
          </a:r>
        </a:p>
      </dgm:t>
    </dgm:pt>
    <dgm:pt modelId="{BE7CF7A3-0101-442F-9673-027E5D97C03C}" type="parTrans" cxnId="{5ED7D6A2-47E0-4B72-B379-B8D8E256EE83}">
      <dgm:prSet/>
      <dgm:spPr/>
      <dgm:t>
        <a:bodyPr/>
        <a:lstStyle/>
        <a:p>
          <a:endParaRPr lang="en-US"/>
        </a:p>
      </dgm:t>
    </dgm:pt>
    <dgm:pt modelId="{612AF0A7-5E52-4B9F-9C4C-03F1DBFEDDD0}" type="sibTrans" cxnId="{5ED7D6A2-47E0-4B72-B379-B8D8E256EE83}">
      <dgm:prSet/>
      <dgm:spPr/>
      <dgm:t>
        <a:bodyPr/>
        <a:lstStyle/>
        <a:p>
          <a:endParaRPr lang="en-US"/>
        </a:p>
      </dgm:t>
    </dgm:pt>
    <dgm:pt modelId="{838673DC-A106-4F93-BF84-293A8B7B18F8}">
      <dgm:prSet/>
      <dgm:spPr/>
      <dgm:t>
        <a:bodyPr/>
        <a:lstStyle/>
        <a:p>
          <a:pPr>
            <a:defRPr b="1"/>
          </a:pPr>
          <a:r>
            <a:rPr lang="en-US" b="1"/>
            <a:t>Metrics and Tracking</a:t>
          </a:r>
          <a:r>
            <a:rPr lang="en-US"/>
            <a:t> </a:t>
          </a:r>
        </a:p>
      </dgm:t>
    </dgm:pt>
    <dgm:pt modelId="{F70AC997-748F-437F-9793-723082D3032E}" type="parTrans" cxnId="{076E1BA5-AFD5-437B-8B07-BEC1B2764A11}">
      <dgm:prSet/>
      <dgm:spPr/>
      <dgm:t>
        <a:bodyPr/>
        <a:lstStyle/>
        <a:p>
          <a:endParaRPr lang="en-US"/>
        </a:p>
      </dgm:t>
    </dgm:pt>
    <dgm:pt modelId="{6275F521-D4DD-4485-B9B8-CF8A21BC3C84}" type="sibTrans" cxnId="{076E1BA5-AFD5-437B-8B07-BEC1B2764A11}">
      <dgm:prSet/>
      <dgm:spPr/>
      <dgm:t>
        <a:bodyPr/>
        <a:lstStyle/>
        <a:p>
          <a:endParaRPr lang="en-US"/>
        </a:p>
      </dgm:t>
    </dgm:pt>
    <dgm:pt modelId="{470B0473-2A90-47EE-B043-C17E6B1AEFA0}">
      <dgm:prSet/>
      <dgm:spPr/>
      <dgm:t>
        <a:bodyPr/>
        <a:lstStyle/>
        <a:p>
          <a:r>
            <a:rPr lang="en-US"/>
            <a:t>Key Performance Indicators such as incident frequency and stress levels </a:t>
          </a:r>
        </a:p>
      </dgm:t>
    </dgm:pt>
    <dgm:pt modelId="{CA441902-3AFE-464A-BC80-67080FB83155}" type="parTrans" cxnId="{46000E9A-EA3C-482F-AD10-47EA94A7A003}">
      <dgm:prSet/>
      <dgm:spPr/>
      <dgm:t>
        <a:bodyPr/>
        <a:lstStyle/>
        <a:p>
          <a:endParaRPr lang="en-US"/>
        </a:p>
      </dgm:t>
    </dgm:pt>
    <dgm:pt modelId="{454D5AF1-A562-4F62-841C-ECF226835F5E}" type="sibTrans" cxnId="{46000E9A-EA3C-482F-AD10-47EA94A7A003}">
      <dgm:prSet/>
      <dgm:spPr/>
      <dgm:t>
        <a:bodyPr/>
        <a:lstStyle/>
        <a:p>
          <a:endParaRPr lang="en-US"/>
        </a:p>
      </dgm:t>
    </dgm:pt>
    <dgm:pt modelId="{DB9AC8FA-0C06-4948-8CFB-1AF1181949F4}" type="pres">
      <dgm:prSet presAssocID="{03FABB68-7A60-4A4B-B64F-3E63D7749131}" presName="root" presStyleCnt="0">
        <dgm:presLayoutVars>
          <dgm:dir/>
          <dgm:resizeHandles val="exact"/>
        </dgm:presLayoutVars>
      </dgm:prSet>
      <dgm:spPr/>
    </dgm:pt>
    <dgm:pt modelId="{7D085BFA-5961-45AA-9BCD-372E2A48D535}" type="pres">
      <dgm:prSet presAssocID="{B784C8D0-CDB3-435F-A576-D2EB9A66739D}" presName="compNode" presStyleCnt="0"/>
      <dgm:spPr/>
    </dgm:pt>
    <dgm:pt modelId="{CD99733A-CAC8-4DE2-8A3B-1049C73D2979}" type="pres">
      <dgm:prSet presAssocID="{B784C8D0-CDB3-435F-A576-D2EB9A6673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CA9CBAC-1598-4DD7-B548-44C7A4DF6943}" type="pres">
      <dgm:prSet presAssocID="{B784C8D0-CDB3-435F-A576-D2EB9A66739D}" presName="iconSpace" presStyleCnt="0"/>
      <dgm:spPr/>
    </dgm:pt>
    <dgm:pt modelId="{F7416748-82DC-41BF-8AE9-69FB9CF0D58E}" type="pres">
      <dgm:prSet presAssocID="{B784C8D0-CDB3-435F-A576-D2EB9A66739D}" presName="parTx" presStyleLbl="revTx" presStyleIdx="0" presStyleCnt="4">
        <dgm:presLayoutVars>
          <dgm:chMax val="0"/>
          <dgm:chPref val="0"/>
        </dgm:presLayoutVars>
      </dgm:prSet>
      <dgm:spPr/>
    </dgm:pt>
    <dgm:pt modelId="{2A61B088-49CB-4ADF-B33D-C84DD5F8DF27}" type="pres">
      <dgm:prSet presAssocID="{B784C8D0-CDB3-435F-A576-D2EB9A66739D}" presName="txSpace" presStyleCnt="0"/>
      <dgm:spPr/>
    </dgm:pt>
    <dgm:pt modelId="{40A89413-EFFF-48FC-942C-D6F2FFDD2889}" type="pres">
      <dgm:prSet presAssocID="{B784C8D0-CDB3-435F-A576-D2EB9A66739D}" presName="desTx" presStyleLbl="revTx" presStyleIdx="1" presStyleCnt="4">
        <dgm:presLayoutVars/>
      </dgm:prSet>
      <dgm:spPr/>
    </dgm:pt>
    <dgm:pt modelId="{F71EE026-B5EF-4F87-BBAD-ABF937402FC9}" type="pres">
      <dgm:prSet presAssocID="{51F0F370-698E-4BEF-805D-5A5B799F6088}" presName="sibTrans" presStyleCnt="0"/>
      <dgm:spPr/>
    </dgm:pt>
    <dgm:pt modelId="{B2D3A68D-998A-4430-80D2-5C1959060792}" type="pres">
      <dgm:prSet presAssocID="{838673DC-A106-4F93-BF84-293A8B7B18F8}" presName="compNode" presStyleCnt="0"/>
      <dgm:spPr/>
    </dgm:pt>
    <dgm:pt modelId="{DEE30D56-B44B-4AED-92D6-D5D86782D525}" type="pres">
      <dgm:prSet presAssocID="{838673DC-A106-4F93-BF84-293A8B7B18F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59CA8CF-6468-41B3-B033-BAAC504C7202}" type="pres">
      <dgm:prSet presAssocID="{838673DC-A106-4F93-BF84-293A8B7B18F8}" presName="iconSpace" presStyleCnt="0"/>
      <dgm:spPr/>
    </dgm:pt>
    <dgm:pt modelId="{9B787BDD-4AC4-41A8-B30A-22C2384CB610}" type="pres">
      <dgm:prSet presAssocID="{838673DC-A106-4F93-BF84-293A8B7B18F8}" presName="parTx" presStyleLbl="revTx" presStyleIdx="2" presStyleCnt="4">
        <dgm:presLayoutVars>
          <dgm:chMax val="0"/>
          <dgm:chPref val="0"/>
        </dgm:presLayoutVars>
      </dgm:prSet>
      <dgm:spPr/>
    </dgm:pt>
    <dgm:pt modelId="{2CBFBA0F-1EF4-46FD-A93C-9664FC848CC0}" type="pres">
      <dgm:prSet presAssocID="{838673DC-A106-4F93-BF84-293A8B7B18F8}" presName="txSpace" presStyleCnt="0"/>
      <dgm:spPr/>
    </dgm:pt>
    <dgm:pt modelId="{C1772983-8D8D-416F-B5D9-4DA006A1C538}" type="pres">
      <dgm:prSet presAssocID="{838673DC-A106-4F93-BF84-293A8B7B18F8}" presName="desTx" presStyleLbl="revTx" presStyleIdx="3" presStyleCnt="4">
        <dgm:presLayoutVars/>
      </dgm:prSet>
      <dgm:spPr/>
    </dgm:pt>
  </dgm:ptLst>
  <dgm:cxnLst>
    <dgm:cxn modelId="{5FB26505-0A26-4FA1-A179-13ED8E68E470}" type="presOf" srcId="{1397BB00-D68C-4B01-AB67-7ACAC1276462}" destId="{40A89413-EFFF-48FC-942C-D6F2FFDD2889}" srcOrd="0" destOrd="2" presId="urn:microsoft.com/office/officeart/2018/5/layout/CenteredIconLabelDescriptionList"/>
    <dgm:cxn modelId="{9620E134-056E-4BF1-9579-7677B91879C8}" srcId="{B784C8D0-CDB3-435F-A576-D2EB9A66739D}" destId="{18B76963-53BC-4A8E-B32D-0A7230D05AE2}" srcOrd="1" destOrd="0" parTransId="{1040241D-79CD-46C3-A8C3-E953499FAD94}" sibTransId="{8343D6E3-DC9D-4569-9749-9E81925FCC9A}"/>
    <dgm:cxn modelId="{8108B145-0CD0-42CE-BE2C-3B1423CFF874}" type="presOf" srcId="{18B76963-53BC-4A8E-B32D-0A7230D05AE2}" destId="{40A89413-EFFF-48FC-942C-D6F2FFDD2889}" srcOrd="0" destOrd="1" presId="urn:microsoft.com/office/officeart/2018/5/layout/CenteredIconLabelDescriptionList"/>
    <dgm:cxn modelId="{0553E061-B686-4809-B3E3-B084E496C368}" type="presOf" srcId="{03FABB68-7A60-4A4B-B64F-3E63D7749131}" destId="{DB9AC8FA-0C06-4948-8CFB-1AF1181949F4}" srcOrd="0" destOrd="0" presId="urn:microsoft.com/office/officeart/2018/5/layout/CenteredIconLabelDescriptionList"/>
    <dgm:cxn modelId="{8BB91064-B4FA-4605-9BE1-A4287104D545}" type="presOf" srcId="{470B0473-2A90-47EE-B043-C17E6B1AEFA0}" destId="{C1772983-8D8D-416F-B5D9-4DA006A1C538}" srcOrd="0" destOrd="0" presId="urn:microsoft.com/office/officeart/2018/5/layout/CenteredIconLabelDescriptionList"/>
    <dgm:cxn modelId="{FA92CB73-C8DF-4FE6-8055-732C034F5D10}" srcId="{B784C8D0-CDB3-435F-A576-D2EB9A66739D}" destId="{1935461D-CCD9-4549-97CF-7E87FD9FCCBB}" srcOrd="0" destOrd="0" parTransId="{577D16A1-049F-4AFB-B780-CEB08F2A6EF9}" sibTransId="{875934F3-BCC8-445D-8EB6-C65F72B37F65}"/>
    <dgm:cxn modelId="{6375CB95-5C00-42CD-AF01-5DB2C2EA7288}" type="presOf" srcId="{1935461D-CCD9-4549-97CF-7E87FD9FCCBB}" destId="{40A89413-EFFF-48FC-942C-D6F2FFDD2889}" srcOrd="0" destOrd="0" presId="urn:microsoft.com/office/officeart/2018/5/layout/CenteredIconLabelDescriptionList"/>
    <dgm:cxn modelId="{46000E9A-EA3C-482F-AD10-47EA94A7A003}" srcId="{838673DC-A106-4F93-BF84-293A8B7B18F8}" destId="{470B0473-2A90-47EE-B043-C17E6B1AEFA0}" srcOrd="0" destOrd="0" parTransId="{CA441902-3AFE-464A-BC80-67080FB83155}" sibTransId="{454D5AF1-A562-4F62-841C-ECF226835F5E}"/>
    <dgm:cxn modelId="{9FD9D59C-0146-47DD-9FB5-DD993ACB853A}" type="presOf" srcId="{838673DC-A106-4F93-BF84-293A8B7B18F8}" destId="{9B787BDD-4AC4-41A8-B30A-22C2384CB610}" srcOrd="0" destOrd="0" presId="urn:microsoft.com/office/officeart/2018/5/layout/CenteredIconLabelDescriptionList"/>
    <dgm:cxn modelId="{5ED7D6A2-47E0-4B72-B379-B8D8E256EE83}" srcId="{B784C8D0-CDB3-435F-A576-D2EB9A66739D}" destId="{1397BB00-D68C-4B01-AB67-7ACAC1276462}" srcOrd="2" destOrd="0" parTransId="{BE7CF7A3-0101-442F-9673-027E5D97C03C}" sibTransId="{612AF0A7-5E52-4B9F-9C4C-03F1DBFEDDD0}"/>
    <dgm:cxn modelId="{076E1BA5-AFD5-437B-8B07-BEC1B2764A11}" srcId="{03FABB68-7A60-4A4B-B64F-3E63D7749131}" destId="{838673DC-A106-4F93-BF84-293A8B7B18F8}" srcOrd="1" destOrd="0" parTransId="{F70AC997-748F-437F-9793-723082D3032E}" sibTransId="{6275F521-D4DD-4485-B9B8-CF8A21BC3C84}"/>
    <dgm:cxn modelId="{218C74BC-11C9-46CC-856E-13C0EE2DAA57}" type="presOf" srcId="{B784C8D0-CDB3-435F-A576-D2EB9A66739D}" destId="{F7416748-82DC-41BF-8AE9-69FB9CF0D58E}" srcOrd="0" destOrd="0" presId="urn:microsoft.com/office/officeart/2018/5/layout/CenteredIconLabelDescriptionList"/>
    <dgm:cxn modelId="{3CAB8FD3-B25C-41E4-8587-080FD2A90F5A}" srcId="{03FABB68-7A60-4A4B-B64F-3E63D7749131}" destId="{B784C8D0-CDB3-435F-A576-D2EB9A66739D}" srcOrd="0" destOrd="0" parTransId="{B02D898E-DB6F-44A4-9C9C-A46A5703AB33}" sibTransId="{51F0F370-698E-4BEF-805D-5A5B799F6088}"/>
    <dgm:cxn modelId="{409EE962-2AA5-456D-B6C3-56186ED2DA9A}" type="presParOf" srcId="{DB9AC8FA-0C06-4948-8CFB-1AF1181949F4}" destId="{7D085BFA-5961-45AA-9BCD-372E2A48D535}" srcOrd="0" destOrd="0" presId="urn:microsoft.com/office/officeart/2018/5/layout/CenteredIconLabelDescriptionList"/>
    <dgm:cxn modelId="{DF2E9ED3-6BBF-4794-82C8-48DDA09AEB74}" type="presParOf" srcId="{7D085BFA-5961-45AA-9BCD-372E2A48D535}" destId="{CD99733A-CAC8-4DE2-8A3B-1049C73D2979}" srcOrd="0" destOrd="0" presId="urn:microsoft.com/office/officeart/2018/5/layout/CenteredIconLabelDescriptionList"/>
    <dgm:cxn modelId="{AB667E63-9219-4411-88D4-E77F6D09B521}" type="presParOf" srcId="{7D085BFA-5961-45AA-9BCD-372E2A48D535}" destId="{ACA9CBAC-1598-4DD7-B548-44C7A4DF6943}" srcOrd="1" destOrd="0" presId="urn:microsoft.com/office/officeart/2018/5/layout/CenteredIconLabelDescriptionList"/>
    <dgm:cxn modelId="{2815416F-06F1-4486-A1A8-6B3BCCD2494D}" type="presParOf" srcId="{7D085BFA-5961-45AA-9BCD-372E2A48D535}" destId="{F7416748-82DC-41BF-8AE9-69FB9CF0D58E}" srcOrd="2" destOrd="0" presId="urn:microsoft.com/office/officeart/2018/5/layout/CenteredIconLabelDescriptionList"/>
    <dgm:cxn modelId="{875AB0B5-487D-4B35-8569-A3C1409CD0B1}" type="presParOf" srcId="{7D085BFA-5961-45AA-9BCD-372E2A48D535}" destId="{2A61B088-49CB-4ADF-B33D-C84DD5F8DF27}" srcOrd="3" destOrd="0" presId="urn:microsoft.com/office/officeart/2018/5/layout/CenteredIconLabelDescriptionList"/>
    <dgm:cxn modelId="{874D0700-3D78-476E-8F52-174D8D9B8DEC}" type="presParOf" srcId="{7D085BFA-5961-45AA-9BCD-372E2A48D535}" destId="{40A89413-EFFF-48FC-942C-D6F2FFDD2889}" srcOrd="4" destOrd="0" presId="urn:microsoft.com/office/officeart/2018/5/layout/CenteredIconLabelDescriptionList"/>
    <dgm:cxn modelId="{3F638112-928A-44E2-89E6-A4425A5C4DB4}" type="presParOf" srcId="{DB9AC8FA-0C06-4948-8CFB-1AF1181949F4}" destId="{F71EE026-B5EF-4F87-BBAD-ABF937402FC9}" srcOrd="1" destOrd="0" presId="urn:microsoft.com/office/officeart/2018/5/layout/CenteredIconLabelDescriptionList"/>
    <dgm:cxn modelId="{731D3B97-8E76-44A9-95C0-A3354E2234BC}" type="presParOf" srcId="{DB9AC8FA-0C06-4948-8CFB-1AF1181949F4}" destId="{B2D3A68D-998A-4430-80D2-5C1959060792}" srcOrd="2" destOrd="0" presId="urn:microsoft.com/office/officeart/2018/5/layout/CenteredIconLabelDescriptionList"/>
    <dgm:cxn modelId="{7AD884B5-AB20-4BFF-8472-F24C6C829479}" type="presParOf" srcId="{B2D3A68D-998A-4430-80D2-5C1959060792}" destId="{DEE30D56-B44B-4AED-92D6-D5D86782D525}" srcOrd="0" destOrd="0" presId="urn:microsoft.com/office/officeart/2018/5/layout/CenteredIconLabelDescriptionList"/>
    <dgm:cxn modelId="{967426C7-9885-4792-9DD9-FE9357AD4AC2}" type="presParOf" srcId="{B2D3A68D-998A-4430-80D2-5C1959060792}" destId="{B59CA8CF-6468-41B3-B033-BAAC504C7202}" srcOrd="1" destOrd="0" presId="urn:microsoft.com/office/officeart/2018/5/layout/CenteredIconLabelDescriptionList"/>
    <dgm:cxn modelId="{C884310C-4E47-4122-A4FD-6F352DDE56DA}" type="presParOf" srcId="{B2D3A68D-998A-4430-80D2-5C1959060792}" destId="{9B787BDD-4AC4-41A8-B30A-22C2384CB610}" srcOrd="2" destOrd="0" presId="urn:microsoft.com/office/officeart/2018/5/layout/CenteredIconLabelDescriptionList"/>
    <dgm:cxn modelId="{FFF19667-31AF-4475-BF28-56DB7BCD1D4D}" type="presParOf" srcId="{B2D3A68D-998A-4430-80D2-5C1959060792}" destId="{2CBFBA0F-1EF4-46FD-A93C-9664FC848CC0}" srcOrd="3" destOrd="0" presId="urn:microsoft.com/office/officeart/2018/5/layout/CenteredIconLabelDescriptionList"/>
    <dgm:cxn modelId="{CC09980F-B8ED-4C2A-8693-00208F3C1A9C}" type="presParOf" srcId="{B2D3A68D-998A-4430-80D2-5C1959060792}" destId="{C1772983-8D8D-416F-B5D9-4DA006A1C53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9733A-CAC8-4DE2-8A3B-1049C73D2979}">
      <dsp:nvSpPr>
        <dsp:cNvPr id="0" name=""/>
        <dsp:cNvSpPr/>
      </dsp:nvSpPr>
      <dsp:spPr>
        <a:xfrm>
          <a:off x="1963800" y="41548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16748-82DC-41BF-8AE9-69FB9CF0D58E}">
      <dsp:nvSpPr>
        <dsp:cNvPr id="0" name=""/>
        <dsp:cNvSpPr/>
      </dsp:nvSpPr>
      <dsp:spPr>
        <a:xfrm>
          <a:off x="559800" y="20788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kern="1200"/>
            <a:t>Review and Learning from incidents</a:t>
          </a:r>
          <a:r>
            <a:rPr lang="en-US" sz="2300" kern="1200"/>
            <a:t> </a:t>
          </a:r>
        </a:p>
      </dsp:txBody>
      <dsp:txXfrm>
        <a:off x="559800" y="2078856"/>
        <a:ext cx="4320000" cy="648000"/>
      </dsp:txXfrm>
    </dsp:sp>
    <dsp:sp modelId="{40A89413-EFFF-48FC-942C-D6F2FFDD2889}">
      <dsp:nvSpPr>
        <dsp:cNvPr id="0" name=""/>
        <dsp:cNvSpPr/>
      </dsp:nvSpPr>
      <dsp:spPr>
        <a:xfrm>
          <a:off x="559800" y="2797264"/>
          <a:ext cx="4320000" cy="11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Require an evaluation of what occurred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Minimize pointing fingers and shifting blame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Continuous improvement of systems and processes</a:t>
          </a:r>
        </a:p>
      </dsp:txBody>
      <dsp:txXfrm>
        <a:off x="559800" y="2797264"/>
        <a:ext cx="4320000" cy="1138593"/>
      </dsp:txXfrm>
    </dsp:sp>
    <dsp:sp modelId="{DEE30D56-B44B-4AED-92D6-D5D86782D525}">
      <dsp:nvSpPr>
        <dsp:cNvPr id="0" name=""/>
        <dsp:cNvSpPr/>
      </dsp:nvSpPr>
      <dsp:spPr>
        <a:xfrm>
          <a:off x="7039800" y="41548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87BDD-4AC4-41A8-B30A-22C2384CB610}">
      <dsp:nvSpPr>
        <dsp:cNvPr id="0" name=""/>
        <dsp:cNvSpPr/>
      </dsp:nvSpPr>
      <dsp:spPr>
        <a:xfrm>
          <a:off x="5635800" y="20788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kern="1200"/>
            <a:t>Metrics and Tracking</a:t>
          </a:r>
          <a:r>
            <a:rPr lang="en-US" sz="2300" kern="1200"/>
            <a:t> </a:t>
          </a:r>
        </a:p>
      </dsp:txBody>
      <dsp:txXfrm>
        <a:off x="5635800" y="2078856"/>
        <a:ext cx="4320000" cy="648000"/>
      </dsp:txXfrm>
    </dsp:sp>
    <dsp:sp modelId="{C1772983-8D8D-416F-B5D9-4DA006A1C538}">
      <dsp:nvSpPr>
        <dsp:cNvPr id="0" name=""/>
        <dsp:cNvSpPr/>
      </dsp:nvSpPr>
      <dsp:spPr>
        <a:xfrm>
          <a:off x="5635800" y="2797264"/>
          <a:ext cx="4320000" cy="11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Key Performance Indicators such as incident frequency and stress levels </a:t>
          </a:r>
        </a:p>
      </dsp:txBody>
      <dsp:txXfrm>
        <a:off x="5635800" y="2797264"/>
        <a:ext cx="4320000" cy="1138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7512-0471-27A2-10A3-A6C88ECA7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6793D-CE53-90DA-543B-90BF0B0A5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FD560-0A02-925D-0E85-446D28F5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3FFD-025A-DB49-BAF9-6903F1BC40B4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26A1-28CB-0A14-CD14-237E902F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415A4-DB40-AE34-3041-7F7920A4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BF50-34D2-984D-8957-DF9B0831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9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22E3-6271-3BAF-6592-013BC567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82642-F120-DA30-9FEF-0519C4576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9171-CF90-37F7-6EB0-F0A88DF2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3FFD-025A-DB49-BAF9-6903F1BC40B4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DDDEB-98F7-B065-BBBB-2256C45D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80DB8-3146-D703-AB00-324BD3A7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BF50-34D2-984D-8957-DF9B0831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6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FEF06-2B1F-4A85-6E08-87AADCE3A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9497D-83C4-2D26-F386-35BC4AF62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F49B7-C458-0B0A-F2C9-DA9F6FBF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3FFD-025A-DB49-BAF9-6903F1BC40B4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1F6C9-A78D-7E00-8E75-7690FA44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AA7B0-6B80-DBA1-7373-11624CFE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BF50-34D2-984D-8957-DF9B0831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4C19-A2C9-FE9A-FA1C-9A15B05F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16D6-91FD-2D02-5DD3-6479E49A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5D280-CD0E-655E-B764-9E7D074A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3FFD-025A-DB49-BAF9-6903F1BC40B4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C1E9F-3A77-3E7C-53A1-D89F38B4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C29CB-1690-505E-550C-CEC69AB4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BF50-34D2-984D-8957-DF9B0831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0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5A7D-B6FC-7BC0-B7EA-A6929960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7ED7E-D428-E463-CE7B-FDF247C4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3529-0BD4-86BB-51D4-3FE7E08F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3FFD-025A-DB49-BAF9-6903F1BC40B4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71B7F-90FB-5D48-AB47-2F10BE35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338A4-CAF1-A814-FE81-14B50C00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BF50-34D2-984D-8957-DF9B0831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6770-76A5-C71D-DCD5-2837F3C8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64E6F-8C53-F255-105A-831A99F8A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1E449-C0EB-F831-524E-80FA86C3D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1806D-3D31-327D-653E-8AB3DA52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3FFD-025A-DB49-BAF9-6903F1BC40B4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60D8D-71DD-FC49-735B-C3DD980E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BD4F9-CFF3-6C37-3ACF-7A9B995B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BF50-34D2-984D-8957-DF9B0831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3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A6DC-C0F4-0677-3A58-3DB97597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C8F7-515A-0FA7-7C97-65CE58E95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08BED-DDFD-FA69-F03C-A661CB4F8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87E00-131B-E4D0-D190-87ADCE74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798F5-2759-B6DE-E4F4-C6F308136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E26CC-13F8-4820-8710-D331F93C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3FFD-025A-DB49-BAF9-6903F1BC40B4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F6CD8-A674-24A1-ADA7-929A3E59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D4BDB-C520-530A-BB57-BB42F5F8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BF50-34D2-984D-8957-DF9B0831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7879-B7DE-309F-EE81-F7C572C2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02484-519F-57C7-A0EF-E02CB28C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3FFD-025A-DB49-BAF9-6903F1BC40B4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E3B3D-ED35-29D6-EAF3-C9771CD3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FF6E4-EC82-33C7-B633-BAF6179B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BF50-34D2-984D-8957-DF9B0831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F8A6E-B784-835D-C5DB-B65C76C5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3FFD-025A-DB49-BAF9-6903F1BC40B4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32F22-8C63-4992-0368-FE5981AE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53143-FEAB-465A-D01C-1218D088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BF50-34D2-984D-8957-DF9B0831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8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305E-B2DF-7C0E-E331-FE370D29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C5685-214E-C2DE-A142-2E0E5741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317E7-D212-C3D5-703D-CB1756E71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40392-7787-3620-6334-71AA5E9A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3FFD-025A-DB49-BAF9-6903F1BC40B4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2F08-F409-75B5-C6E4-63F8F3AF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D0ECE-90F0-165C-6CC9-B14DF837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BF50-34D2-984D-8957-DF9B0831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F02D-8B8D-1B92-449E-28F125E8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17216-57F7-CEFC-8DAF-E8EF9D9AB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1C63-8749-02BD-16C8-5B8B00125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4C203-97E1-3188-161C-EC180ECC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3FFD-025A-DB49-BAF9-6903F1BC40B4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AD35-FF9E-4C97-E673-8031BFA1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9358A-126B-40CD-005A-8ADE8105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BF50-34D2-984D-8957-DF9B0831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4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93882-75CC-9731-FDCF-9EA89C24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A004D-A59A-5704-20C8-90E7D619F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4F350-B3E2-0A88-BB60-D6CC17DE4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43FFD-025A-DB49-BAF9-6903F1BC40B4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5549C-FFA2-1CD6-5D3A-7C3175847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9E09F-2048-3231-CB9D-7E0F811BB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28BF50-34D2-984D-8957-DF9B0831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7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ncident.io/hubs/on-call/on-call-rotation-best-practi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cident.io/hubs/on-call/on-call-rotation-best-practices" TargetMode="External"/><Relationship Id="rId2" Type="http://schemas.openxmlformats.org/officeDocument/2006/relationships/hyperlink" Target="https://alertops.com/on-call-rotation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re.google/workbook/on-call/" TargetMode="External"/><Relationship Id="rId5" Type="http://schemas.openxmlformats.org/officeDocument/2006/relationships/hyperlink" Target="https://www.pagerduty.com/" TargetMode="External"/><Relationship Id="rId4" Type="http://schemas.openxmlformats.org/officeDocument/2006/relationships/hyperlink" Target="https://pagerhero.io/blog/understand-on-call-rot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4ECE9-65F5-FCAC-E1DE-51F659B8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Robert Stewart     12/1/2024 </a:t>
            </a:r>
            <a:b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Module 7    Assignment</a:t>
            </a:r>
            <a:b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3CEAA-0308-7BE2-24D4-62A20CD11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Pager Rotation Duties In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92F6C-2880-B141-B77D-33E43A4B9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Best Practices for Effective Incident Management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AF2BE-EA1F-765A-86A6-66D8B411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What is Pager Rotation?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A8B0-8732-227E-0A16-C0307C3A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Definition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Pager Rotation is a way to divide up on-call job duties among team members.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Have e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veryone in the value stream share the downstream responsibilities of handling operational incidents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(Kim et al., 2016)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.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  <a:latin typeface="Noto serif" panose="020F0502020204030204" pitchFamily="34" charset="0"/>
              </a:rPr>
              <a:t> 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Purpose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: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A pager rotation ensures 24/7 system reliability and rapid incident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Main Goal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: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Prevent burnout while maintaining high-quality operational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AE328-2A3E-2B4A-A402-722D7734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Why Is Pager Rotation Important In DevOps?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CE52-57AD-6D78-4615-A4499562D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Challenges of Traditional On-Call Models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Uneven or unfair distribution of incident response workload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Increased risk of employee burnout and decreased work quality (Yogesh, 2024).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DevOps Perspective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: 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Shared responsibility and continuous improvement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13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DFDD9-BE4B-B8C2-7609-92623CE4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Industry Standards and Best Practices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728EA-A822-CBCB-8909-7BBB61B59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36" y="640080"/>
            <a:ext cx="5053066" cy="254660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400" b="1"/>
              <a:t>Fair and balanced scheduling: </a:t>
            </a:r>
          </a:p>
          <a:p>
            <a:r>
              <a:rPr lang="en-US" sz="1400"/>
              <a:t>Keep consistent and even rotation cycles in place </a:t>
            </a:r>
          </a:p>
          <a:p>
            <a:r>
              <a:rPr lang="en-US" sz="1400"/>
              <a:t>Keep schedule </a:t>
            </a:r>
          </a:p>
          <a:p>
            <a:r>
              <a:rPr lang="en-US" sz="1400"/>
              <a:t>coverage for international teams across various time zones.</a:t>
            </a:r>
          </a:p>
          <a:p>
            <a:pPr marL="0"/>
            <a:r>
              <a:rPr lang="en-US" sz="1400" b="1"/>
              <a:t>Clear escalation plan</a:t>
            </a:r>
            <a:r>
              <a:rPr lang="en-US" sz="1400"/>
              <a:t> </a:t>
            </a:r>
          </a:p>
          <a:p>
            <a:r>
              <a:rPr lang="en-US" sz="1400"/>
              <a:t>Defined steps for incident escalation</a:t>
            </a:r>
          </a:p>
          <a:p>
            <a:r>
              <a:rPr lang="en-US" sz="1400"/>
              <a:t>Documented handover procedures</a:t>
            </a:r>
          </a:p>
          <a:p>
            <a:r>
              <a:rPr lang="en-US" sz="1400"/>
              <a:t>Transparent communication channels</a:t>
            </a:r>
          </a:p>
          <a:p>
            <a:pPr marL="0"/>
            <a:endParaRPr lang="en-US" sz="14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AA347-86AF-212F-1A60-38FA0C001181}"/>
              </a:ext>
            </a:extLst>
          </p:cNvPr>
          <p:cNvSpPr txBox="1"/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Incident.Io. (2024, February 26). Best practices for creating a reliable on-call rotation. </a:t>
            </a:r>
            <a:r>
              <a:rPr lang="en-US" sz="2000" i="1">
                <a:effectLst/>
              </a:rPr>
              <a:t>incident.io</a:t>
            </a:r>
            <a:r>
              <a:rPr lang="en-US" sz="2000">
                <a:effectLst/>
              </a:rPr>
              <a:t>. </a:t>
            </a:r>
            <a:r>
              <a:rPr lang="en-US" sz="2000">
                <a:effectLst/>
                <a:hlinkClick r:id="rId2"/>
              </a:rPr>
              <a:t>https://incident.io/hubs/on-call/on-call-rotation-best-practices</a:t>
            </a:r>
            <a:endParaRPr lang="en-US" sz="200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8510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E1345-D7D0-7632-054C-6EAE7518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Management Tools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AA591-3BB8-9420-9DE0-8D557E122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Tooling and Infrastructure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Utilize modern incident management platforms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Example: PagerDuty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Features: Automated scheduling, intelligent routing, mobile notifications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Monitoring and Alerting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Reduce noise and alert fatigue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Use machine learning for predictive incident management</a:t>
            </a: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3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245AF45-FCC5-791F-7FAC-E99A7ACB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481F7-0FB4-97C3-B17A-05FB9F7E8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Performance and Continuous Improvement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0C22FD3-860A-8501-BAC1-93624857FE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8354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618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5D06-F44B-B51E-D753-91103BCC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496F7-AA4D-2861-8413-2B2FC9D01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2994" y="1590840"/>
            <a:ext cx="5672176" cy="50952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Kim, G., Debois, P., Willis, J., &amp; Humble, J. (2016). </a:t>
            </a:r>
            <a:r>
              <a:rPr lang="en-US" sz="1400" i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devOps handbook : how to create world-class agility, reliability, &amp; security in technology organizations</a:t>
            </a:r>
            <a:r>
              <a:rPr lang="en-US" sz="1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(First edition.). IT Revolution Press, LLC.</a:t>
            </a:r>
          </a:p>
          <a:p>
            <a:r>
              <a:rPr lang="en-US" sz="140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Yogesh. (2024, November 7). </a:t>
            </a:r>
            <a:r>
              <a:rPr lang="en-US" sz="1400" i="1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Best Practices for Managing On-Call Rotation (in 2023)</a:t>
            </a:r>
            <a:r>
              <a:rPr lang="en-US" sz="140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. AlertOps | Never Miss a Thing | Resolve Major IT Incidents &amp; Automate Real-time Operations. </a:t>
            </a:r>
            <a:r>
              <a:rPr lang="en-US" sz="140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https://alertops.com/on-call-rotation/</a:t>
            </a:r>
            <a:endParaRPr lang="en-US" sz="1400" kern="120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40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Incident.Io. (2024, February 26). Best practices for creating a reliable on-call rotation. </a:t>
            </a:r>
            <a:r>
              <a:rPr lang="en-US" sz="1400" i="1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incident.io</a:t>
            </a:r>
            <a:r>
              <a:rPr lang="en-US" sz="140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40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https://incident.io/hubs/on-call/on-call-rotation-best-practices</a:t>
            </a:r>
            <a:endParaRPr lang="en-US" sz="1400" kern="120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400" i="1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Pager Hero - your pager for Slack</a:t>
            </a:r>
            <a:r>
              <a:rPr lang="en-US" sz="140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. (n.d.). Pager Hero. </a:t>
            </a:r>
            <a:r>
              <a:rPr lang="en-US" sz="140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https://pagerhero.io/blog/understand-on-call-rotations</a:t>
            </a:r>
            <a:endParaRPr lang="en-US" sz="1400" kern="120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400" i="1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PagerDuty | Real-Time Operations | Incident Response | On-Call | PagerDuty</a:t>
            </a:r>
            <a:r>
              <a:rPr lang="en-US" sz="140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. (2023, October 12). PagerDuty. </a:t>
            </a:r>
            <a:r>
              <a:rPr lang="en-US" sz="140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https://www.pagerduty.com/</a:t>
            </a:r>
            <a:endParaRPr lang="en-US" sz="1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r>
              <a:rPr lang="en-US" sz="140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Cook, O., Smollett, S., Spadaccini, A., Donnelly, C., Ma, J., Plasky, G., Thorne, S., &amp; Yang, J. (n.d.). </a:t>
            </a:r>
            <a:r>
              <a:rPr lang="en-US" sz="1400" i="1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On-Call</a:t>
            </a:r>
            <a:r>
              <a:rPr lang="en-US" sz="140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40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https://sre.google/workbook/on-call/</a:t>
            </a:r>
            <a:endParaRPr lang="en-US" sz="1400" kern="120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400" kern="120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400" kern="120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400" kern="120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400" kern="120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endParaRPr lang="en-US" sz="1400" kern="120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400" kern="120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8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512</Words>
  <Application>Microsoft Macintosh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Noto Serif</vt:lpstr>
      <vt:lpstr>Noto Serif</vt:lpstr>
      <vt:lpstr>Office Theme</vt:lpstr>
      <vt:lpstr>Robert Stewart     12/1/2024          Module 7    Assignment </vt:lpstr>
      <vt:lpstr>Pager Rotation Duties In DevOps</vt:lpstr>
      <vt:lpstr>What is Pager Rotation?</vt:lpstr>
      <vt:lpstr>Why Is Pager Rotation Important In DevOps?</vt:lpstr>
      <vt:lpstr>Industry Standards and Best Practices</vt:lpstr>
      <vt:lpstr>Management Tools</vt:lpstr>
      <vt:lpstr>Performance and Continuous Improvement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Stewart</dc:creator>
  <cp:lastModifiedBy>Robert Stewart</cp:lastModifiedBy>
  <cp:revision>5</cp:revision>
  <dcterms:created xsi:type="dcterms:W3CDTF">2024-12-01T07:40:36Z</dcterms:created>
  <dcterms:modified xsi:type="dcterms:W3CDTF">2024-12-02T04:16:10Z</dcterms:modified>
</cp:coreProperties>
</file>