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2256367" y="4411663"/>
            <a:ext cx="24892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3043767" y="2293938"/>
            <a:ext cx="9196917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GB" alt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529167" y="2133600"/>
            <a:ext cx="11231033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7016751" y="4076700"/>
            <a:ext cx="1862667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840567" y="4749800"/>
            <a:ext cx="9351433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GB" alt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91820" y="1764030"/>
            <a:ext cx="10898505" cy="2317750"/>
          </a:xfrm>
        </p:spPr>
        <p:txBody>
          <a:bodyPr/>
          <a:p>
            <a:pPr algn="ctr"/>
            <a:r>
              <a:rPr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Flipkart Product Analytics Dashboard</a:t>
            </a:r>
            <a:endParaRPr lang="en-GB" alt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1850" y="4589780"/>
            <a:ext cx="3578225" cy="1499870"/>
          </a:xfrm>
        </p:spPr>
        <p:txBody>
          <a:bodyPr>
            <a:scene3d>
              <a:camera prst="orthographicFront"/>
              <a:lightRig rig="threePt" dir="t"/>
            </a:scene3d>
          </a:bodyPr>
          <a:p>
            <a:endParaRPr>
              <a:sym typeface="+mn-ea"/>
            </a:endParaRPr>
          </a:p>
          <a:p>
            <a:endParaRPr lang="en-GB" alt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8228965" y="5360670"/>
            <a:ext cx="3510280" cy="994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b="1">
                <a:sym typeface="+mn-ea"/>
              </a:rPr>
              <a:t>Presented By: Rajan </a:t>
            </a:r>
            <a:r>
              <a:rPr lang="en-IN" b="1">
                <a:sym typeface="+mn-ea"/>
              </a:rPr>
              <a:t>Kumar</a:t>
            </a:r>
            <a:endParaRPr b="1">
              <a:sym typeface="+mn-ea"/>
            </a:endParaRPr>
          </a:p>
          <a:p>
            <a:pPr algn="ctr"/>
            <a:r>
              <a:rPr b="1">
                <a:sym typeface="+mn-ea"/>
              </a:rPr>
              <a:t>Date: June 2025</a:t>
            </a:r>
            <a:endParaRPr lang="en-GB" altLang="en-US" b="1"/>
          </a:p>
        </p:txBody>
      </p:sp>
      <p:sp>
        <p:nvSpPr>
          <p:cNvPr id="10" name="Text Box 9"/>
          <p:cNvSpPr txBox="1"/>
          <p:nvPr/>
        </p:nvSpPr>
        <p:spPr>
          <a:xfrm>
            <a:off x="7903210" y="14865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sz="5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Objective</a:t>
            </a:r>
            <a:endParaRPr lang="en-GB" altLang="en-US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355" y="1878965"/>
            <a:ext cx="11075670" cy="4075430"/>
          </a:xfrm>
        </p:spPr>
        <p:txBody>
          <a:bodyPr>
            <a:noAutofit/>
          </a:bodyPr>
          <a:p>
            <a:pPr algn="just"/>
            <a:r>
              <a:rPr lang="en-US" altLang="en-GB" sz="4000"/>
              <a:t>The purpose of this dashboard is to analyze product performance, customer ratings, category-wise sales, and seller metrics on Flipkart, with the goal of uncovering key insights to improve business strategy.</a:t>
            </a:r>
            <a:endParaRPr lang="en-US" altLang="en-GB"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sz="5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Dataset Overview</a:t>
            </a:r>
            <a:endParaRPr lang="en-GB" altLang="en-US" sz="54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just"/>
            <a:r>
              <a:rPr sz="4000">
                <a:sym typeface="+mn-ea"/>
              </a:rPr>
              <a:t>Data Source: Flipkart product listings and performance data</a:t>
            </a:r>
            <a:endParaRPr sz="4000">
              <a:sym typeface="+mn-ea"/>
            </a:endParaRPr>
          </a:p>
          <a:p>
            <a:pPr algn="just"/>
            <a:r>
              <a:rPr sz="4000">
                <a:sym typeface="+mn-ea"/>
              </a:rPr>
              <a:t>Fields Covered:</a:t>
            </a:r>
            <a:endParaRPr sz="4000">
              <a:sym typeface="+mn-ea"/>
            </a:endParaRPr>
          </a:p>
          <a:p>
            <a:pPr marL="0" indent="0" algn="just">
              <a:buNone/>
            </a:pPr>
            <a:r>
              <a:rPr sz="4000">
                <a:sym typeface="+mn-ea"/>
              </a:rPr>
              <a:t>    • Product Name, Category, Sub-Category</a:t>
            </a:r>
            <a:endParaRPr sz="4000">
              <a:sym typeface="+mn-ea"/>
            </a:endParaRPr>
          </a:p>
          <a:p>
            <a:pPr marL="0" indent="0" algn="just">
              <a:buNone/>
            </a:pPr>
            <a:r>
              <a:rPr sz="4000">
                <a:sym typeface="+mn-ea"/>
              </a:rPr>
              <a:t>    • Price, Rating, Reviews</a:t>
            </a:r>
            <a:endParaRPr sz="4000">
              <a:sym typeface="+mn-ea"/>
            </a:endParaRPr>
          </a:p>
          <a:p>
            <a:pPr marL="0" indent="0" algn="just">
              <a:buNone/>
            </a:pPr>
            <a:r>
              <a:rPr sz="4000">
                <a:sym typeface="+mn-ea"/>
              </a:rPr>
              <a:t>    • Seller, Stock, Sales Count</a:t>
            </a:r>
            <a:endParaRPr sz="4000">
              <a:sym typeface="+mn-ea"/>
            </a:endParaRPr>
          </a:p>
          <a:p>
            <a:pPr algn="just"/>
            <a:endParaRPr lang="en-US" altLang="en-GB" sz="4000"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GB" sz="54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Sales Insights</a:t>
            </a:r>
            <a:endParaRPr lang="en-US" altLang="en-GB" sz="54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algn="l"/>
            <a:r>
              <a:rPr sz="3600">
                <a:sym typeface="+mn-ea"/>
              </a:rPr>
              <a:t> Highest selling categories: Electronics, Home Appliances</a:t>
            </a:r>
            <a:endParaRPr sz="3600">
              <a:sym typeface="+mn-ea"/>
            </a:endParaRPr>
          </a:p>
          <a:p>
            <a:pPr algn="l"/>
            <a:r>
              <a:rPr sz="3600">
                <a:sym typeface="+mn-ea"/>
              </a:rPr>
              <a:t>Monthly sales trend shows peak during festive seasons</a:t>
            </a:r>
            <a:endParaRPr sz="3600">
              <a:sym typeface="+mn-ea"/>
            </a:endParaRPr>
          </a:p>
          <a:p>
            <a:pPr algn="l"/>
            <a:r>
              <a:rPr sz="3600">
                <a:sym typeface="+mn-ea"/>
              </a:rPr>
              <a:t> Most profitable products identified in high-margin categories</a:t>
            </a:r>
            <a:endParaRPr sz="3600">
              <a:sym typeface="+mn-ea"/>
            </a:endParaRPr>
          </a:p>
          <a:p>
            <a:pPr algn="l"/>
            <a:r>
              <a:rPr sz="3600">
                <a:sym typeface="+mn-ea"/>
              </a:rPr>
              <a:t>Decline observed in underperforming SKUs</a:t>
            </a:r>
            <a:endParaRPr sz="3600">
              <a:sym typeface="+mn-ea"/>
            </a:endParaRPr>
          </a:p>
          <a:p>
            <a:pPr algn="l"/>
            <a:endParaRPr lang="en-GB" altLang="en-US" sz="360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sz="4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Product Ratings Analysis</a:t>
            </a:r>
            <a:endParaRPr lang="en-GB" altLang="en-US" sz="48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sz="4000">
                <a:sym typeface="+mn-ea"/>
              </a:rPr>
              <a:t>Average rating across products: 4.1</a:t>
            </a:r>
            <a:endParaRPr sz="4000">
              <a:sym typeface="+mn-ea"/>
            </a:endParaRPr>
          </a:p>
          <a:p>
            <a:r>
              <a:rPr sz="4000">
                <a:sym typeface="+mn-ea"/>
              </a:rPr>
              <a:t> Categories with highest-rated products: Books, Fashion</a:t>
            </a:r>
            <a:endParaRPr sz="4000">
              <a:sym typeface="+mn-ea"/>
            </a:endParaRPr>
          </a:p>
          <a:p>
            <a:r>
              <a:rPr sz="4000">
                <a:sym typeface="+mn-ea"/>
              </a:rPr>
              <a:t>Low-rated products primarily found in lesser-known brands</a:t>
            </a:r>
            <a:endParaRPr sz="4000">
              <a:sym typeface="+mn-ea"/>
            </a:endParaRPr>
          </a:p>
          <a:p>
            <a:r>
              <a:rPr sz="4000">
                <a:sym typeface="+mn-ea"/>
              </a:rPr>
              <a:t>Correlation between high ratings and high sales</a:t>
            </a:r>
            <a:endParaRPr sz="4000">
              <a:sym typeface="+mn-ea"/>
            </a:endParaRPr>
          </a:p>
          <a:p>
            <a:endParaRPr lang="en-GB" altLang="en-US" sz="4000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sz="4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Seller Performance</a:t>
            </a:r>
            <a:endParaRPr lang="en-GB" altLang="en-US" sz="48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sz="4000">
                <a:sym typeface="+mn-ea"/>
              </a:rPr>
              <a:t>Top 5 sellers contributed over 40% of total revenue</a:t>
            </a:r>
            <a:endParaRPr sz="4000">
              <a:sym typeface="+mn-ea"/>
            </a:endParaRPr>
          </a:p>
          <a:p>
            <a:r>
              <a:rPr sz="4000">
                <a:sym typeface="+mn-ea"/>
              </a:rPr>
              <a:t>Few sellers dominate certain categories (e.g., mobiles)</a:t>
            </a:r>
            <a:endParaRPr sz="4000">
              <a:sym typeface="+mn-ea"/>
            </a:endParaRPr>
          </a:p>
          <a:p>
            <a:r>
              <a:rPr sz="4000">
                <a:sym typeface="+mn-ea"/>
              </a:rPr>
              <a:t>Seller performance varies by product rating and delivery time</a:t>
            </a:r>
            <a:endParaRPr sz="4000">
              <a:sym typeface="+mn-ea"/>
            </a:endParaRPr>
          </a:p>
          <a:p>
            <a:r>
              <a:rPr sz="4000">
                <a:sym typeface="+mn-ea"/>
              </a:rPr>
              <a:t>Potential to onboard better-performing sellers in weak categories</a:t>
            </a:r>
            <a:endParaRPr sz="4000">
              <a:sym typeface="+mn-ea"/>
            </a:endParaRPr>
          </a:p>
          <a:p>
            <a:endParaRPr lang="en-GB" altLang="en-US" sz="4000"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sz="4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Conclusions &amp; Recommendations</a:t>
            </a:r>
            <a:endParaRPr lang="en-GB" altLang="en-US" sz="48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p>
            <a:r>
              <a:rPr sz="4000">
                <a:sym typeface="+mn-ea"/>
              </a:rPr>
              <a:t>Focus on improving product ratings to boost customer trust</a:t>
            </a:r>
            <a:endParaRPr sz="4000">
              <a:sym typeface="+mn-ea"/>
            </a:endParaRPr>
          </a:p>
          <a:p>
            <a:r>
              <a:rPr sz="4000">
                <a:sym typeface="+mn-ea"/>
              </a:rPr>
              <a:t>Promote high-performing categories through targeted marketing</a:t>
            </a:r>
            <a:endParaRPr sz="4000">
              <a:sym typeface="+mn-ea"/>
            </a:endParaRPr>
          </a:p>
          <a:p>
            <a:r>
              <a:rPr sz="4000">
                <a:sym typeface="+mn-ea"/>
              </a:rPr>
              <a:t>Optimize stock levels for best-selling items</a:t>
            </a:r>
            <a:endParaRPr sz="4000">
              <a:sym typeface="+mn-ea"/>
            </a:endParaRPr>
          </a:p>
          <a:p>
            <a:r>
              <a:rPr sz="4000">
                <a:sym typeface="+mn-ea"/>
              </a:rPr>
              <a:t>Evaluate and replace underperforming sellers/products</a:t>
            </a:r>
            <a:endParaRPr sz="4000">
              <a:sym typeface="+mn-ea"/>
            </a:endParaRPr>
          </a:p>
          <a:p>
            <a:endParaRPr lang="en-GB" altLang="en-US" sz="400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6390"/>
            <a:ext cx="10515600" cy="848360"/>
          </a:xfrm>
        </p:spPr>
        <p:txBody>
          <a:bodyPr/>
          <a:p>
            <a:pPr algn="ctr"/>
            <a:r>
              <a:rPr sz="4800" b="1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Dashboard Snapshots</a:t>
            </a:r>
            <a:endParaRPr sz="4800" b="1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  <p:pic>
        <p:nvPicPr>
          <p:cNvPr id="4" name="Content Placeholder 3" descr="Screenshot (85)"/>
          <p:cNvPicPr>
            <a:picLocks noChangeAspect="1"/>
          </p:cNvPicPr>
          <p:nvPr>
            <p:ph idx="1"/>
          </p:nvPr>
        </p:nvPicPr>
        <p:blipFill>
          <a:blip r:embed="rId1"/>
          <a:srcRect l="17977" t="18938" r="21622" b="19523"/>
          <a:stretch>
            <a:fillRect/>
          </a:stretch>
        </p:blipFill>
        <p:spPr>
          <a:xfrm>
            <a:off x="489585" y="1332865"/>
            <a:ext cx="11103610" cy="52368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1442</Words>
  <Application>WPS Presentation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MiSans Normal</vt:lpstr>
      <vt:lpstr>Wingdings</vt:lpstr>
      <vt:lpstr>Nunito Sans</vt:lpstr>
      <vt:lpstr>Segoe Print</vt:lpstr>
      <vt:lpstr>Nunito Sans ExtraBold</vt:lpstr>
      <vt:lpstr>Art_mountaineering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Flipkart Product Analytics Dashboard</dc:title>
  <dc:creator/>
  <cp:lastModifiedBy>Rajan Kumar</cp:lastModifiedBy>
  <cp:revision>1</cp:revision>
  <dcterms:created xsi:type="dcterms:W3CDTF">2025-06-29T10:46:22Z</dcterms:created>
  <dcterms:modified xsi:type="dcterms:W3CDTF">2025-06-29T10:46:23Z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62302840442E41218486A2959BD6C30B_11</vt:lpwstr>
  </property>
  <property fmtid="{D5CDD505-2E9C-101B-9397-08002B2CF9AE}" pid="3" name="KSOProductBuildVer">
    <vt:lpwstr>2057-12.2.0.21601</vt:lpwstr>
  </property>
</Properties>
</file>