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4" r:id="rId20"/>
    <p:sldId id="272" r:id="rId21"/>
  </p:sldIdLst>
  <p:sldSz cx="14630400" cy="8229600"/>
  <p:notesSz cx="8229600" cy="14630400"/>
  <p:embeddedFontLst>
    <p:embeddedFont>
      <p:font typeface="Gelasio" panose="020B0604020202020204" charset="0"/>
      <p:regular r:id="rId23"/>
    </p:embeddedFont>
    <p:embeddedFont>
      <p:font typeface="Lato" panose="020F0502020204030203" pitchFamily="34" charset="0"/>
      <p:regular r:id="rId24"/>
      <p:bold r:id="rId25"/>
      <p:italic r:id="rId26"/>
    </p:embeddedFont>
  </p:embeddedFontLst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1" d="100"/>
          <a:sy n="101" d="100"/>
        </p:scale>
        <p:origin x="47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28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296948"/>
            <a:ext cx="12751356" cy="1677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Analytics Software for Intel's CPU Test Results</a:t>
            </a:r>
            <a:endParaRPr lang="en-US" sz="5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22" y="3511629"/>
            <a:ext cx="3847743" cy="90451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39522" y="4818817"/>
            <a:ext cx="3716298" cy="419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Presenter: Roi Shamayev</a:t>
            </a:r>
            <a:endParaRPr lang="en-US" sz="2600" dirty="0"/>
          </a:p>
        </p:txBody>
      </p:sp>
      <p:sp>
        <p:nvSpPr>
          <p:cNvPr id="5" name="Text 2"/>
          <p:cNvSpPr/>
          <p:nvPr/>
        </p:nvSpPr>
        <p:spPr>
          <a:xfrm>
            <a:off x="939522" y="5640824"/>
            <a:ext cx="8868847" cy="419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Supervisors: Prof. Miri Weiss-Cohen &amp; Alexei Raskin (Intel)</a:t>
            </a:r>
            <a:endParaRPr lang="en-US" sz="2600" dirty="0"/>
          </a:p>
        </p:txBody>
      </p:sp>
      <p:sp>
        <p:nvSpPr>
          <p:cNvPr id="6" name="Shape 3"/>
          <p:cNvSpPr/>
          <p:nvPr/>
        </p:nvSpPr>
        <p:spPr>
          <a:xfrm>
            <a:off x="939522" y="6482834"/>
            <a:ext cx="429458" cy="429458"/>
          </a:xfrm>
          <a:prstGeom prst="roundRect">
            <a:avLst>
              <a:gd name="adj" fmla="val 2128982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42" y="6490454"/>
            <a:ext cx="414218" cy="41421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503164" y="6462832"/>
            <a:ext cx="2403515" cy="469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r>
              <a:rPr lang="en-US" sz="26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 roi shamayev</a:t>
            </a:r>
            <a:endParaRPr lang="en-US"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641515"/>
            <a:ext cx="6711077" cy="838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Technology Stack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1368862" y="3017282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Backend: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1798439" y="3540800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C# .NET Worker Service.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798439" y="4064318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API for data requests.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1368862" y="4587835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Database: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798439" y="5111353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MariaDB SQL.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368862" y="5634871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Frontend: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1798439" y="6158389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Angular framework</a:t>
            </a:r>
            <a:endParaRPr lang="en-US" sz="2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6390" y="507921"/>
            <a:ext cx="4617839" cy="5772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System Architecture</a:t>
            </a:r>
            <a:endParaRPr lang="en-US" sz="3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90" y="1454467"/>
            <a:ext cx="8473678" cy="62686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8297" y="517208"/>
            <a:ext cx="4661535" cy="470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00"/>
              </a:lnSpc>
              <a:buNone/>
            </a:pPr>
            <a:r>
              <a:rPr lang="en-US" sz="29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Worker service Architecture</a:t>
            </a:r>
            <a:endParaRPr lang="en-US" sz="2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97" y="1363623"/>
            <a:ext cx="4973836" cy="6349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7C2E31-87DD-15C7-D763-9A98D757DB4F}"/>
              </a:ext>
            </a:extLst>
          </p:cNvPr>
          <p:cNvSpPr txBox="1"/>
          <p:nvPr/>
        </p:nvSpPr>
        <p:spPr>
          <a:xfrm>
            <a:off x="7640152" y="612119"/>
            <a:ext cx="6718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br>
              <a:rPr lang="en-US" dirty="0"/>
            </a:b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FA54E-D71F-F8B0-2D40-C092A1416E06}"/>
              </a:ext>
            </a:extLst>
          </p:cNvPr>
          <p:cNvSpPr txBox="1"/>
          <p:nvPr/>
        </p:nvSpPr>
        <p:spPr>
          <a:xfrm>
            <a:off x="6990249" y="1206311"/>
            <a:ext cx="722947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Initialize Service: Start service and set configurations.</a:t>
            </a:r>
            <a:br>
              <a:rPr lang="en-US" sz="2800" b="1" dirty="0"/>
            </a:br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Copy and Preprocess Logs</a:t>
            </a:r>
            <a:br>
              <a:rPr lang="en-US" sz="2800" b="1" dirty="0"/>
            </a:br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Parse and Extract Key Metrics</a:t>
            </a:r>
            <a:br>
              <a:rPr lang="en-US" sz="2800" b="1" dirty="0"/>
            </a:br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Anomaly Detection and Metrics Calculation</a:t>
            </a:r>
            <a:br>
              <a:rPr lang="en-US" sz="2800" b="1" dirty="0"/>
            </a:br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Update Database</a:t>
            </a:r>
            <a:br>
              <a:rPr lang="en-US" sz="2800" b="1" dirty="0"/>
            </a:br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Continuous Loop</a:t>
            </a:r>
          </a:p>
          <a:p>
            <a:br>
              <a:rPr lang="en-US" dirty="0"/>
            </a:br>
            <a:endParaRPr lang="en-I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8689" y="739140"/>
            <a:ext cx="6704886" cy="837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550"/>
              </a:lnSpc>
              <a:buNone/>
            </a:pPr>
            <a:r>
              <a:rPr lang="en-US" sz="5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Definitions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1367790" y="2113478"/>
            <a:ext cx="12323921" cy="429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Serial ID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- A unique identifier for a specific CPU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1367790" y="2636401"/>
            <a:ext cx="12323921" cy="429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Lot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- a unique identifier for a group of CPU’s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367790" y="3159323"/>
            <a:ext cx="12323921" cy="8582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Location code(L.C.)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- Identifier used In combination with Lot to define which test program will run on the CPU’s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1367790" y="4111347"/>
            <a:ext cx="12323921" cy="1287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BIN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- A number, Refers to binning ,process of sorting and categorizing CPUs based on their performance . Usually Bin 1 or 100 indicate a good CPU , and other Bins suggest a problem in a specific submodule assigned to that bin.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367790" y="5492472"/>
            <a:ext cx="12323921" cy="429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Cell 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- The identifier of the Tester equipment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367790" y="6015395"/>
            <a:ext cx="12323921" cy="429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Socket 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- As different cells have multiple sockets, each socket is identified by its number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1367790" y="6538317"/>
            <a:ext cx="12323921" cy="429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Retest 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- Defines the number of times a test was performed on a processor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1367790" y="7061240"/>
            <a:ext cx="12323921" cy="429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Stress Time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- The runtime of the CPU under stress test conditions.</a:t>
            </a:r>
            <a:endParaRPr lang="en-US" sz="2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7701" y="516969"/>
            <a:ext cx="4698563" cy="587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6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Prototype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657701" y="1480066"/>
            <a:ext cx="13314998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Card component </a:t>
            </a:r>
            <a:r>
              <a:rPr lang="en-US" sz="20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- This component hold the currently running lots leveraging built in components in Angular</a:t>
            </a:r>
            <a:endParaRPr lang="en-US" sz="20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01" y="1992154"/>
            <a:ext cx="8022908" cy="57204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0831" y="733187"/>
            <a:ext cx="6649522" cy="831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500"/>
              </a:lnSpc>
              <a:buNone/>
            </a:pPr>
            <a:r>
              <a:rPr lang="en-US" sz="5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Prototype</a:t>
            </a:r>
            <a:endParaRPr lang="en-US" sz="5200" dirty="0"/>
          </a:p>
        </p:txBody>
      </p:sp>
      <p:sp>
        <p:nvSpPr>
          <p:cNvPr id="3" name="Text 1"/>
          <p:cNvSpPr/>
          <p:nvPr/>
        </p:nvSpPr>
        <p:spPr>
          <a:xfrm>
            <a:off x="930831" y="2096214"/>
            <a:ext cx="12768739" cy="851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Result component</a:t>
            </a:r>
            <a:r>
              <a:rPr lang="en-US" sz="20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- This component display the processors testing results and uses the ngx-charts library for visualization</a:t>
            </a:r>
            <a:endParaRPr lang="en-US" sz="20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31" y="3246477"/>
            <a:ext cx="8915972" cy="46287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547574"/>
            <a:ext cx="4026694" cy="503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950"/>
              </a:lnSpc>
              <a:buNone/>
            </a:pPr>
            <a:r>
              <a:rPr lang="en-US" sz="31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Evaluation Metrics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1368862" y="2587704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Response Time Reduction: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1798439" y="3111222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50% reduction in response time to test failures.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368862" y="3634740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Recovery Time Improvement: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1798439" y="4158258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75% reduction in recovery time from hardware issues.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368862" y="4681776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User Satisfaction: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798439" y="5205293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80% satisfaction rate among users.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1368862" y="5728811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 Accuracy: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1798439" y="6252329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Achieve a 99.9% accuracy rate in data representation.</a:t>
            </a:r>
            <a:endParaRPr lang="en-US" sz="2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2192060"/>
            <a:ext cx="6482001" cy="671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Early Feedback and Impact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939522" y="3131463"/>
            <a:ext cx="4026694" cy="503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950"/>
              </a:lnSpc>
              <a:buNone/>
            </a:pPr>
            <a:r>
              <a:rPr lang="en-US" sz="31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Real Cases</a:t>
            </a:r>
            <a:endParaRPr lang="en-US" sz="3150" dirty="0"/>
          </a:p>
        </p:txBody>
      </p:sp>
      <p:sp>
        <p:nvSpPr>
          <p:cNvPr id="4" name="Text 2"/>
          <p:cNvSpPr/>
          <p:nvPr/>
        </p:nvSpPr>
        <p:spPr>
          <a:xfrm>
            <a:off x="1368862" y="3687180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Overstressing CPUs: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798439" y="4114800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Detected higher-than-expected stress times, leading to prompt corrections.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1368862" y="4595972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Quick Recovery from Errors: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368862" y="5014355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Reduced downtime from days to less than an hour after human error.</a:t>
            </a:r>
            <a:endParaRPr lang="en-US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C04DB0-359B-03C8-3F76-071056720EB2}"/>
              </a:ext>
            </a:extLst>
          </p:cNvPr>
          <p:cNvSpPr txBox="1"/>
          <p:nvPr/>
        </p:nvSpPr>
        <p:spPr>
          <a:xfrm>
            <a:off x="939522" y="5660212"/>
            <a:ext cx="553684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Features Requests from users</a:t>
            </a:r>
            <a:br>
              <a:rPr lang="en-US" sz="31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</a:b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FB258-21B6-8637-EA2E-8B29D62AED4B}"/>
              </a:ext>
            </a:extLst>
          </p:cNvPr>
          <p:cNvSpPr txBox="1"/>
          <p:nvPr/>
        </p:nvSpPr>
        <p:spPr>
          <a:xfrm>
            <a:off x="1368862" y="6225624"/>
            <a:ext cx="55368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sz="21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ETA (Estimate Time) to End Of Test</a:t>
            </a:r>
            <a:endParaRPr lang="en-US" sz="21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Yield</a:t>
            </a:r>
            <a:r>
              <a:rPr lang="en-IL" sz="21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metrics and visualizations</a:t>
            </a:r>
            <a:endParaRPr lang="en-US" sz="21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</a:t>
            </a:r>
            <a:r>
              <a:rPr lang="en-IL" sz="21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xport</a:t>
            </a:r>
            <a:r>
              <a:rPr lang="en-IL" sz="21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excel button</a:t>
            </a:r>
            <a:r>
              <a:rPr lang="en-US" sz="21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more</a:t>
            </a:r>
            <a:endParaRPr lang="en-US" sz="2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507117-3D1A-07FC-8D48-DE96DFDC59AD}"/>
              </a:ext>
            </a:extLst>
          </p:cNvPr>
          <p:cNvSpPr txBox="1"/>
          <p:nvPr/>
        </p:nvSpPr>
        <p:spPr>
          <a:xfrm>
            <a:off x="2584502" y="2660073"/>
            <a:ext cx="9461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Completed Web App Demo video</a:t>
            </a:r>
            <a:endParaRPr lang="en-IL" sz="8000" dirty="0"/>
          </a:p>
        </p:txBody>
      </p:sp>
    </p:spTree>
    <p:extLst>
      <p:ext uri="{BB962C8B-B14F-4D97-AF65-F5344CB8AC3E}">
        <p14:creationId xmlns:p14="http://schemas.microsoft.com/office/powerpoint/2010/main" val="834915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CCB7457-AEAA-F37B-BA17-0ED6C8F67C69}"/>
              </a:ext>
            </a:extLst>
          </p:cNvPr>
          <p:cNvSpPr/>
          <p:nvPr/>
        </p:nvSpPr>
        <p:spPr>
          <a:xfrm>
            <a:off x="939522" y="1897142"/>
            <a:ext cx="6711077" cy="838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Results</a:t>
            </a:r>
            <a:endParaRPr lang="en-US" sz="525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F0DF2E8-127C-DB33-7B57-A7C21F79D6D7}"/>
              </a:ext>
            </a:extLst>
          </p:cNvPr>
          <p:cNvSpPr/>
          <p:nvPr/>
        </p:nvSpPr>
        <p:spPr>
          <a:xfrm>
            <a:off x="939522" y="3272909"/>
            <a:ext cx="12751356" cy="536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Streamlined workflow between all employees</a:t>
            </a:r>
            <a:endParaRPr lang="en-US" sz="21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1C4F350A-32DB-CE55-9CCB-024BE8D40A91}"/>
              </a:ext>
            </a:extLst>
          </p:cNvPr>
          <p:cNvSpPr/>
          <p:nvPr/>
        </p:nvSpPr>
        <p:spPr>
          <a:xfrm>
            <a:off x="939522" y="3903583"/>
            <a:ext cx="12751356" cy="536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98% Uptime</a:t>
            </a:r>
            <a:endParaRPr lang="en-US" sz="21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078E5C86-6069-F377-5820-EF1547F42632}"/>
              </a:ext>
            </a:extLst>
          </p:cNvPr>
          <p:cNvSpPr/>
          <p:nvPr/>
        </p:nvSpPr>
        <p:spPr>
          <a:xfrm>
            <a:off x="939522" y="4534257"/>
            <a:ext cx="12751356" cy="536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Reliable detection of overstressed CPU’s</a:t>
            </a:r>
            <a:endParaRPr lang="en-US" sz="21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7E7C2A45-94B8-09D7-3CDE-7CE3A8B1B66A}"/>
              </a:ext>
            </a:extLst>
          </p:cNvPr>
          <p:cNvSpPr/>
          <p:nvPr/>
        </p:nvSpPr>
        <p:spPr>
          <a:xfrm>
            <a:off x="939522" y="5164931"/>
            <a:ext cx="12751356" cy="536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Reduced recovery from HW failures to the minimum (30 min)</a:t>
            </a:r>
            <a:endParaRPr lang="en-US" sz="210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4424C60F-9349-042B-1903-78446DE1E756}"/>
              </a:ext>
            </a:extLst>
          </p:cNvPr>
          <p:cNvSpPr/>
          <p:nvPr/>
        </p:nvSpPr>
        <p:spPr>
          <a:xfrm>
            <a:off x="939522" y="5795605"/>
            <a:ext cx="12751356" cy="536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100% data accuracy 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7001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678424"/>
            <a:ext cx="7110770" cy="838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 to Burn-In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1368862" y="3054191"/>
            <a:ext cx="12322016" cy="859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Burn-In (BI)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is a stress testing process where processors are subjected to extreme conditions like high temperatures and voltages to identify failures.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1368862" y="4007287"/>
            <a:ext cx="12322016" cy="859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During </a:t>
            </a: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development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, BI helps uncover potential hardware issues that may arise under stress, allowing engineers to address them before mass production.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368862" y="4960382"/>
            <a:ext cx="12322016" cy="859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Ongoing BI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ensures that processors can handle real-world conditions, improving reliability across the entire lifecycle of the product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939522" y="6121479"/>
            <a:ext cx="1275135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endParaRPr lang="en-US" sz="2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2594610"/>
            <a:ext cx="4026694" cy="503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950"/>
              </a:lnSpc>
              <a:buNone/>
            </a:pPr>
            <a:r>
              <a:rPr lang="en-US" sz="31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Limitations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1368862" y="3634740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Complementary Tool: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1798439" y="4158258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Provides comprehensive overview , But Does not replace in-depth analysis by engineers.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368862" y="4681776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Network Constraints: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1798439" y="5205293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 update frequency balanced to prevent network strain.</a:t>
            </a:r>
            <a:endParaRPr lang="en-US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58441" y="674489"/>
            <a:ext cx="6131957" cy="7664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00"/>
              </a:lnSpc>
              <a:buNone/>
            </a:pPr>
            <a:r>
              <a:rPr lang="en-US" sz="48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BI Tester example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858441" y="1931432"/>
            <a:ext cx="12913519" cy="3924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i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Tester applies stress on underside of the large PCB</a:t>
            </a:r>
            <a:endParaRPr lang="en-US" sz="19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41" y="2599730"/>
            <a:ext cx="7481054" cy="49552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121688"/>
            <a:ext cx="9207103" cy="838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Current testing process in Intel</a:t>
            </a:r>
            <a:endParaRPr lang="en-US" sz="5250" dirty="0"/>
          </a:p>
        </p:txBody>
      </p:sp>
      <p:sp>
        <p:nvSpPr>
          <p:cNvPr id="3" name="Shape 1"/>
          <p:cNvSpPr/>
          <p:nvPr/>
        </p:nvSpPr>
        <p:spPr>
          <a:xfrm>
            <a:off x="939522" y="2799398"/>
            <a:ext cx="604004" cy="604004"/>
          </a:xfrm>
          <a:prstGeom prst="roundRect">
            <a:avLst>
              <a:gd name="adj" fmla="val 18667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4" name="Text 2"/>
          <p:cNvSpPr/>
          <p:nvPr/>
        </p:nvSpPr>
        <p:spPr>
          <a:xfrm>
            <a:off x="1155025" y="2900005"/>
            <a:ext cx="172998" cy="402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31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3150" dirty="0"/>
          </a:p>
        </p:txBody>
      </p:sp>
      <p:sp>
        <p:nvSpPr>
          <p:cNvPr id="5" name="Text 3"/>
          <p:cNvSpPr/>
          <p:nvPr/>
        </p:nvSpPr>
        <p:spPr>
          <a:xfrm>
            <a:off x="1811893" y="2799398"/>
            <a:ext cx="3355538" cy="419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Burn-In (BI) Process</a:t>
            </a:r>
            <a:endParaRPr lang="en-US" sz="2600" dirty="0"/>
          </a:p>
        </p:txBody>
      </p:sp>
      <p:sp>
        <p:nvSpPr>
          <p:cNvPr id="6" name="Text 4"/>
          <p:cNvSpPr/>
          <p:nvPr/>
        </p:nvSpPr>
        <p:spPr>
          <a:xfrm>
            <a:off x="1811893" y="3379708"/>
            <a:ext cx="5369123" cy="1288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Intel’s Haifa Development Center conducts Burn-In testing to identify issues under stress testing.</a:t>
            </a:r>
            <a:endParaRPr lang="en-US" sz="2100" dirty="0"/>
          </a:p>
        </p:txBody>
      </p:sp>
      <p:sp>
        <p:nvSpPr>
          <p:cNvPr id="7" name="Shape 5"/>
          <p:cNvSpPr/>
          <p:nvPr/>
        </p:nvSpPr>
        <p:spPr>
          <a:xfrm>
            <a:off x="7449383" y="2799398"/>
            <a:ext cx="604004" cy="604004"/>
          </a:xfrm>
          <a:prstGeom prst="roundRect">
            <a:avLst>
              <a:gd name="adj" fmla="val 18667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8" name="Text 6"/>
          <p:cNvSpPr/>
          <p:nvPr/>
        </p:nvSpPr>
        <p:spPr>
          <a:xfrm>
            <a:off x="7638931" y="2900005"/>
            <a:ext cx="224909" cy="402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31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3150" dirty="0"/>
          </a:p>
        </p:txBody>
      </p:sp>
      <p:sp>
        <p:nvSpPr>
          <p:cNvPr id="9" name="Text 7"/>
          <p:cNvSpPr/>
          <p:nvPr/>
        </p:nvSpPr>
        <p:spPr>
          <a:xfrm>
            <a:off x="8321754" y="2799398"/>
            <a:ext cx="3355538" cy="419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Log Data Generation</a:t>
            </a:r>
            <a:endParaRPr lang="en-US" sz="2600" dirty="0"/>
          </a:p>
        </p:txBody>
      </p:sp>
      <p:sp>
        <p:nvSpPr>
          <p:cNvPr id="10" name="Text 8"/>
          <p:cNvSpPr/>
          <p:nvPr/>
        </p:nvSpPr>
        <p:spPr>
          <a:xfrm>
            <a:off x="8321754" y="3379708"/>
            <a:ext cx="5369123" cy="1718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During testing, vast amounts of log data are produced, containing critical information about the performance and status of the processors.</a:t>
            </a:r>
            <a:endParaRPr lang="en-US" sz="2100" dirty="0"/>
          </a:p>
        </p:txBody>
      </p:sp>
      <p:sp>
        <p:nvSpPr>
          <p:cNvPr id="11" name="Shape 9"/>
          <p:cNvSpPr/>
          <p:nvPr/>
        </p:nvSpPr>
        <p:spPr>
          <a:xfrm>
            <a:off x="939522" y="5668327"/>
            <a:ext cx="604004" cy="604004"/>
          </a:xfrm>
          <a:prstGeom prst="roundRect">
            <a:avLst>
              <a:gd name="adj" fmla="val 18667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2" name="Text 10"/>
          <p:cNvSpPr/>
          <p:nvPr/>
        </p:nvSpPr>
        <p:spPr>
          <a:xfrm>
            <a:off x="1130379" y="5768935"/>
            <a:ext cx="222171" cy="402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31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3150" dirty="0"/>
          </a:p>
        </p:txBody>
      </p:sp>
      <p:sp>
        <p:nvSpPr>
          <p:cNvPr id="13" name="Text 11"/>
          <p:cNvSpPr/>
          <p:nvPr/>
        </p:nvSpPr>
        <p:spPr>
          <a:xfrm>
            <a:off x="1811893" y="5668327"/>
            <a:ext cx="3355538" cy="419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Developments phase:</a:t>
            </a:r>
            <a:endParaRPr lang="en-US" sz="2600" dirty="0"/>
          </a:p>
        </p:txBody>
      </p:sp>
      <p:sp>
        <p:nvSpPr>
          <p:cNvPr id="14" name="Text 12"/>
          <p:cNvSpPr/>
          <p:nvPr/>
        </p:nvSpPr>
        <p:spPr>
          <a:xfrm>
            <a:off x="1811893" y="6248638"/>
            <a:ext cx="5369123" cy="859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Based on the results of tests, Engineers develop fixes to failures.</a:t>
            </a:r>
            <a:endParaRPr lang="en-US" sz="2100" dirty="0"/>
          </a:p>
        </p:txBody>
      </p:sp>
      <p:sp>
        <p:nvSpPr>
          <p:cNvPr id="15" name="Shape 13"/>
          <p:cNvSpPr/>
          <p:nvPr/>
        </p:nvSpPr>
        <p:spPr>
          <a:xfrm>
            <a:off x="7449383" y="5668327"/>
            <a:ext cx="604004" cy="604004"/>
          </a:xfrm>
          <a:prstGeom prst="roundRect">
            <a:avLst>
              <a:gd name="adj" fmla="val 18667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6" name="Text 14"/>
          <p:cNvSpPr/>
          <p:nvPr/>
        </p:nvSpPr>
        <p:spPr>
          <a:xfrm>
            <a:off x="7637621" y="5768935"/>
            <a:ext cx="227528" cy="402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31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3150" dirty="0"/>
          </a:p>
        </p:txBody>
      </p:sp>
      <p:sp>
        <p:nvSpPr>
          <p:cNvPr id="17" name="Text 15"/>
          <p:cNvSpPr/>
          <p:nvPr/>
        </p:nvSpPr>
        <p:spPr>
          <a:xfrm>
            <a:off x="8321754" y="5668327"/>
            <a:ext cx="3355538" cy="419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process repeats</a:t>
            </a:r>
            <a:endParaRPr lang="en-US" sz="2600" dirty="0"/>
          </a:p>
        </p:txBody>
      </p:sp>
      <p:sp>
        <p:nvSpPr>
          <p:cNvPr id="18" name="Text 16"/>
          <p:cNvSpPr/>
          <p:nvPr/>
        </p:nvSpPr>
        <p:spPr>
          <a:xfrm>
            <a:off x="8321754" y="6248638"/>
            <a:ext cx="5369123" cy="859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until the product is released for mass production</a:t>
            </a:r>
            <a:endParaRPr lang="en-US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812965"/>
            <a:ext cx="6711077" cy="838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Current Challenges</a:t>
            </a:r>
            <a:endParaRPr lang="en-US" sz="5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22" y="3188732"/>
            <a:ext cx="671036" cy="67103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39522" y="4128135"/>
            <a:ext cx="3492222" cy="419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Lack of Real-Time Data</a:t>
            </a:r>
            <a:endParaRPr lang="en-US" sz="2600" dirty="0"/>
          </a:p>
        </p:txBody>
      </p:sp>
      <p:sp>
        <p:nvSpPr>
          <p:cNvPr id="5" name="Text 2"/>
          <p:cNvSpPr/>
          <p:nvPr/>
        </p:nvSpPr>
        <p:spPr>
          <a:xfrm>
            <a:off x="939522" y="4708446"/>
            <a:ext cx="3981926" cy="1288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Engineers have to wait for test completion to receive automated summaries.</a:t>
            </a:r>
            <a:endParaRPr lang="en-US" sz="21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118" y="3188732"/>
            <a:ext cx="671036" cy="67103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24118" y="4128135"/>
            <a:ext cx="3982045" cy="838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Time Loss Due to Tester Malfunctions</a:t>
            </a:r>
            <a:endParaRPr lang="en-US" sz="2600" dirty="0"/>
          </a:p>
        </p:txBody>
      </p:sp>
      <p:sp>
        <p:nvSpPr>
          <p:cNvPr id="8" name="Text 4"/>
          <p:cNvSpPr/>
          <p:nvPr/>
        </p:nvSpPr>
        <p:spPr>
          <a:xfrm>
            <a:off x="5324118" y="5127784"/>
            <a:ext cx="3982045" cy="1288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Productive time is lost when testers malfunction or human errors occur.</a:t>
            </a:r>
            <a:endParaRPr lang="en-US" sz="21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8833" y="3188732"/>
            <a:ext cx="671036" cy="67103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08833" y="4128135"/>
            <a:ext cx="3389948" cy="419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Planning Inefficiencies</a:t>
            </a:r>
            <a:endParaRPr lang="en-US" sz="2600" dirty="0"/>
          </a:p>
        </p:txBody>
      </p:sp>
      <p:sp>
        <p:nvSpPr>
          <p:cNvPr id="11" name="Text 6"/>
          <p:cNvSpPr/>
          <p:nvPr/>
        </p:nvSpPr>
        <p:spPr>
          <a:xfrm>
            <a:off x="9708833" y="4708446"/>
            <a:ext cx="3982045" cy="859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Inefficient planning and coordination among lab teams.</a:t>
            </a:r>
            <a:endParaRPr lang="en-US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784271"/>
            <a:ext cx="6711077" cy="838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Goals</a:t>
            </a:r>
            <a:endParaRPr lang="en-US" sz="5250" dirty="0"/>
          </a:p>
        </p:txBody>
      </p:sp>
      <p:sp>
        <p:nvSpPr>
          <p:cNvPr id="3" name="Shape 1"/>
          <p:cNvSpPr/>
          <p:nvPr/>
        </p:nvSpPr>
        <p:spPr>
          <a:xfrm>
            <a:off x="939522" y="3160038"/>
            <a:ext cx="4071580" cy="3285173"/>
          </a:xfrm>
          <a:prstGeom prst="roundRect">
            <a:avLst>
              <a:gd name="adj" fmla="val 3432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4" name="Text 2"/>
          <p:cNvSpPr/>
          <p:nvPr/>
        </p:nvSpPr>
        <p:spPr>
          <a:xfrm>
            <a:off x="1223129" y="3443645"/>
            <a:ext cx="3504367" cy="838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Real-time data monitoring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1223129" y="4443293"/>
            <a:ext cx="3504367" cy="1718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Enable stakeholders to monitor test results in real-time and make data-driven decisions</a:t>
            </a:r>
            <a:endParaRPr lang="en-US" sz="2100" dirty="0"/>
          </a:p>
        </p:txBody>
      </p:sp>
      <p:sp>
        <p:nvSpPr>
          <p:cNvPr id="6" name="Shape 4"/>
          <p:cNvSpPr/>
          <p:nvPr/>
        </p:nvSpPr>
        <p:spPr>
          <a:xfrm>
            <a:off x="5279469" y="3160038"/>
            <a:ext cx="4071580" cy="3285173"/>
          </a:xfrm>
          <a:prstGeom prst="roundRect">
            <a:avLst>
              <a:gd name="adj" fmla="val 3432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7" name="Text 5"/>
          <p:cNvSpPr/>
          <p:nvPr/>
        </p:nvSpPr>
        <p:spPr>
          <a:xfrm>
            <a:off x="5563076" y="3443645"/>
            <a:ext cx="3504367" cy="838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Reduced response and recovery times</a:t>
            </a:r>
            <a:endParaRPr lang="en-US" sz="2600" dirty="0"/>
          </a:p>
        </p:txBody>
      </p:sp>
      <p:sp>
        <p:nvSpPr>
          <p:cNvPr id="8" name="Text 6"/>
          <p:cNvSpPr/>
          <p:nvPr/>
        </p:nvSpPr>
        <p:spPr>
          <a:xfrm>
            <a:off x="5563076" y="4443293"/>
            <a:ext cx="3504367" cy="1288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Reduce response time to failures and recover quickly from hardware errors</a:t>
            </a:r>
            <a:endParaRPr lang="en-US" sz="2100" dirty="0"/>
          </a:p>
        </p:txBody>
      </p:sp>
      <p:sp>
        <p:nvSpPr>
          <p:cNvPr id="9" name="Shape 7"/>
          <p:cNvSpPr/>
          <p:nvPr/>
        </p:nvSpPr>
        <p:spPr>
          <a:xfrm>
            <a:off x="9619417" y="3160038"/>
            <a:ext cx="4071580" cy="3285173"/>
          </a:xfrm>
          <a:prstGeom prst="roundRect">
            <a:avLst>
              <a:gd name="adj" fmla="val 3432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 8"/>
          <p:cNvSpPr/>
          <p:nvPr/>
        </p:nvSpPr>
        <p:spPr>
          <a:xfrm>
            <a:off x="9903023" y="3443645"/>
            <a:ext cx="3504367" cy="838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Improve resource planning</a:t>
            </a:r>
            <a:endParaRPr lang="en-US" sz="2600" dirty="0"/>
          </a:p>
        </p:txBody>
      </p:sp>
      <p:sp>
        <p:nvSpPr>
          <p:cNvPr id="11" name="Text 9"/>
          <p:cNvSpPr/>
          <p:nvPr/>
        </p:nvSpPr>
        <p:spPr>
          <a:xfrm>
            <a:off x="9903023" y="4443293"/>
            <a:ext cx="3504367" cy="1288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Allow for better cooperation between stakeholders based on live data</a:t>
            </a:r>
            <a:endParaRPr lang="en-US" sz="2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39522" y="2849642"/>
            <a:ext cx="6711077" cy="838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Proposed Solution</a:t>
            </a:r>
            <a:endParaRPr lang="en-US" sz="5250" dirty="0"/>
          </a:p>
        </p:txBody>
      </p:sp>
      <p:sp>
        <p:nvSpPr>
          <p:cNvPr id="4" name="Text 1"/>
          <p:cNvSpPr/>
          <p:nvPr/>
        </p:nvSpPr>
        <p:spPr>
          <a:xfrm>
            <a:off x="939522" y="4091226"/>
            <a:ext cx="7264956" cy="1288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proposed solution is a Full Stack Web App - A dashboard that will display real-time results of different CPU’s , </a:t>
            </a:r>
            <a:r>
              <a:rPr lang="en-US" sz="210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including key 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Metrics.</a:t>
            </a:r>
            <a:endParaRPr lang="en-US" sz="2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537573"/>
            <a:ext cx="6711077" cy="838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Research Approaches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1368862" y="2913340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Understanding Equipment and Software: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1798439" y="3436858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Analyzed log formats and data paths.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798439" y="3960376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Identified keywords and metrics for parsing.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1368862" y="4483894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Collaboration with Experts: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798439" y="5007412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Meetings with subject matter experts to understand log semantics.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368862" y="5530929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Schedule meeting with stakeholders</a:t>
            </a: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to understand requirements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939522" y="6262449"/>
            <a:ext cx="1275135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endParaRPr lang="en-US" sz="2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2594610"/>
            <a:ext cx="5197197" cy="503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950"/>
              </a:lnSpc>
              <a:buNone/>
            </a:pPr>
            <a:r>
              <a:rPr lang="en-US" sz="31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Algorithms and Technologies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1368862" y="3634740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Log Parsing Techniques: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1798439" y="4158258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Implement algorithms to extract key metrics in real time.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368862" y="4681776"/>
            <a:ext cx="12322016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Anomaly Detection: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1798439" y="5205293"/>
            <a:ext cx="11892439" cy="429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 Data interpolation to detect anomalies.</a:t>
            </a:r>
            <a:endParaRPr lang="en-US" sz="2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817</Words>
  <Application>Microsoft Office PowerPoint</Application>
  <PresentationFormat>Custom</PresentationFormat>
  <Paragraphs>131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Gelasio</vt:lpstr>
      <vt:lpstr>Arial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רועי שמאייב</cp:lastModifiedBy>
  <cp:revision>9</cp:revision>
  <dcterms:created xsi:type="dcterms:W3CDTF">2024-09-21T20:37:01Z</dcterms:created>
  <dcterms:modified xsi:type="dcterms:W3CDTF">2025-01-27T01:27:08Z</dcterms:modified>
</cp:coreProperties>
</file>