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80" r:id="rId3"/>
    <p:sldId id="284" r:id="rId4"/>
    <p:sldId id="294" r:id="rId5"/>
    <p:sldId id="295" r:id="rId6"/>
    <p:sldId id="293"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3" d="100"/>
          <a:sy n="73" d="100"/>
        </p:scale>
        <p:origin x="404"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mailto:rsa914016@gmail.com"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496389"/>
            <a:ext cx="5385816" cy="2713155"/>
          </a:xfrm>
        </p:spPr>
        <p:txBody>
          <a:bodyPr/>
          <a:lstStyle/>
          <a:p>
            <a:r>
              <a:rPr lang="en-IN" dirty="0"/>
              <a:t>Foundations of ai</a:t>
            </a:r>
            <a:br>
              <a:rPr lang="en-IN" dirty="0"/>
            </a:br>
            <a:br>
              <a:rPr lang="en-IN" dirty="0"/>
            </a:br>
            <a:r>
              <a:rPr lang="en-IN" dirty="0"/>
              <a:t>philosophy </a:t>
            </a:r>
            <a:br>
              <a:rPr lang="en-IN"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522079"/>
          </a:xfrm>
        </p:spPr>
        <p:txBody>
          <a:bodyPr/>
          <a:lstStyle/>
          <a:p>
            <a:r>
              <a:rPr lang="en-US" dirty="0"/>
              <a:t>Satya Ajay</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44732"/>
            <a:ext cx="6766560" cy="644434"/>
          </a:xfrm>
        </p:spPr>
        <p:txBody>
          <a:bodyPr/>
          <a:lstStyle/>
          <a:p>
            <a:r>
              <a:rPr lang="en-US" sz="36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489166"/>
            <a:ext cx="7505918" cy="4810532"/>
          </a:xfrm>
        </p:spPr>
        <p:txBody>
          <a:bodyPr>
            <a:noAutofit/>
          </a:bodyPr>
          <a:lstStyle/>
          <a:p>
            <a:pPr algn="just"/>
            <a:r>
              <a:rPr lang="en-US" sz="1800" b="0" i="0" dirty="0">
                <a:solidFill>
                  <a:srgbClr val="333333"/>
                </a:solidFill>
                <a:effectLst/>
                <a:latin typeface="Sabon Next LT (Body)"/>
              </a:rPr>
              <a:t>Artificial Intelligence is not just a part of computer science even it's so vast and requires lots of other factors which can contribute to it. To create the AI first we should know that how intelligence is composed, so the Intelligence is an intangible part of our brain which is a combination of </a:t>
            </a:r>
            <a:r>
              <a:rPr lang="en-US" sz="1800" i="0" dirty="0">
                <a:solidFill>
                  <a:srgbClr val="333333"/>
                </a:solidFill>
                <a:effectLst/>
                <a:latin typeface="Sabon Next LT (Body)"/>
              </a:rPr>
              <a:t>Reasoning, learning, problem-solving perception, language understanding, etc.</a:t>
            </a:r>
          </a:p>
          <a:p>
            <a:pPr algn="just"/>
            <a:r>
              <a:rPr lang="en-US" sz="1800" b="0" i="0" dirty="0">
                <a:solidFill>
                  <a:srgbClr val="333333"/>
                </a:solidFill>
                <a:effectLst/>
                <a:latin typeface="Sabon Next LT (Body)"/>
              </a:rPr>
              <a:t>To achieve the above factors for a machine or software Artificial Intelligence requires the following discipline:</a:t>
            </a:r>
          </a:p>
          <a:p>
            <a:pPr algn="just">
              <a:buFont typeface="Arial" panose="020B0604020202020204" pitchFamily="34" charset="0"/>
              <a:buChar char="•"/>
            </a:pPr>
            <a:r>
              <a:rPr lang="en-US" sz="1800" b="0" i="0" dirty="0">
                <a:solidFill>
                  <a:srgbClr val="000000"/>
                </a:solidFill>
                <a:effectLst/>
                <a:latin typeface="Sabon Next LT (Body)"/>
              </a:rPr>
              <a:t>Mathematics</a:t>
            </a:r>
          </a:p>
          <a:p>
            <a:pPr algn="just">
              <a:buFont typeface="Arial" panose="020B0604020202020204" pitchFamily="34" charset="0"/>
              <a:buChar char="•"/>
            </a:pPr>
            <a:r>
              <a:rPr lang="en-US" sz="1800" b="0" i="0" dirty="0">
                <a:solidFill>
                  <a:srgbClr val="000000"/>
                </a:solidFill>
                <a:effectLst/>
                <a:latin typeface="Sabon Next LT (Body)"/>
              </a:rPr>
              <a:t>Biology</a:t>
            </a:r>
          </a:p>
          <a:p>
            <a:pPr algn="just">
              <a:buFont typeface="Arial" panose="020B0604020202020204" pitchFamily="34" charset="0"/>
              <a:buChar char="•"/>
            </a:pPr>
            <a:r>
              <a:rPr lang="en-US" sz="1800" b="0" i="0" dirty="0">
                <a:solidFill>
                  <a:srgbClr val="000000"/>
                </a:solidFill>
                <a:effectLst/>
                <a:latin typeface="Sabon Next LT (Body)"/>
              </a:rPr>
              <a:t>Psychology</a:t>
            </a:r>
          </a:p>
          <a:p>
            <a:pPr algn="just">
              <a:buFont typeface="Arial" panose="020B0604020202020204" pitchFamily="34" charset="0"/>
              <a:buChar char="•"/>
            </a:pPr>
            <a:r>
              <a:rPr lang="en-US" sz="1800" b="0" i="0" dirty="0">
                <a:solidFill>
                  <a:srgbClr val="000000"/>
                </a:solidFill>
                <a:effectLst/>
                <a:latin typeface="Sabon Next LT (Body)"/>
              </a:rPr>
              <a:t>Sociology</a:t>
            </a:r>
          </a:p>
          <a:p>
            <a:pPr algn="just">
              <a:buFont typeface="Arial" panose="020B0604020202020204" pitchFamily="34" charset="0"/>
              <a:buChar char="•"/>
            </a:pPr>
            <a:r>
              <a:rPr lang="en-US" sz="1800" b="0" i="0" dirty="0">
                <a:solidFill>
                  <a:srgbClr val="000000"/>
                </a:solidFill>
                <a:effectLst/>
                <a:latin typeface="Sabon Next LT (Body)"/>
              </a:rPr>
              <a:t>Computer Science</a:t>
            </a:r>
          </a:p>
          <a:p>
            <a:pPr algn="just">
              <a:buFont typeface="Arial" panose="020B0604020202020204" pitchFamily="34" charset="0"/>
              <a:buChar char="•"/>
            </a:pPr>
            <a:r>
              <a:rPr lang="en-US" sz="1800" b="0" i="0" dirty="0">
                <a:solidFill>
                  <a:srgbClr val="000000"/>
                </a:solidFill>
                <a:effectLst/>
                <a:latin typeface="Sabon Next LT (Body)"/>
              </a:rPr>
              <a:t>Neurons Study</a:t>
            </a:r>
          </a:p>
          <a:p>
            <a:pPr algn="just">
              <a:buFont typeface="Arial" panose="020B0604020202020204" pitchFamily="34" charset="0"/>
              <a:buChar char="•"/>
            </a:pPr>
            <a:r>
              <a:rPr lang="en-US" sz="1800" b="0" i="0" dirty="0">
                <a:solidFill>
                  <a:srgbClr val="000000"/>
                </a:solidFill>
                <a:effectLst/>
                <a:latin typeface="Sabon Next LT (Body)"/>
              </a:rPr>
              <a:t>Statistics</a:t>
            </a:r>
          </a:p>
          <a:p>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FOUNDATIONS OF AI</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2050" name="Picture 2" descr="Introduction to AI">
            <a:extLst>
              <a:ext uri="{FF2B5EF4-FFF2-40B4-BE49-F238E27FC236}">
                <a16:creationId xmlns:a16="http://schemas.microsoft.com/office/drawing/2014/main" id="{2BE96125-A39B-F595-91A9-A73148D5F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298" y="3535681"/>
            <a:ext cx="5205058" cy="276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216152"/>
            <a:ext cx="10671048" cy="534271"/>
          </a:xfrm>
        </p:spPr>
        <p:txBody>
          <a:bodyPr/>
          <a:lstStyle/>
          <a:p>
            <a:r>
              <a:rPr lang="en-IN" sz="3600" b="1" dirty="0">
                <a:solidFill>
                  <a:schemeClr val="accent6"/>
                </a:solidFill>
                <a:latin typeface="Arial Black" panose="020B0604020202020204" pitchFamily="34" charset="0"/>
                <a:cs typeface="Arial Black" panose="020B0604020202020204" pitchFamily="34" charset="0"/>
              </a:rPr>
              <a:t>What is Philosophy ?</a:t>
            </a:r>
            <a:br>
              <a:rPr lang="en-IN" sz="3600" b="1" dirty="0">
                <a:solidFill>
                  <a:schemeClr val="accent6"/>
                </a:solidFill>
                <a:latin typeface="Arial Black" panose="020B0604020202020204" pitchFamily="34" charset="0"/>
                <a:cs typeface="Arial Black" panose="020B0604020202020204" pitchFamily="34" charset="0"/>
              </a:rPr>
            </a:b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FOUNDATIONS OF AI</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4F76D8DD-C097-C167-52EE-147243D2287D}"/>
              </a:ext>
            </a:extLst>
          </p:cNvPr>
          <p:cNvSpPr>
            <a:spLocks noGrp="1"/>
          </p:cNvSpPr>
          <p:nvPr>
            <p:ph sz="half" idx="1"/>
          </p:nvPr>
        </p:nvSpPr>
        <p:spPr>
          <a:xfrm>
            <a:off x="755904" y="1924594"/>
            <a:ext cx="10680192" cy="4275909"/>
          </a:xfrm>
        </p:spPr>
        <p:txBody>
          <a:bodyPr/>
          <a:lstStyle/>
          <a:p>
            <a:r>
              <a:rPr lang="en-US" dirty="0">
                <a:solidFill>
                  <a:schemeClr val="tx1">
                    <a:lumMod val="95000"/>
                    <a:lumOff val="5000"/>
                  </a:schemeClr>
                </a:solidFill>
              </a:rPr>
              <a:t>A belief (or system of beliefs) accepted as authoritative by some group or school</a:t>
            </a:r>
          </a:p>
          <a:p>
            <a:r>
              <a:rPr lang="en-US" dirty="0">
                <a:solidFill>
                  <a:schemeClr val="tx1">
                    <a:lumMod val="95000"/>
                    <a:lumOff val="5000"/>
                  </a:schemeClr>
                </a:solidFill>
              </a:rPr>
              <a:t>Any personal belief about how to live or how to deal with a situation</a:t>
            </a:r>
          </a:p>
          <a:p>
            <a:r>
              <a:rPr lang="en-US" dirty="0">
                <a:solidFill>
                  <a:schemeClr val="tx1">
                    <a:lumMod val="95000"/>
                    <a:lumOff val="5000"/>
                  </a:schemeClr>
                </a:solidFill>
              </a:rPr>
              <a:t>Quite literally, the term "philosophy" means, "love of wisdom." In a broad sense, philosophy is an activity people undertake when they seek to understand fundamental truths about themselves, the world in which they live, and their relationships to the world and to each other.</a:t>
            </a:r>
          </a:p>
          <a:p>
            <a:pPr marL="0" indent="0">
              <a:buNone/>
            </a:pPr>
            <a:r>
              <a:rPr lang="en-US" b="1" dirty="0">
                <a:solidFill>
                  <a:schemeClr val="tx1"/>
                </a:solidFill>
              </a:rPr>
              <a:t>Types of Questions:</a:t>
            </a:r>
          </a:p>
          <a:p>
            <a:pPr algn="l">
              <a:buFont typeface="Arial" panose="020B0604020202020204" pitchFamily="34" charset="0"/>
              <a:buChar char="•"/>
            </a:pPr>
            <a:r>
              <a:rPr lang="en-US" b="0" i="0" dirty="0">
                <a:solidFill>
                  <a:srgbClr val="2C2A29"/>
                </a:solidFill>
                <a:effectLst/>
                <a:latin typeface="acumin-pro"/>
              </a:rPr>
              <a:t>Is there a God?</a:t>
            </a:r>
          </a:p>
          <a:p>
            <a:pPr algn="l">
              <a:buFont typeface="Arial" panose="020B0604020202020204" pitchFamily="34" charset="0"/>
              <a:buChar char="•"/>
            </a:pPr>
            <a:r>
              <a:rPr lang="en-US" b="0" i="0" dirty="0">
                <a:solidFill>
                  <a:srgbClr val="2C2A29"/>
                </a:solidFill>
                <a:effectLst/>
                <a:latin typeface="acumin-pro"/>
              </a:rPr>
              <a:t>What is truth?</a:t>
            </a:r>
          </a:p>
          <a:p>
            <a:pPr algn="l">
              <a:buFont typeface="Arial" panose="020B0604020202020204" pitchFamily="34" charset="0"/>
              <a:buChar char="•"/>
            </a:pPr>
            <a:r>
              <a:rPr lang="en-US" b="0" i="0" dirty="0">
                <a:solidFill>
                  <a:srgbClr val="2C2A29"/>
                </a:solidFill>
                <a:effectLst/>
                <a:latin typeface="acumin-pro"/>
              </a:rPr>
              <a:t>What is a person? What makes a person </a:t>
            </a:r>
          </a:p>
          <a:p>
            <a:pPr marL="0" indent="0" algn="l">
              <a:buNone/>
            </a:pPr>
            <a:r>
              <a:rPr lang="en-US" b="0" i="0" dirty="0">
                <a:solidFill>
                  <a:srgbClr val="2C2A29"/>
                </a:solidFill>
                <a:effectLst/>
                <a:latin typeface="acumin-pro"/>
              </a:rPr>
              <a:t>the same through time?</a:t>
            </a:r>
            <a:endParaRPr lang="en-US" dirty="0"/>
          </a:p>
          <a:p>
            <a:endParaRPr lang="en-IN" dirty="0"/>
          </a:p>
        </p:txBody>
      </p:sp>
      <p:pic>
        <p:nvPicPr>
          <p:cNvPr id="5" name="Picture 4">
            <a:extLst>
              <a:ext uri="{FF2B5EF4-FFF2-40B4-BE49-F238E27FC236}">
                <a16:creationId xmlns:a16="http://schemas.microsoft.com/office/drawing/2014/main" id="{50EC8A1E-F7D2-4FFB-2A02-D1D0A8CFA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669" y="3539323"/>
            <a:ext cx="6315021" cy="256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316-85D3-A807-6951-01D486EB93A5}"/>
              </a:ext>
            </a:extLst>
          </p:cNvPr>
          <p:cNvSpPr>
            <a:spLocks noGrp="1"/>
          </p:cNvSpPr>
          <p:nvPr>
            <p:ph type="title"/>
          </p:nvPr>
        </p:nvSpPr>
        <p:spPr/>
        <p:txBody>
          <a:bodyPr/>
          <a:lstStyle/>
          <a:p>
            <a:r>
              <a:rPr lang="en-IN" sz="3600" dirty="0"/>
              <a:t>philosophical foundations of ai</a:t>
            </a:r>
          </a:p>
        </p:txBody>
      </p:sp>
      <p:sp>
        <p:nvSpPr>
          <p:cNvPr id="3" name="Content Placeholder 2">
            <a:extLst>
              <a:ext uri="{FF2B5EF4-FFF2-40B4-BE49-F238E27FC236}">
                <a16:creationId xmlns:a16="http://schemas.microsoft.com/office/drawing/2014/main" id="{E422F31E-D84D-8EE5-BD88-859533E87E57}"/>
              </a:ext>
            </a:extLst>
          </p:cNvPr>
          <p:cNvSpPr>
            <a:spLocks noGrp="1"/>
          </p:cNvSpPr>
          <p:nvPr>
            <p:ph sz="half" idx="1"/>
          </p:nvPr>
        </p:nvSpPr>
        <p:spPr/>
        <p:txBody>
          <a:bodyPr/>
          <a:lstStyle/>
          <a:p>
            <a:pPr marL="0" indent="0" algn="l">
              <a:buNone/>
            </a:pPr>
            <a:r>
              <a:rPr lang="en-US" b="0" i="0" dirty="0">
                <a:solidFill>
                  <a:srgbClr val="292929"/>
                </a:solidFill>
                <a:effectLst/>
              </a:rPr>
              <a:t>The disciplines that contributed ideas, viewpoints, and techniques to AI. It is forced to concentrate on a small number of people, events, and ideas and to ignore others that also were important. I’ll explain and represent it through a series of questions</a:t>
            </a:r>
          </a:p>
          <a:p>
            <a:pPr algn="l"/>
            <a:r>
              <a:rPr lang="en-US" b="0" dirty="0">
                <a:solidFill>
                  <a:srgbClr val="292929"/>
                </a:solidFill>
                <a:effectLst/>
              </a:rPr>
              <a:t>How does the min</a:t>
            </a:r>
            <a:r>
              <a:rPr lang="en-US" b="0" dirty="0">
                <a:solidFill>
                  <a:srgbClr val="292929"/>
                </a:solidFill>
                <a:effectLst/>
                <a:latin typeface="Sabon Next LT (Body)"/>
              </a:rPr>
              <a:t>d arise from a physical brain?</a:t>
            </a:r>
          </a:p>
          <a:p>
            <a:pPr algn="l"/>
            <a:r>
              <a:rPr lang="en-US" b="0" dirty="0">
                <a:solidFill>
                  <a:srgbClr val="292929"/>
                </a:solidFill>
                <a:effectLst/>
                <a:latin typeface="Sabon Next LT (Body)"/>
              </a:rPr>
              <a:t>Where does knowledge come from?</a:t>
            </a:r>
          </a:p>
          <a:p>
            <a:pPr algn="l"/>
            <a:r>
              <a:rPr lang="en-US" b="0" dirty="0">
                <a:solidFill>
                  <a:srgbClr val="292929"/>
                </a:solidFill>
                <a:effectLst/>
                <a:latin typeface="Sabon Next LT (Body)"/>
              </a:rPr>
              <a:t>How does knowledge lead to action?</a:t>
            </a:r>
          </a:p>
          <a:p>
            <a:r>
              <a:rPr lang="en-US" b="0" dirty="0">
                <a:solidFill>
                  <a:srgbClr val="292929"/>
                </a:solidFill>
                <a:effectLst/>
                <a:latin typeface="Sabon Next LT (Body)"/>
              </a:rPr>
              <a:t>Can formal rules be used to draw valid </a:t>
            </a:r>
          </a:p>
          <a:p>
            <a:pPr marL="0" indent="0">
              <a:buNone/>
            </a:pPr>
            <a:r>
              <a:rPr lang="en-US" b="0" dirty="0">
                <a:solidFill>
                  <a:srgbClr val="292929"/>
                </a:solidFill>
                <a:effectLst/>
                <a:latin typeface="Sabon Next LT (Body)"/>
              </a:rPr>
              <a:t>conclusions ?</a:t>
            </a:r>
          </a:p>
          <a:p>
            <a:pPr algn="l"/>
            <a:endParaRPr lang="en-US" b="0" dirty="0">
              <a:solidFill>
                <a:srgbClr val="292929"/>
              </a:solidFill>
              <a:effectLst/>
              <a:latin typeface="Sabon Next LT (Body)"/>
            </a:endParaRPr>
          </a:p>
          <a:p>
            <a:pPr marL="0" indent="0" algn="l">
              <a:buNone/>
            </a:pPr>
            <a:endParaRPr lang="en-US" dirty="0">
              <a:solidFill>
                <a:srgbClr val="292929"/>
              </a:solidFill>
              <a:latin typeface="sohne"/>
            </a:endParaRPr>
          </a:p>
        </p:txBody>
      </p:sp>
      <p:sp>
        <p:nvSpPr>
          <p:cNvPr id="4" name="Footer Placeholder 3">
            <a:extLst>
              <a:ext uri="{FF2B5EF4-FFF2-40B4-BE49-F238E27FC236}">
                <a16:creationId xmlns:a16="http://schemas.microsoft.com/office/drawing/2014/main" id="{996A7B1B-6BA9-0E92-FC7C-3C9A30A85D73}"/>
              </a:ext>
            </a:extLst>
          </p:cNvPr>
          <p:cNvSpPr>
            <a:spLocks noGrp="1"/>
          </p:cNvSpPr>
          <p:nvPr>
            <p:ph type="ftr" sz="quarter" idx="11"/>
          </p:nvPr>
        </p:nvSpPr>
        <p:spPr/>
        <p:txBody>
          <a:bodyPr/>
          <a:lstStyle/>
          <a:p>
            <a:r>
              <a:rPr lang="en-US" dirty="0"/>
              <a:t>FOUNDATIONS OF AI</a:t>
            </a:r>
          </a:p>
        </p:txBody>
      </p:sp>
      <p:sp>
        <p:nvSpPr>
          <p:cNvPr id="5" name="Slide Number Placeholder 4">
            <a:extLst>
              <a:ext uri="{FF2B5EF4-FFF2-40B4-BE49-F238E27FC236}">
                <a16:creationId xmlns:a16="http://schemas.microsoft.com/office/drawing/2014/main" id="{BF2F976A-D103-87B3-7545-9743FD8911F0}"/>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1026" name="Picture 2">
            <a:extLst>
              <a:ext uri="{FF2B5EF4-FFF2-40B4-BE49-F238E27FC236}">
                <a16:creationId xmlns:a16="http://schemas.microsoft.com/office/drawing/2014/main" id="{E9E11495-58EB-FA4E-8197-B010FE098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60" y="3355848"/>
            <a:ext cx="5425984" cy="280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9D07-CAB0-69E1-76EA-03DDE0D93AD0}"/>
              </a:ext>
            </a:extLst>
          </p:cNvPr>
          <p:cNvSpPr>
            <a:spLocks noGrp="1"/>
          </p:cNvSpPr>
          <p:nvPr>
            <p:ph type="title"/>
          </p:nvPr>
        </p:nvSpPr>
        <p:spPr/>
        <p:txBody>
          <a:bodyPr/>
          <a:lstStyle/>
          <a:p>
            <a:r>
              <a:rPr lang="en-IN" sz="3600" dirty="0"/>
              <a:t>philosophical foundations of ai</a:t>
            </a:r>
          </a:p>
        </p:txBody>
      </p:sp>
      <p:sp>
        <p:nvSpPr>
          <p:cNvPr id="3" name="Content Placeholder 2">
            <a:extLst>
              <a:ext uri="{FF2B5EF4-FFF2-40B4-BE49-F238E27FC236}">
                <a16:creationId xmlns:a16="http://schemas.microsoft.com/office/drawing/2014/main" id="{D36156EA-F62C-1484-F1B8-65988DD79D64}"/>
              </a:ext>
            </a:extLst>
          </p:cNvPr>
          <p:cNvSpPr>
            <a:spLocks noGrp="1"/>
          </p:cNvSpPr>
          <p:nvPr>
            <p:ph sz="half" idx="1"/>
          </p:nvPr>
        </p:nvSpPr>
        <p:spPr/>
        <p:txBody>
          <a:bodyPr/>
          <a:lstStyle/>
          <a:p>
            <a:r>
              <a:rPr lang="en-US" dirty="0">
                <a:solidFill>
                  <a:schemeClr val="tx1"/>
                </a:solidFill>
              </a:rPr>
              <a:t>Aristotle (384-322 B.C.): was the first to formulate a precise set of laws governing the rational part of the mind.</a:t>
            </a:r>
          </a:p>
          <a:p>
            <a:r>
              <a:rPr lang="en-US" dirty="0">
                <a:solidFill>
                  <a:schemeClr val="tx1"/>
                </a:solidFill>
              </a:rPr>
              <a:t>Thomas Hobbes (1588-1679) proposed that reasoning was like numerical computation, that  “ we add and subtract in our silent thoughts.”</a:t>
            </a:r>
          </a:p>
          <a:p>
            <a:r>
              <a:rPr lang="en-US" dirty="0">
                <a:solidFill>
                  <a:schemeClr val="tx1"/>
                </a:solidFill>
              </a:rPr>
              <a:t>Rene Descartes(1596-1650): Developed dualistic theory of mind and matter. Descartes attempted to demonstrate the existence of god and the distinction between the human soul and body. The empiricism movement, starting with Francis Bacon's (1561— 1626).</a:t>
            </a:r>
          </a:p>
          <a:p>
            <a:r>
              <a:rPr lang="en-US" dirty="0">
                <a:solidFill>
                  <a:schemeClr val="tx1"/>
                </a:solidFill>
              </a:rPr>
              <a:t>The confirmation theory of Carnap and Carl Hempel (1905-1997) attempted to analyze the acquisition of knowledge from experience.</a:t>
            </a:r>
          </a:p>
          <a:p>
            <a:r>
              <a:rPr lang="en-US" dirty="0">
                <a:solidFill>
                  <a:schemeClr val="tx1"/>
                </a:solidFill>
              </a:rPr>
              <a:t>Carmap’s book The Logical Structure of the World (1928) defined an explicit computational procedure for extracting knowledge from elementary experiences. It was probably the first theory of mind as a computational process.</a:t>
            </a:r>
          </a:p>
          <a:p>
            <a:r>
              <a:rPr lang="en-US" dirty="0">
                <a:solidFill>
                  <a:schemeClr val="tx1"/>
                </a:solidFill>
              </a:rPr>
              <a:t>The final element in the philosophical picture of the mind is the connection between knowledge and action. This question is vital to Al because intelligence requires action as well as reasoning.</a:t>
            </a:r>
            <a:endParaRPr lang="en-IN" dirty="0">
              <a:solidFill>
                <a:schemeClr val="tx1"/>
              </a:solidFill>
            </a:endParaRPr>
          </a:p>
        </p:txBody>
      </p:sp>
      <p:sp>
        <p:nvSpPr>
          <p:cNvPr id="4" name="Footer Placeholder 3">
            <a:extLst>
              <a:ext uri="{FF2B5EF4-FFF2-40B4-BE49-F238E27FC236}">
                <a16:creationId xmlns:a16="http://schemas.microsoft.com/office/drawing/2014/main" id="{4CF64FC4-D018-D635-26D4-C842D184935D}"/>
              </a:ext>
            </a:extLst>
          </p:cNvPr>
          <p:cNvSpPr>
            <a:spLocks noGrp="1"/>
          </p:cNvSpPr>
          <p:nvPr>
            <p:ph type="ftr" sz="quarter" idx="11"/>
          </p:nvPr>
        </p:nvSpPr>
        <p:spPr/>
        <p:txBody>
          <a:bodyPr/>
          <a:lstStyle/>
          <a:p>
            <a:r>
              <a:rPr lang="en-US" dirty="0"/>
              <a:t>FOUNDATIONS OF AI</a:t>
            </a:r>
          </a:p>
        </p:txBody>
      </p:sp>
      <p:sp>
        <p:nvSpPr>
          <p:cNvPr id="5" name="Slide Number Placeholder 4">
            <a:extLst>
              <a:ext uri="{FF2B5EF4-FFF2-40B4-BE49-F238E27FC236}">
                <a16:creationId xmlns:a16="http://schemas.microsoft.com/office/drawing/2014/main" id="{7D7A4BDF-2AC5-87C1-DB03-784012AE5D65}"/>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55252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Satya Ajay</a:t>
            </a:r>
          </a:p>
          <a:p>
            <a:r>
              <a:rPr lang="en-US" dirty="0">
                <a:hlinkClick r:id="rId2"/>
              </a:rPr>
              <a:t>rsa914016@gmail.com</a:t>
            </a:r>
            <a:endParaRPr lang="en-US" dirty="0"/>
          </a:p>
          <a:p>
            <a:r>
              <a:rPr lang="en-US" dirty="0"/>
              <a:t>https://github.com/rsa914016</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{F67DCF08-2DEC-47AC-A313-BE3C9CD224A8}tf78438558_win32</Template>
  <TotalTime>122</TotalTime>
  <Words>525</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acumin-pro</vt:lpstr>
      <vt:lpstr>Arial</vt:lpstr>
      <vt:lpstr>Arial Black</vt:lpstr>
      <vt:lpstr>Sabon Next LT</vt:lpstr>
      <vt:lpstr>Sabon Next LT (Body)</vt:lpstr>
      <vt:lpstr>sohne</vt:lpstr>
      <vt:lpstr>Office Theme</vt:lpstr>
      <vt:lpstr>Foundations of ai  philosophy   </vt:lpstr>
      <vt:lpstr>Introduction</vt:lpstr>
      <vt:lpstr>What is Philosophy ? </vt:lpstr>
      <vt:lpstr>philosophical foundations of ai</vt:lpstr>
      <vt:lpstr>philosophical foundations of ai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ai  philosophy   </dc:title>
  <dc:subject/>
  <dc:creator>RS Ajay</dc:creator>
  <cp:lastModifiedBy>RS Ajay</cp:lastModifiedBy>
  <cp:revision>3</cp:revision>
  <dcterms:created xsi:type="dcterms:W3CDTF">2022-09-15T12:08:26Z</dcterms:created>
  <dcterms:modified xsi:type="dcterms:W3CDTF">2022-09-15T15:14:51Z</dcterms:modified>
</cp:coreProperties>
</file>