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4"/>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56" r:id="rId66"/>
    <p:sldId id="320" r:id="rId67"/>
    <p:sldId id="321" r:id="rId68"/>
    <p:sldId id="322" r:id="rId69"/>
    <p:sldId id="323" r:id="rId70"/>
    <p:sldId id="324" r:id="rId71"/>
    <p:sldId id="325" r:id="rId72"/>
    <p:sldId id="326" r:id="rId73"/>
    <p:sldId id="357"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354" r:id="rId102"/>
    <p:sldId id="355" r:id="rId10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B0F0D0-60C9-4AF4-B2D2-96969F1D5876}" type="datetimeFigureOut">
              <a:rPr lang="en-US" smtClean="0"/>
              <a:t>10/15/2017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4DC34F-7FEE-48FD-990F-C1DF6FBE8E24}" type="slidenum">
              <a:rPr lang="en-US" smtClean="0"/>
              <a:t>‹#›</a:t>
            </a:fld>
            <a:endParaRPr lang="en-US"/>
          </a:p>
        </p:txBody>
      </p:sp>
    </p:spTree>
    <p:extLst>
      <p:ext uri="{BB962C8B-B14F-4D97-AF65-F5344CB8AC3E}">
        <p14:creationId xmlns:p14="http://schemas.microsoft.com/office/powerpoint/2010/main" val="2186952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4DC34F-7FEE-48FD-990F-C1DF6FBE8E24}" type="slidenum">
              <a:rPr lang="en-US" smtClean="0"/>
              <a:t>24</a:t>
            </a:fld>
            <a:endParaRPr lang="en-US"/>
          </a:p>
        </p:txBody>
      </p:sp>
    </p:spTree>
    <p:extLst>
      <p:ext uri="{BB962C8B-B14F-4D97-AF65-F5344CB8AC3E}">
        <p14:creationId xmlns:p14="http://schemas.microsoft.com/office/powerpoint/2010/main" val="41310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5BBCAD74-C3B1-4E66-B50E-18CD39B2C549}" type="datetimeFigureOut">
              <a:rPr lang="en-US" smtClean="0"/>
              <a:t>10/15/2017</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1C411F54-8DE2-4686-A791-D7ED8C4AB68E}"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BBCAD74-C3B1-4E66-B50E-18CD39B2C549}" type="datetimeFigureOut">
              <a:rPr lang="en-US" smtClean="0"/>
              <a:t>10/15/2017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C411F54-8DE2-4686-A791-D7ED8C4AB6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BBCAD74-C3B1-4E66-B50E-18CD39B2C549}" type="datetimeFigureOut">
              <a:rPr lang="en-US" smtClean="0"/>
              <a:t>10/15/2017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C411F54-8DE2-4686-A791-D7ED8C4AB68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BBCAD74-C3B1-4E66-B50E-18CD39B2C549}" type="datetimeFigureOut">
              <a:rPr lang="en-US" smtClean="0"/>
              <a:t>10/15/2017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C411F54-8DE2-4686-A791-D7ED8C4AB6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BBCAD74-C3B1-4E66-B50E-18CD39B2C549}" type="datetimeFigureOut">
              <a:rPr lang="en-US" smtClean="0"/>
              <a:t>10/15/2017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C411F54-8DE2-4686-A791-D7ED8C4AB68E}"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BBCAD74-C3B1-4E66-B50E-18CD39B2C549}" type="datetimeFigureOut">
              <a:rPr lang="en-US" smtClean="0"/>
              <a:t>10/15/2017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C411F54-8DE2-4686-A791-D7ED8C4AB6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BBCAD74-C3B1-4E66-B50E-18CD39B2C549}" type="datetimeFigureOut">
              <a:rPr lang="en-US" smtClean="0"/>
              <a:t>10/15/2017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C411F54-8DE2-4686-A791-D7ED8C4AB6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BBCAD74-C3B1-4E66-B50E-18CD39B2C549}" type="datetimeFigureOut">
              <a:rPr lang="en-US" smtClean="0"/>
              <a:t>10/15/2017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C411F54-8DE2-4686-A791-D7ED8C4AB6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5BBCAD74-C3B1-4E66-B50E-18CD39B2C549}" type="datetimeFigureOut">
              <a:rPr lang="en-US" smtClean="0"/>
              <a:t>10/15/2017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C411F54-8DE2-4686-A791-D7ED8C4AB68E}"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BBCAD74-C3B1-4E66-B50E-18CD39B2C549}" type="datetimeFigureOut">
              <a:rPr lang="en-US" smtClean="0"/>
              <a:t>10/15/2017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C411F54-8DE2-4686-A791-D7ED8C4AB6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5BBCAD74-C3B1-4E66-B50E-18CD39B2C549}" type="datetimeFigureOut">
              <a:rPr lang="en-US" smtClean="0"/>
              <a:t>10/15/2017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C411F54-8DE2-4686-A791-D7ED8C4AB68E}"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BBCAD74-C3B1-4E66-B50E-18CD39B2C549}" type="datetimeFigureOut">
              <a:rPr lang="en-US" smtClean="0"/>
              <a:t>10/15/2017</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1C411F54-8DE2-4686-A791-D7ED8C4AB68E}"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14400" y="609600"/>
            <a:ext cx="8229600" cy="707886"/>
          </a:xfrm>
          <a:prstGeom prst="rect">
            <a:avLst/>
          </a:prstGeom>
          <a:noFill/>
        </p:spPr>
        <p:txBody>
          <a:bodyPr wrap="square" lIns="91440" tIns="45720" rIns="91440" bIns="45720">
            <a:spAutoFit/>
          </a:bodyPr>
          <a:lstStyle/>
          <a:p>
            <a:pPr algn="ctr"/>
            <a:r>
              <a:rPr lang="en-US" sz="4000" b="1" cap="all" spc="0" dirty="0" smtClean="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Courier New" pitchFamily="49" charset="0"/>
                <a:cs typeface="Courier New" pitchFamily="49" charset="0"/>
              </a:rPr>
              <a:t>Sales and inventory system</a:t>
            </a:r>
            <a:endParaRPr lang="en-US" sz="4000" b="1" cap="all" spc="0"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Courier New" pitchFamily="49" charset="0"/>
              <a:cs typeface="Courier New" pitchFamily="49" charset="0"/>
            </a:endParaRPr>
          </a:p>
        </p:txBody>
      </p:sp>
      <p:sp>
        <p:nvSpPr>
          <p:cNvPr id="6" name="TextBox 5"/>
          <p:cNvSpPr txBox="1"/>
          <p:nvPr/>
        </p:nvSpPr>
        <p:spPr>
          <a:xfrm>
            <a:off x="4800600" y="2362200"/>
            <a:ext cx="4191000" cy="3139321"/>
          </a:xfrm>
          <a:prstGeom prst="rect">
            <a:avLst/>
          </a:prstGeom>
          <a:noFill/>
        </p:spPr>
        <p:txBody>
          <a:bodyPr wrap="square" rtlCol="0">
            <a:spAutoFit/>
          </a:bodyPr>
          <a:lstStyle/>
          <a:p>
            <a:r>
              <a:rPr lang="en-US" sz="2000" dirty="0" smtClean="0">
                <a:solidFill>
                  <a:schemeClr val="tx2">
                    <a:lumMod val="50000"/>
                  </a:schemeClr>
                </a:solidFill>
                <a:latin typeface="Courier New" pitchFamily="49" charset="0"/>
                <a:cs typeface="Courier New" pitchFamily="49" charset="0"/>
              </a:rPr>
              <a:t>Presented by:</a:t>
            </a:r>
          </a:p>
          <a:p>
            <a:endParaRPr lang="en-US" sz="2000" dirty="0" smtClean="0">
              <a:solidFill>
                <a:schemeClr val="tx2">
                  <a:lumMod val="50000"/>
                </a:schemeClr>
              </a:solidFill>
              <a:latin typeface="Courier New" pitchFamily="49" charset="0"/>
              <a:cs typeface="Courier New" pitchFamily="49" charset="0"/>
            </a:endParaRPr>
          </a:p>
          <a:p>
            <a:r>
              <a:rPr lang="en-US" sz="2000" dirty="0" err="1" smtClean="0">
                <a:solidFill>
                  <a:schemeClr val="tx2">
                    <a:lumMod val="50000"/>
                  </a:schemeClr>
                </a:solidFill>
                <a:latin typeface="Courier New" pitchFamily="49" charset="0"/>
                <a:cs typeface="Courier New" pitchFamily="49" charset="0"/>
              </a:rPr>
              <a:t>Abao</a:t>
            </a:r>
            <a:r>
              <a:rPr lang="en-US" sz="2000" dirty="0" smtClean="0">
                <a:solidFill>
                  <a:schemeClr val="tx2">
                    <a:lumMod val="50000"/>
                  </a:schemeClr>
                </a:solidFill>
                <a:latin typeface="Courier New" pitchFamily="49" charset="0"/>
                <a:cs typeface="Courier New" pitchFamily="49" charset="0"/>
              </a:rPr>
              <a:t>, Rafael</a:t>
            </a:r>
            <a:endParaRPr lang="en-US" sz="2000" dirty="0">
              <a:solidFill>
                <a:schemeClr val="tx2">
                  <a:lumMod val="50000"/>
                </a:schemeClr>
              </a:solidFill>
              <a:latin typeface="Courier New" pitchFamily="49" charset="0"/>
              <a:cs typeface="Courier New" pitchFamily="49" charset="0"/>
            </a:endParaRPr>
          </a:p>
          <a:p>
            <a:r>
              <a:rPr lang="en-US" sz="2000" dirty="0" err="1" smtClean="0">
                <a:solidFill>
                  <a:schemeClr val="tx2">
                    <a:lumMod val="50000"/>
                  </a:schemeClr>
                </a:solidFill>
                <a:latin typeface="Courier New" pitchFamily="49" charset="0"/>
                <a:cs typeface="Courier New" pitchFamily="49" charset="0"/>
              </a:rPr>
              <a:t>Abacial</a:t>
            </a:r>
            <a:r>
              <a:rPr lang="en-US" sz="2000" dirty="0" smtClean="0">
                <a:solidFill>
                  <a:schemeClr val="tx2">
                    <a:lumMod val="50000"/>
                  </a:schemeClr>
                </a:solidFill>
                <a:latin typeface="Courier New" pitchFamily="49" charset="0"/>
                <a:cs typeface="Courier New" pitchFamily="49" charset="0"/>
              </a:rPr>
              <a:t>, Ro Stewart</a:t>
            </a:r>
          </a:p>
          <a:p>
            <a:r>
              <a:rPr lang="en-US" sz="2000" dirty="0" err="1" smtClean="0">
                <a:solidFill>
                  <a:schemeClr val="tx2">
                    <a:lumMod val="50000"/>
                  </a:schemeClr>
                </a:solidFill>
                <a:latin typeface="Courier New" pitchFamily="49" charset="0"/>
                <a:cs typeface="Courier New" pitchFamily="49" charset="0"/>
              </a:rPr>
              <a:t>Booc</a:t>
            </a:r>
            <a:r>
              <a:rPr lang="en-US" sz="2000" dirty="0" smtClean="0">
                <a:solidFill>
                  <a:schemeClr val="tx2">
                    <a:lumMod val="50000"/>
                  </a:schemeClr>
                </a:solidFill>
                <a:latin typeface="Courier New" pitchFamily="49" charset="0"/>
                <a:cs typeface="Courier New" pitchFamily="49" charset="0"/>
              </a:rPr>
              <a:t>, Christian </a:t>
            </a:r>
            <a:r>
              <a:rPr lang="en-US" sz="2000" dirty="0" err="1" smtClean="0">
                <a:solidFill>
                  <a:schemeClr val="tx2">
                    <a:lumMod val="50000"/>
                  </a:schemeClr>
                </a:solidFill>
                <a:latin typeface="Courier New" pitchFamily="49" charset="0"/>
                <a:cs typeface="Courier New" pitchFamily="49" charset="0"/>
              </a:rPr>
              <a:t>Loui</a:t>
            </a:r>
            <a:endParaRPr lang="en-US" sz="2000" dirty="0" smtClean="0">
              <a:solidFill>
                <a:schemeClr val="tx2">
                  <a:lumMod val="50000"/>
                </a:schemeClr>
              </a:solidFill>
              <a:latin typeface="Courier New" pitchFamily="49" charset="0"/>
              <a:cs typeface="Courier New" pitchFamily="49" charset="0"/>
            </a:endParaRPr>
          </a:p>
          <a:p>
            <a:r>
              <a:rPr lang="en-US" sz="2000" dirty="0" err="1" smtClean="0">
                <a:solidFill>
                  <a:schemeClr val="tx2">
                    <a:lumMod val="50000"/>
                  </a:schemeClr>
                </a:solidFill>
                <a:latin typeface="Courier New" pitchFamily="49" charset="0"/>
                <a:cs typeface="Courier New" pitchFamily="49" charset="0"/>
              </a:rPr>
              <a:t>Epe</a:t>
            </a:r>
            <a:r>
              <a:rPr lang="en-US" sz="2000" dirty="0" smtClean="0">
                <a:solidFill>
                  <a:schemeClr val="tx2">
                    <a:lumMod val="50000"/>
                  </a:schemeClr>
                </a:solidFill>
                <a:latin typeface="Courier New" pitchFamily="49" charset="0"/>
                <a:cs typeface="Courier New" pitchFamily="49" charset="0"/>
              </a:rPr>
              <a:t>, Hannah</a:t>
            </a:r>
          </a:p>
          <a:p>
            <a:r>
              <a:rPr lang="en-US" sz="2000" dirty="0" err="1" smtClean="0">
                <a:solidFill>
                  <a:schemeClr val="tx2">
                    <a:lumMod val="50000"/>
                  </a:schemeClr>
                </a:solidFill>
                <a:latin typeface="Courier New" pitchFamily="49" charset="0"/>
                <a:cs typeface="Courier New" pitchFamily="49" charset="0"/>
              </a:rPr>
              <a:t>Escanilla</a:t>
            </a:r>
            <a:r>
              <a:rPr lang="en-US" sz="2000" dirty="0" smtClean="0">
                <a:solidFill>
                  <a:schemeClr val="tx2">
                    <a:lumMod val="50000"/>
                  </a:schemeClr>
                </a:solidFill>
                <a:latin typeface="Courier New" pitchFamily="49" charset="0"/>
                <a:cs typeface="Courier New" pitchFamily="49" charset="0"/>
              </a:rPr>
              <a:t>, Jose Giordano</a:t>
            </a:r>
          </a:p>
          <a:p>
            <a:r>
              <a:rPr lang="en-US" sz="2000" dirty="0" smtClean="0">
                <a:solidFill>
                  <a:schemeClr val="tx2">
                    <a:lumMod val="50000"/>
                  </a:schemeClr>
                </a:solidFill>
                <a:latin typeface="Courier New" pitchFamily="49" charset="0"/>
                <a:cs typeface="Courier New" pitchFamily="49" charset="0"/>
              </a:rPr>
              <a:t>Garcia, Mark Louie</a:t>
            </a:r>
          </a:p>
          <a:p>
            <a:r>
              <a:rPr lang="en-US" sz="2000" dirty="0" err="1" smtClean="0">
                <a:solidFill>
                  <a:schemeClr val="tx2">
                    <a:lumMod val="50000"/>
                  </a:schemeClr>
                </a:solidFill>
                <a:latin typeface="Courier New" pitchFamily="49" charset="0"/>
                <a:cs typeface="Courier New" pitchFamily="49" charset="0"/>
              </a:rPr>
              <a:t>Naranda</a:t>
            </a:r>
            <a:r>
              <a:rPr lang="en-US" sz="2000" dirty="0" smtClean="0">
                <a:solidFill>
                  <a:schemeClr val="tx2">
                    <a:lumMod val="50000"/>
                  </a:schemeClr>
                </a:solidFill>
                <a:latin typeface="Courier New" pitchFamily="49" charset="0"/>
                <a:cs typeface="Courier New" pitchFamily="49" charset="0"/>
              </a:rPr>
              <a:t>, </a:t>
            </a:r>
            <a:r>
              <a:rPr lang="en-US" sz="2000" dirty="0" err="1" smtClean="0">
                <a:solidFill>
                  <a:schemeClr val="tx2">
                    <a:lumMod val="50000"/>
                  </a:schemeClr>
                </a:solidFill>
                <a:latin typeface="Courier New" pitchFamily="49" charset="0"/>
                <a:cs typeface="Courier New" pitchFamily="49" charset="0"/>
              </a:rPr>
              <a:t>Juvelyn</a:t>
            </a:r>
            <a:endParaRPr lang="en-US" sz="2000" dirty="0" smtClean="0">
              <a:solidFill>
                <a:schemeClr val="tx2">
                  <a:lumMod val="50000"/>
                </a:schemeClr>
              </a:solidFill>
              <a:latin typeface="Courier New" pitchFamily="49" charset="0"/>
              <a:cs typeface="Courier New" pitchFamily="49" charset="0"/>
            </a:endParaRPr>
          </a:p>
          <a:p>
            <a:endParaRPr lang="en-US" dirty="0">
              <a:solidFill>
                <a:schemeClr val="tx2">
                  <a:lumMod val="50000"/>
                </a:schemeClr>
              </a:solidFill>
            </a:endParaRPr>
          </a:p>
        </p:txBody>
      </p:sp>
    </p:spTree>
    <p:extLst>
      <p:ext uri="{BB962C8B-B14F-4D97-AF65-F5344CB8AC3E}">
        <p14:creationId xmlns:p14="http://schemas.microsoft.com/office/powerpoint/2010/main" val="2371669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90600" y="2395322"/>
            <a:ext cx="7820890" cy="1754326"/>
          </a:xfrm>
          <a:prstGeom prst="rect">
            <a:avLst/>
          </a:prstGeom>
        </p:spPr>
        <p:txBody>
          <a:bodyPr wrap="square">
            <a:spAutoFit/>
          </a:bodyPr>
          <a:lstStyle/>
          <a:p>
            <a:pPr algn="just">
              <a:lnSpc>
                <a:spcPct val="150000"/>
              </a:lnSpc>
            </a:pPr>
            <a:r>
              <a:rPr lang="en-US" dirty="0"/>
              <a:t>	</a:t>
            </a:r>
            <a:r>
              <a:rPr lang="en-US" dirty="0">
                <a:latin typeface="Courier New" pitchFamily="49" charset="0"/>
                <a:cs typeface="Courier New" pitchFamily="49" charset="0"/>
              </a:rPr>
              <a:t>All the records of </a:t>
            </a:r>
            <a:r>
              <a:rPr lang="en-US" dirty="0" err="1">
                <a:latin typeface="Courier New" pitchFamily="49" charset="0"/>
                <a:cs typeface="Courier New" pitchFamily="49" charset="0"/>
              </a:rPr>
              <a:t>Dela</a:t>
            </a:r>
            <a:r>
              <a:rPr lang="en-US" dirty="0">
                <a:latin typeface="Courier New" pitchFamily="49" charset="0"/>
                <a:cs typeface="Courier New" pitchFamily="49" charset="0"/>
              </a:rPr>
              <a:t> Rama’s </a:t>
            </a:r>
            <a:r>
              <a:rPr lang="en-US" dirty="0" err="1">
                <a:latin typeface="Courier New" pitchFamily="49" charset="0"/>
                <a:cs typeface="Courier New" pitchFamily="49" charset="0"/>
              </a:rPr>
              <a:t>Cakehouse</a:t>
            </a:r>
            <a:r>
              <a:rPr lang="en-US" dirty="0">
                <a:latin typeface="Courier New" pitchFamily="49" charset="0"/>
                <a:cs typeface="Courier New" pitchFamily="49" charset="0"/>
              </a:rPr>
              <a:t> are written in papers and it’s a big trouble if in any case it should be misplaced. Paper is a delicate material so they have to be very keen about taking care of it. </a:t>
            </a:r>
          </a:p>
        </p:txBody>
      </p:sp>
      <p:sp>
        <p:nvSpPr>
          <p:cNvPr id="4" name="Rectangle 3"/>
          <p:cNvSpPr/>
          <p:nvPr/>
        </p:nvSpPr>
        <p:spPr>
          <a:xfrm>
            <a:off x="990600" y="1403406"/>
            <a:ext cx="5171209" cy="52322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rPr>
              <a:t>Unsecured Paper Works:</a:t>
            </a:r>
            <a:endParaRPr lang="en-US" sz="2800" b="1" cap="none" spc="50" dirty="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endParaRPr>
          </a:p>
        </p:txBody>
      </p:sp>
    </p:spTree>
    <p:extLst>
      <p:ext uri="{BB962C8B-B14F-4D97-AF65-F5344CB8AC3E}">
        <p14:creationId xmlns:p14="http://schemas.microsoft.com/office/powerpoint/2010/main" val="54749220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371041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357571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4513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81941" y="0"/>
            <a:ext cx="7467600" cy="707886"/>
          </a:xfrm>
          <a:prstGeom prst="rect">
            <a:avLst/>
          </a:prstGeom>
        </p:spPr>
        <p:txBody>
          <a:bodyPr wrap="square">
            <a:spAutoFit/>
          </a:bodyPr>
          <a:lstStyle/>
          <a:p>
            <a:pPr algn="ctr"/>
            <a:r>
              <a:rPr lang="en-US" sz="40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Courier New" pitchFamily="49" charset="0"/>
                <a:cs typeface="Courier New" pitchFamily="49" charset="0"/>
              </a:rPr>
              <a:t>Objective of the Study</a:t>
            </a:r>
            <a:endParaRPr lang="en-US" sz="40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Courier New" pitchFamily="49" charset="0"/>
              <a:cs typeface="Courier New" pitchFamily="49" charset="0"/>
            </a:endParaRPr>
          </a:p>
        </p:txBody>
      </p:sp>
      <p:sp>
        <p:nvSpPr>
          <p:cNvPr id="4" name="TextBox 3"/>
          <p:cNvSpPr txBox="1"/>
          <p:nvPr/>
        </p:nvSpPr>
        <p:spPr>
          <a:xfrm>
            <a:off x="981941" y="1981200"/>
            <a:ext cx="7587094" cy="2585323"/>
          </a:xfrm>
          <a:prstGeom prst="rect">
            <a:avLst/>
          </a:prstGeom>
          <a:noFill/>
        </p:spPr>
        <p:txBody>
          <a:bodyPr wrap="square" rtlCol="0">
            <a:spAutoFit/>
          </a:bodyPr>
          <a:lstStyle/>
          <a:p>
            <a:pPr marL="285750" indent="-285750" algn="just">
              <a:lnSpc>
                <a:spcPct val="150000"/>
              </a:lnSpc>
              <a:buFont typeface="Wingdings" pitchFamily="2" charset="2"/>
              <a:buChar char="Ø"/>
            </a:pPr>
            <a:r>
              <a:rPr lang="en-US" dirty="0" smtClean="0">
                <a:latin typeface="Courier New" pitchFamily="49" charset="0"/>
                <a:cs typeface="Courier New" pitchFamily="49" charset="0"/>
              </a:rPr>
              <a:t>to </a:t>
            </a:r>
            <a:r>
              <a:rPr lang="en-US" dirty="0">
                <a:latin typeface="Courier New" pitchFamily="49" charset="0"/>
                <a:cs typeface="Courier New" pitchFamily="49" charset="0"/>
              </a:rPr>
              <a:t>build a system that can provide an efficient and less hassle way for </a:t>
            </a:r>
            <a:r>
              <a:rPr lang="en-US" dirty="0" err="1">
                <a:latin typeface="Courier New" pitchFamily="49" charset="0"/>
                <a:cs typeface="Courier New" pitchFamily="49" charset="0"/>
              </a:rPr>
              <a:t>Dela</a:t>
            </a:r>
            <a:r>
              <a:rPr lang="en-US" dirty="0">
                <a:latin typeface="Courier New" pitchFamily="49" charset="0"/>
                <a:cs typeface="Courier New" pitchFamily="49" charset="0"/>
              </a:rPr>
              <a:t> Rama’s </a:t>
            </a:r>
            <a:r>
              <a:rPr lang="en-US" dirty="0" err="1">
                <a:latin typeface="Courier New" pitchFamily="49" charset="0"/>
                <a:cs typeface="Courier New" pitchFamily="49" charset="0"/>
              </a:rPr>
              <a:t>Cakehouse</a:t>
            </a:r>
            <a:r>
              <a:rPr lang="en-US" dirty="0">
                <a:latin typeface="Courier New" pitchFamily="49" charset="0"/>
                <a:cs typeface="Courier New" pitchFamily="49" charset="0"/>
              </a:rPr>
              <a:t> in managing their sales</a:t>
            </a:r>
            <a:r>
              <a:rPr lang="en-US" dirty="0" smtClean="0">
                <a:latin typeface="Courier New" pitchFamily="49" charset="0"/>
                <a:cs typeface="Courier New" pitchFamily="49" charset="0"/>
              </a:rPr>
              <a:t>.</a:t>
            </a:r>
          </a:p>
          <a:p>
            <a:pPr marL="285750" indent="-285750" algn="just">
              <a:lnSpc>
                <a:spcPct val="150000"/>
              </a:lnSpc>
              <a:buFont typeface="Wingdings" pitchFamily="2" charset="2"/>
              <a:buChar char="Ø"/>
            </a:pPr>
            <a:r>
              <a:rPr lang="en-US" dirty="0">
                <a:latin typeface="Courier New" pitchFamily="49" charset="0"/>
                <a:cs typeface="Courier New" pitchFamily="49" charset="0"/>
              </a:rPr>
              <a:t>to make changes from its current manual process to an upgraded version by establishing software that can make management easier and faster.</a:t>
            </a:r>
          </a:p>
        </p:txBody>
      </p:sp>
      <p:sp>
        <p:nvSpPr>
          <p:cNvPr id="5" name="Rectangle 4"/>
          <p:cNvSpPr/>
          <p:nvPr/>
        </p:nvSpPr>
        <p:spPr>
          <a:xfrm>
            <a:off x="981941" y="1070475"/>
            <a:ext cx="4688032" cy="52322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rPr>
              <a:t>General Objective:</a:t>
            </a:r>
            <a:endParaRPr lang="en-US" sz="2800" b="1" cap="none" spc="50" dirty="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endParaRPr>
          </a:p>
        </p:txBody>
      </p:sp>
    </p:spTree>
    <p:extLst>
      <p:ext uri="{BB962C8B-B14F-4D97-AF65-F5344CB8AC3E}">
        <p14:creationId xmlns:p14="http://schemas.microsoft.com/office/powerpoint/2010/main" val="2211862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90600" y="30962"/>
            <a:ext cx="4688032" cy="52322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rPr>
              <a:t>Specific Objective:</a:t>
            </a:r>
            <a:endParaRPr lang="en-US" sz="2800" b="1" cap="none" spc="50" dirty="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endParaRPr>
          </a:p>
        </p:txBody>
      </p:sp>
      <p:sp>
        <p:nvSpPr>
          <p:cNvPr id="4" name="TextBox 3"/>
          <p:cNvSpPr txBox="1"/>
          <p:nvPr/>
        </p:nvSpPr>
        <p:spPr>
          <a:xfrm>
            <a:off x="997527" y="554182"/>
            <a:ext cx="7973289" cy="5493812"/>
          </a:xfrm>
          <a:prstGeom prst="rect">
            <a:avLst/>
          </a:prstGeom>
          <a:noFill/>
        </p:spPr>
        <p:txBody>
          <a:bodyPr wrap="square" rtlCol="0">
            <a:spAutoFit/>
          </a:bodyPr>
          <a:lstStyle/>
          <a:p>
            <a:pPr marL="285750" lvl="0" indent="-285750" algn="just">
              <a:lnSpc>
                <a:spcPct val="150000"/>
              </a:lnSpc>
              <a:buFont typeface="Wingdings" pitchFamily="2" charset="2"/>
              <a:buChar char="Ø"/>
            </a:pPr>
            <a:r>
              <a:rPr lang="en-US" dirty="0">
                <a:latin typeface="Courier New" pitchFamily="49" charset="0"/>
                <a:cs typeface="Courier New" pitchFamily="49" charset="0"/>
              </a:rPr>
              <a:t>To have an easier way of monitoring the sales</a:t>
            </a:r>
          </a:p>
          <a:p>
            <a:pPr marL="285750" lvl="0" indent="-285750" algn="just">
              <a:lnSpc>
                <a:spcPct val="150000"/>
              </a:lnSpc>
              <a:buFont typeface="Wingdings" pitchFamily="2" charset="2"/>
              <a:buChar char="Ø"/>
            </a:pPr>
            <a:r>
              <a:rPr lang="en-US" dirty="0">
                <a:latin typeface="Courier New" pitchFamily="49" charset="0"/>
                <a:cs typeface="Courier New" pitchFamily="49" charset="0"/>
              </a:rPr>
              <a:t>To compute a more accurate customer’s purchased item</a:t>
            </a:r>
          </a:p>
          <a:p>
            <a:pPr marL="285750" lvl="0" indent="-285750" algn="just">
              <a:lnSpc>
                <a:spcPct val="150000"/>
              </a:lnSpc>
              <a:buFont typeface="Wingdings" pitchFamily="2" charset="2"/>
              <a:buChar char="Ø"/>
            </a:pPr>
            <a:r>
              <a:rPr lang="en-US" dirty="0">
                <a:latin typeface="Courier New" pitchFamily="49" charset="0"/>
                <a:cs typeface="Courier New" pitchFamily="49" charset="0"/>
              </a:rPr>
              <a:t>To have an easier and faster way of updating records</a:t>
            </a:r>
          </a:p>
          <a:p>
            <a:pPr marL="285750" lvl="0" indent="-285750" algn="just">
              <a:lnSpc>
                <a:spcPct val="150000"/>
              </a:lnSpc>
              <a:buFont typeface="Wingdings" pitchFamily="2" charset="2"/>
              <a:buChar char="Ø"/>
            </a:pPr>
            <a:r>
              <a:rPr lang="en-US" dirty="0">
                <a:latin typeface="Courier New" pitchFamily="49" charset="0"/>
                <a:cs typeface="Courier New" pitchFamily="49" charset="0"/>
              </a:rPr>
              <a:t>To have an accurate and reliable sales report</a:t>
            </a:r>
          </a:p>
          <a:p>
            <a:pPr marL="285750" lvl="0" indent="-285750" algn="just">
              <a:lnSpc>
                <a:spcPct val="150000"/>
              </a:lnSpc>
              <a:buFont typeface="Wingdings" pitchFamily="2" charset="2"/>
              <a:buChar char="Ø"/>
            </a:pPr>
            <a:r>
              <a:rPr lang="en-US" dirty="0">
                <a:latin typeface="Courier New" pitchFamily="49" charset="0"/>
                <a:cs typeface="Courier New" pitchFamily="49" charset="0"/>
              </a:rPr>
              <a:t>To design, develop and implement a file maintenance module that will handle the files, records and important data of the business.</a:t>
            </a:r>
          </a:p>
          <a:p>
            <a:pPr marL="285750" lvl="0" indent="-285750" algn="just">
              <a:lnSpc>
                <a:spcPct val="150000"/>
              </a:lnSpc>
              <a:buFont typeface="Wingdings" pitchFamily="2" charset="2"/>
              <a:buChar char="Ø"/>
            </a:pPr>
            <a:r>
              <a:rPr lang="en-US" dirty="0">
                <a:latin typeface="Courier New" pitchFamily="49" charset="0"/>
                <a:cs typeface="Courier New" pitchFamily="49" charset="0"/>
              </a:rPr>
              <a:t>To design, develop and implement a sales module that will handle the sales transaction of their company.</a:t>
            </a:r>
          </a:p>
          <a:p>
            <a:pPr marL="285750" lvl="0" indent="-285750" algn="just">
              <a:lnSpc>
                <a:spcPct val="150000"/>
              </a:lnSpc>
              <a:buFont typeface="Wingdings" pitchFamily="2" charset="2"/>
              <a:buChar char="Ø"/>
            </a:pPr>
            <a:r>
              <a:rPr lang="en-US" dirty="0">
                <a:latin typeface="Courier New" pitchFamily="49" charset="0"/>
                <a:cs typeface="Courier New" pitchFamily="49" charset="0"/>
              </a:rPr>
              <a:t>To design, develop and implement a generated module that will handle the sales and inventory reports.</a:t>
            </a:r>
          </a:p>
          <a:p>
            <a:pPr marL="285750" lvl="0" indent="-285750" algn="just">
              <a:lnSpc>
                <a:spcPct val="150000"/>
              </a:lnSpc>
              <a:buFont typeface="Wingdings" pitchFamily="2" charset="2"/>
              <a:buChar char="Ø"/>
            </a:pPr>
            <a:r>
              <a:rPr lang="en-US" dirty="0">
                <a:latin typeface="Courier New" pitchFamily="49" charset="0"/>
                <a:cs typeface="Courier New" pitchFamily="49" charset="0"/>
              </a:rPr>
              <a:t>To design, develop and implement an inventory module that will handle the inventory of products</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861747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90600" y="130314"/>
            <a:ext cx="7467600" cy="707886"/>
          </a:xfrm>
          <a:prstGeom prst="rect">
            <a:avLst/>
          </a:prstGeom>
        </p:spPr>
        <p:txBody>
          <a:bodyPr wrap="square">
            <a:spAutoFit/>
          </a:bodyPr>
          <a:lstStyle/>
          <a:p>
            <a:pPr algn="ctr"/>
            <a:r>
              <a:rPr lang="en-US" sz="40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Courier New" pitchFamily="49" charset="0"/>
                <a:cs typeface="Courier New" pitchFamily="49" charset="0"/>
              </a:rPr>
              <a:t>Scopes and Limitations</a:t>
            </a:r>
            <a:endParaRPr lang="en-US" sz="40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Courier New" pitchFamily="49" charset="0"/>
              <a:cs typeface="Courier New" pitchFamily="49" charset="0"/>
            </a:endParaRPr>
          </a:p>
        </p:txBody>
      </p:sp>
      <p:sp>
        <p:nvSpPr>
          <p:cNvPr id="4" name="TextBox 3"/>
          <p:cNvSpPr txBox="1"/>
          <p:nvPr/>
        </p:nvSpPr>
        <p:spPr>
          <a:xfrm>
            <a:off x="990600" y="2286000"/>
            <a:ext cx="6172200" cy="2169825"/>
          </a:xfrm>
          <a:prstGeom prst="rect">
            <a:avLst/>
          </a:prstGeom>
          <a:noFill/>
        </p:spPr>
        <p:txBody>
          <a:bodyPr wrap="square" rtlCol="0">
            <a:spAutoFit/>
          </a:bodyPr>
          <a:lstStyle/>
          <a:p>
            <a:pPr marL="285750" lvl="0" indent="-285750" algn="just">
              <a:lnSpc>
                <a:spcPct val="150000"/>
              </a:lnSpc>
              <a:buFont typeface="Wingdings" pitchFamily="2" charset="2"/>
              <a:buChar char="Ø"/>
            </a:pPr>
            <a:r>
              <a:rPr lang="en-US" dirty="0">
                <a:latin typeface="Courier New" pitchFamily="49" charset="0"/>
                <a:cs typeface="Courier New" pitchFamily="49" charset="0"/>
              </a:rPr>
              <a:t>Item Information</a:t>
            </a:r>
          </a:p>
          <a:p>
            <a:pPr marL="285750" lvl="0" indent="-285750" algn="just">
              <a:lnSpc>
                <a:spcPct val="150000"/>
              </a:lnSpc>
              <a:buFont typeface="Wingdings" pitchFamily="2" charset="2"/>
              <a:buChar char="Ø"/>
            </a:pPr>
            <a:r>
              <a:rPr lang="en-US" dirty="0">
                <a:latin typeface="Courier New" pitchFamily="49" charset="0"/>
                <a:cs typeface="Courier New" pitchFamily="49" charset="0"/>
              </a:rPr>
              <a:t>Customer Information</a:t>
            </a:r>
          </a:p>
          <a:p>
            <a:pPr marL="285750" lvl="0" indent="-285750" algn="just">
              <a:lnSpc>
                <a:spcPct val="150000"/>
              </a:lnSpc>
              <a:buFont typeface="Wingdings" pitchFamily="2" charset="2"/>
              <a:buChar char="Ø"/>
            </a:pPr>
            <a:r>
              <a:rPr lang="en-US" dirty="0">
                <a:latin typeface="Courier New" pitchFamily="49" charset="0"/>
                <a:cs typeface="Courier New" pitchFamily="49" charset="0"/>
              </a:rPr>
              <a:t>Employee Information</a:t>
            </a:r>
          </a:p>
          <a:p>
            <a:pPr marL="285750" lvl="0" indent="-285750" algn="just">
              <a:lnSpc>
                <a:spcPct val="150000"/>
              </a:lnSpc>
              <a:buFont typeface="Wingdings" pitchFamily="2" charset="2"/>
              <a:buChar char="Ø"/>
            </a:pPr>
            <a:r>
              <a:rPr lang="en-US" dirty="0">
                <a:latin typeface="Courier New" pitchFamily="49" charset="0"/>
                <a:cs typeface="Courier New" pitchFamily="49" charset="0"/>
              </a:rPr>
              <a:t>Payment Information</a:t>
            </a:r>
          </a:p>
          <a:p>
            <a:pPr marL="285750" lvl="0" indent="-285750" algn="just">
              <a:lnSpc>
                <a:spcPct val="150000"/>
              </a:lnSpc>
              <a:buFont typeface="Wingdings" pitchFamily="2" charset="2"/>
              <a:buChar char="Ø"/>
            </a:pPr>
            <a:r>
              <a:rPr lang="en-US" dirty="0">
                <a:latin typeface="Courier New" pitchFamily="49" charset="0"/>
                <a:cs typeface="Courier New" pitchFamily="49" charset="0"/>
              </a:rPr>
              <a:t>Order/Reservation </a:t>
            </a:r>
            <a:r>
              <a:rPr lang="en-US" dirty="0" smtClean="0">
                <a:latin typeface="Courier New" pitchFamily="49" charset="0"/>
                <a:cs typeface="Courier New" pitchFamily="49" charset="0"/>
              </a:rPr>
              <a:t>Information</a:t>
            </a:r>
            <a:endParaRPr lang="en-US" dirty="0">
              <a:latin typeface="Courier New" pitchFamily="49" charset="0"/>
              <a:cs typeface="Courier New" pitchFamily="49" charset="0"/>
            </a:endParaRPr>
          </a:p>
        </p:txBody>
      </p:sp>
      <p:sp>
        <p:nvSpPr>
          <p:cNvPr id="5" name="Rectangle 4"/>
          <p:cNvSpPr/>
          <p:nvPr/>
        </p:nvSpPr>
        <p:spPr>
          <a:xfrm>
            <a:off x="990600" y="1447800"/>
            <a:ext cx="2590800" cy="52322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rPr>
              <a:t>Scopes:</a:t>
            </a:r>
            <a:endParaRPr lang="en-US" sz="2800" b="1" cap="none" spc="50" dirty="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endParaRPr>
          </a:p>
        </p:txBody>
      </p:sp>
    </p:spTree>
    <p:extLst>
      <p:ext uri="{BB962C8B-B14F-4D97-AF65-F5344CB8AC3E}">
        <p14:creationId xmlns:p14="http://schemas.microsoft.com/office/powerpoint/2010/main" val="3676132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90600" y="1046440"/>
            <a:ext cx="3886199" cy="52322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rPr>
              <a:t>Limitations:</a:t>
            </a:r>
            <a:endParaRPr lang="en-US" sz="2800" b="1" cap="none" spc="50" dirty="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endParaRPr>
          </a:p>
        </p:txBody>
      </p:sp>
      <p:sp>
        <p:nvSpPr>
          <p:cNvPr id="4" name="TextBox 3"/>
          <p:cNvSpPr txBox="1"/>
          <p:nvPr/>
        </p:nvSpPr>
        <p:spPr>
          <a:xfrm>
            <a:off x="990600" y="1928589"/>
            <a:ext cx="7848600" cy="3416320"/>
          </a:xfrm>
          <a:prstGeom prst="rect">
            <a:avLst/>
          </a:prstGeom>
          <a:noFill/>
        </p:spPr>
        <p:txBody>
          <a:bodyPr wrap="square" rtlCol="0">
            <a:spAutoFit/>
          </a:bodyPr>
          <a:lstStyle/>
          <a:p>
            <a:pPr marL="285750" lvl="0" indent="-285750" algn="just">
              <a:lnSpc>
                <a:spcPct val="150000"/>
              </a:lnSpc>
              <a:buFont typeface="Wingdings" pitchFamily="2" charset="2"/>
              <a:buChar char="Ø"/>
            </a:pPr>
            <a:r>
              <a:rPr lang="en-US" dirty="0">
                <a:latin typeface="Courier New" pitchFamily="49" charset="0"/>
                <a:cs typeface="Courier New" pitchFamily="49" charset="0"/>
              </a:rPr>
              <a:t>Only authorized person can access the system. </a:t>
            </a:r>
          </a:p>
          <a:p>
            <a:pPr marL="285750" lvl="0" indent="-285750" algn="just">
              <a:lnSpc>
                <a:spcPct val="150000"/>
              </a:lnSpc>
              <a:buFont typeface="Wingdings" pitchFamily="2" charset="2"/>
              <a:buChar char="Ø"/>
            </a:pPr>
            <a:r>
              <a:rPr lang="en-US" dirty="0">
                <a:latin typeface="Courier New" pitchFamily="49" charset="0"/>
                <a:cs typeface="Courier New" pitchFamily="49" charset="0"/>
              </a:rPr>
              <a:t>Only authorized person have an ability to delete and update files.</a:t>
            </a:r>
          </a:p>
          <a:p>
            <a:pPr marL="285750" lvl="0" indent="-285750" algn="just">
              <a:lnSpc>
                <a:spcPct val="150000"/>
              </a:lnSpc>
              <a:buFont typeface="Wingdings" pitchFamily="2" charset="2"/>
              <a:buChar char="Ø"/>
            </a:pPr>
            <a:r>
              <a:rPr lang="en-US" dirty="0">
                <a:latin typeface="Courier New" pitchFamily="49" charset="0"/>
                <a:cs typeface="Courier New" pitchFamily="49" charset="0"/>
              </a:rPr>
              <a:t>The cashier can operate the system with the use of keyboard and mouse only.</a:t>
            </a:r>
          </a:p>
          <a:p>
            <a:pPr marL="285750" lvl="0" indent="-285750" algn="just">
              <a:lnSpc>
                <a:spcPct val="150000"/>
              </a:lnSpc>
              <a:buFont typeface="Wingdings" pitchFamily="2" charset="2"/>
              <a:buChar char="Ø"/>
            </a:pPr>
            <a:r>
              <a:rPr lang="en-US" dirty="0">
                <a:latin typeface="Courier New" pitchFamily="49" charset="0"/>
                <a:cs typeface="Courier New" pitchFamily="49" charset="0"/>
              </a:rPr>
              <a:t>This system is intended only for </a:t>
            </a:r>
            <a:r>
              <a:rPr lang="en-US" dirty="0" err="1">
                <a:latin typeface="Courier New" pitchFamily="49" charset="0"/>
                <a:cs typeface="Courier New" pitchFamily="49" charset="0"/>
              </a:rPr>
              <a:t>Dela</a:t>
            </a:r>
            <a:r>
              <a:rPr lang="en-US" dirty="0">
                <a:latin typeface="Courier New" pitchFamily="49" charset="0"/>
                <a:cs typeface="Courier New" pitchFamily="49" charset="0"/>
              </a:rPr>
              <a:t> Rama’s </a:t>
            </a:r>
            <a:r>
              <a:rPr lang="en-US" dirty="0" err="1">
                <a:latin typeface="Courier New" pitchFamily="49" charset="0"/>
                <a:cs typeface="Courier New" pitchFamily="49" charset="0"/>
              </a:rPr>
              <a:t>Cakehouse</a:t>
            </a:r>
            <a:r>
              <a:rPr lang="en-US" dirty="0">
                <a:latin typeface="Courier New" pitchFamily="49" charset="0"/>
                <a:cs typeface="Courier New" pitchFamily="49" charset="0"/>
              </a:rPr>
              <a:t>. </a:t>
            </a:r>
          </a:p>
          <a:p>
            <a:pPr marL="285750" lvl="0" indent="-285750" algn="just">
              <a:lnSpc>
                <a:spcPct val="150000"/>
              </a:lnSpc>
              <a:buFont typeface="Wingdings" pitchFamily="2" charset="2"/>
              <a:buChar char="Ø"/>
            </a:pPr>
            <a:r>
              <a:rPr lang="en-US" dirty="0">
                <a:latin typeface="Courier New" pitchFamily="49" charset="0"/>
                <a:cs typeface="Courier New" pitchFamily="49" charset="0"/>
              </a:rPr>
              <a:t>This system runs only as a desktop </a:t>
            </a:r>
            <a:r>
              <a:rPr lang="en-US" dirty="0" smtClean="0">
                <a:latin typeface="Courier New" pitchFamily="49" charset="0"/>
                <a:cs typeface="Courier New" pitchFamily="49" charset="0"/>
              </a:rPr>
              <a:t>application</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792068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90601" y="98286"/>
            <a:ext cx="8077200" cy="707886"/>
          </a:xfrm>
          <a:prstGeom prst="rect">
            <a:avLst/>
          </a:prstGeom>
        </p:spPr>
        <p:txBody>
          <a:bodyPr wrap="square">
            <a:spAutoFit/>
          </a:bodyPr>
          <a:lstStyle/>
          <a:p>
            <a:pPr algn="ctr"/>
            <a:r>
              <a:rPr lang="en-US" sz="40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Courier New" pitchFamily="49" charset="0"/>
                <a:cs typeface="Courier New" pitchFamily="49" charset="0"/>
              </a:rPr>
              <a:t>Significance of the Study</a:t>
            </a:r>
            <a:endParaRPr lang="en-US" sz="40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Courier New" pitchFamily="49" charset="0"/>
              <a:cs typeface="Courier New" pitchFamily="49" charset="0"/>
            </a:endParaRPr>
          </a:p>
        </p:txBody>
      </p:sp>
      <p:sp>
        <p:nvSpPr>
          <p:cNvPr id="4" name="Rectangle 3"/>
          <p:cNvSpPr/>
          <p:nvPr/>
        </p:nvSpPr>
        <p:spPr>
          <a:xfrm>
            <a:off x="1011383" y="806172"/>
            <a:ext cx="3048000" cy="52322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rPr>
              <a:t>Company:</a:t>
            </a:r>
            <a:endParaRPr lang="en-US" sz="2800" b="1" cap="none" spc="50" dirty="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endParaRPr>
          </a:p>
        </p:txBody>
      </p:sp>
      <p:sp>
        <p:nvSpPr>
          <p:cNvPr id="5" name="TextBox 4"/>
          <p:cNvSpPr txBox="1"/>
          <p:nvPr/>
        </p:nvSpPr>
        <p:spPr>
          <a:xfrm>
            <a:off x="1011383" y="1273329"/>
            <a:ext cx="8056418" cy="1338828"/>
          </a:xfrm>
          <a:prstGeom prst="rect">
            <a:avLst/>
          </a:prstGeom>
          <a:noFill/>
        </p:spPr>
        <p:txBody>
          <a:bodyPr wrap="square" rtlCol="0">
            <a:spAutoFit/>
          </a:bodyPr>
          <a:lstStyle/>
          <a:p>
            <a:pPr algn="just">
              <a:lnSpc>
                <a:spcPct val="150000"/>
              </a:lnSpc>
            </a:pPr>
            <a:r>
              <a:rPr lang="en-US" dirty="0" smtClean="0">
                <a:latin typeface="Courier New" pitchFamily="49" charset="0"/>
                <a:cs typeface="Courier New" pitchFamily="49" charset="0"/>
              </a:rPr>
              <a:t>	</a:t>
            </a:r>
            <a:r>
              <a:rPr lang="en-US" dirty="0">
                <a:latin typeface="Courier New" pitchFamily="49" charset="0"/>
                <a:cs typeface="Courier New" pitchFamily="49" charset="0"/>
              </a:rPr>
              <a:t>provide easy-to-use and easy-accessed system thus; transactions will be more reliable and faster that they do not have to hire another employee to do the job</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
        <p:nvSpPr>
          <p:cNvPr id="6" name="Rectangle 5"/>
          <p:cNvSpPr/>
          <p:nvPr/>
        </p:nvSpPr>
        <p:spPr>
          <a:xfrm>
            <a:off x="1011383" y="2812473"/>
            <a:ext cx="3048000" cy="52322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rPr>
              <a:t>Employee:</a:t>
            </a:r>
            <a:endParaRPr lang="en-US" sz="2800" b="1" cap="none" spc="50" dirty="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endParaRPr>
          </a:p>
        </p:txBody>
      </p:sp>
      <p:sp>
        <p:nvSpPr>
          <p:cNvPr id="7" name="TextBox 6"/>
          <p:cNvSpPr txBox="1"/>
          <p:nvPr/>
        </p:nvSpPr>
        <p:spPr>
          <a:xfrm>
            <a:off x="1011383" y="3478649"/>
            <a:ext cx="8056418" cy="923330"/>
          </a:xfrm>
          <a:prstGeom prst="rect">
            <a:avLst/>
          </a:prstGeom>
          <a:noFill/>
        </p:spPr>
        <p:txBody>
          <a:bodyPr wrap="square" rtlCol="0">
            <a:spAutoFit/>
          </a:bodyPr>
          <a:lstStyle/>
          <a:p>
            <a:pPr algn="just">
              <a:lnSpc>
                <a:spcPct val="150000"/>
              </a:lnSpc>
            </a:pPr>
            <a:r>
              <a:rPr lang="en-US" dirty="0" smtClean="0">
                <a:latin typeface="Courier New" pitchFamily="49" charset="0"/>
                <a:cs typeface="Courier New" pitchFamily="49" charset="0"/>
              </a:rPr>
              <a:t>	provide </a:t>
            </a:r>
            <a:r>
              <a:rPr lang="en-US" dirty="0">
                <a:latin typeface="Courier New" pitchFamily="49" charset="0"/>
                <a:cs typeface="Courier New" pitchFamily="49" charset="0"/>
              </a:rPr>
              <a:t>easy-to-use system so their job will be easier and faster</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
        <p:nvSpPr>
          <p:cNvPr id="8" name="Rectangle 7"/>
          <p:cNvSpPr/>
          <p:nvPr/>
        </p:nvSpPr>
        <p:spPr>
          <a:xfrm>
            <a:off x="990601" y="4550796"/>
            <a:ext cx="3048000" cy="52322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rPr>
              <a:t>Customer:</a:t>
            </a:r>
            <a:endParaRPr lang="en-US" sz="2800" b="1" cap="none" spc="50" dirty="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endParaRPr>
          </a:p>
        </p:txBody>
      </p:sp>
      <p:sp>
        <p:nvSpPr>
          <p:cNvPr id="9" name="TextBox 8"/>
          <p:cNvSpPr txBox="1"/>
          <p:nvPr/>
        </p:nvSpPr>
        <p:spPr>
          <a:xfrm>
            <a:off x="1011383" y="5207295"/>
            <a:ext cx="8056418" cy="923330"/>
          </a:xfrm>
          <a:prstGeom prst="rect">
            <a:avLst/>
          </a:prstGeom>
          <a:noFill/>
        </p:spPr>
        <p:txBody>
          <a:bodyPr wrap="square" rtlCol="0">
            <a:spAutoFit/>
          </a:bodyPr>
          <a:lstStyle/>
          <a:p>
            <a:pPr algn="just">
              <a:lnSpc>
                <a:spcPct val="150000"/>
              </a:lnSpc>
            </a:pPr>
            <a:r>
              <a:rPr lang="en-US" dirty="0" smtClean="0">
                <a:latin typeface="Courier New" pitchFamily="49" charset="0"/>
                <a:cs typeface="Courier New" pitchFamily="49" charset="0"/>
              </a:rPr>
              <a:t>	it </a:t>
            </a:r>
            <a:r>
              <a:rPr lang="en-US" dirty="0">
                <a:latin typeface="Courier New" pitchFamily="49" charset="0"/>
                <a:cs typeface="Courier New" pitchFamily="49" charset="0"/>
              </a:rPr>
              <a:t>will help obtain accurate computation and </a:t>
            </a:r>
            <a:r>
              <a:rPr lang="en-US" dirty="0" smtClean="0">
                <a:latin typeface="Courier New" pitchFamily="49" charset="0"/>
                <a:cs typeface="Courier New" pitchFamily="49" charset="0"/>
              </a:rPr>
              <a:t>details of </a:t>
            </a:r>
            <a:r>
              <a:rPr lang="en-US" dirty="0">
                <a:latin typeface="Courier New" pitchFamily="49" charset="0"/>
                <a:cs typeface="Courier New" pitchFamily="49" charset="0"/>
              </a:rPr>
              <a:t>their purchased items. </a:t>
            </a:r>
          </a:p>
        </p:txBody>
      </p:sp>
    </p:spTree>
    <p:extLst>
      <p:ext uri="{BB962C8B-B14F-4D97-AF65-F5344CB8AC3E}">
        <p14:creationId xmlns:p14="http://schemas.microsoft.com/office/powerpoint/2010/main" val="11306143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533400"/>
            <a:ext cx="3048000" cy="52322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rPr>
              <a:t>Researchers:</a:t>
            </a:r>
            <a:endParaRPr lang="en-US" sz="2800" b="1" cap="none" spc="50" dirty="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endParaRPr>
          </a:p>
        </p:txBody>
      </p:sp>
      <p:sp>
        <p:nvSpPr>
          <p:cNvPr id="3" name="Rectangle 2"/>
          <p:cNvSpPr/>
          <p:nvPr/>
        </p:nvSpPr>
        <p:spPr>
          <a:xfrm>
            <a:off x="990600" y="2784764"/>
            <a:ext cx="4495800" cy="52322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rPr>
              <a:t>Future Researchers:</a:t>
            </a:r>
            <a:endParaRPr lang="en-US" sz="2800" b="1" cap="none" spc="50" dirty="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endParaRPr>
          </a:p>
        </p:txBody>
      </p:sp>
      <p:sp>
        <p:nvSpPr>
          <p:cNvPr id="4" name="TextBox 3"/>
          <p:cNvSpPr txBox="1"/>
          <p:nvPr/>
        </p:nvSpPr>
        <p:spPr>
          <a:xfrm>
            <a:off x="990600" y="1219200"/>
            <a:ext cx="8153400" cy="923330"/>
          </a:xfrm>
          <a:prstGeom prst="rect">
            <a:avLst/>
          </a:prstGeom>
          <a:noFill/>
        </p:spPr>
        <p:txBody>
          <a:bodyPr wrap="square" rtlCol="0">
            <a:spAutoFit/>
          </a:bodyPr>
          <a:lstStyle/>
          <a:p>
            <a:pPr algn="just">
              <a:lnSpc>
                <a:spcPct val="150000"/>
              </a:lnSpc>
            </a:pPr>
            <a:r>
              <a:rPr lang="en-US" dirty="0" smtClean="0">
                <a:latin typeface="Courier New" pitchFamily="49" charset="0"/>
                <a:cs typeface="Courier New" pitchFamily="49" charset="0"/>
              </a:rPr>
              <a:t>	the </a:t>
            </a:r>
            <a:r>
              <a:rPr lang="en-US" dirty="0">
                <a:latin typeface="Courier New" pitchFamily="49" charset="0"/>
                <a:cs typeface="Courier New" pitchFamily="49" charset="0"/>
              </a:rPr>
              <a:t>proposed study serves as a training on developing </a:t>
            </a:r>
            <a:r>
              <a:rPr lang="en-US" dirty="0" smtClean="0">
                <a:latin typeface="Courier New" pitchFamily="49" charset="0"/>
                <a:cs typeface="Courier New" pitchFamily="49" charset="0"/>
              </a:rPr>
              <a:t>skills </a:t>
            </a:r>
            <a:r>
              <a:rPr lang="en-US" dirty="0">
                <a:latin typeface="Courier New" pitchFamily="49" charset="0"/>
                <a:cs typeface="Courier New" pitchFamily="49" charset="0"/>
              </a:rPr>
              <a:t>of the students. </a:t>
            </a:r>
          </a:p>
        </p:txBody>
      </p:sp>
      <p:sp>
        <p:nvSpPr>
          <p:cNvPr id="5" name="TextBox 4"/>
          <p:cNvSpPr txBox="1"/>
          <p:nvPr/>
        </p:nvSpPr>
        <p:spPr>
          <a:xfrm>
            <a:off x="990600" y="3657600"/>
            <a:ext cx="8153400" cy="1338828"/>
          </a:xfrm>
          <a:prstGeom prst="rect">
            <a:avLst/>
          </a:prstGeom>
          <a:noFill/>
        </p:spPr>
        <p:txBody>
          <a:bodyPr wrap="square" rtlCol="0">
            <a:spAutoFit/>
          </a:bodyPr>
          <a:lstStyle/>
          <a:p>
            <a:pPr algn="just">
              <a:lnSpc>
                <a:spcPct val="150000"/>
              </a:lnSpc>
            </a:pPr>
            <a:r>
              <a:rPr lang="en-US" dirty="0" smtClean="0">
                <a:latin typeface="Courier New" pitchFamily="49" charset="0"/>
                <a:cs typeface="Courier New" pitchFamily="49" charset="0"/>
              </a:rPr>
              <a:t>	this </a:t>
            </a:r>
            <a:r>
              <a:rPr lang="en-US" dirty="0">
                <a:latin typeface="Courier New" pitchFamily="49" charset="0"/>
                <a:cs typeface="Courier New" pitchFamily="49" charset="0"/>
              </a:rPr>
              <a:t>will serve as a guide to the future researchers </a:t>
            </a:r>
            <a:r>
              <a:rPr lang="en-US" dirty="0" smtClean="0">
                <a:latin typeface="Courier New" pitchFamily="49" charset="0"/>
                <a:cs typeface="Courier New" pitchFamily="49" charset="0"/>
              </a:rPr>
              <a:t>who </a:t>
            </a:r>
            <a:r>
              <a:rPr lang="en-US" dirty="0">
                <a:latin typeface="Courier New" pitchFamily="49" charset="0"/>
                <a:cs typeface="Courier New" pitchFamily="49" charset="0"/>
              </a:rPr>
              <a:t>would be conducting research similar to the study</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1540927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83127"/>
            <a:ext cx="7391399" cy="707886"/>
          </a:xfrm>
          <a:prstGeom prst="rect">
            <a:avLst/>
          </a:prstGeom>
        </p:spPr>
        <p:txBody>
          <a:bodyPr wrap="square">
            <a:spAutoFit/>
          </a:bodyPr>
          <a:lstStyle/>
          <a:p>
            <a:pPr algn="ctr"/>
            <a:r>
              <a:rPr lang="en-US" sz="40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Courier New" pitchFamily="49" charset="0"/>
                <a:cs typeface="Courier New" pitchFamily="49" charset="0"/>
              </a:rPr>
              <a:t>Research Methodology</a:t>
            </a:r>
            <a:endParaRPr lang="en-US" sz="40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Courier New" pitchFamily="49" charset="0"/>
              <a:cs typeface="Courier New" pitchFamily="49" charset="0"/>
            </a:endParaRPr>
          </a:p>
        </p:txBody>
      </p:sp>
      <p:sp>
        <p:nvSpPr>
          <p:cNvPr id="3" name="Rectangle 2"/>
          <p:cNvSpPr/>
          <p:nvPr/>
        </p:nvSpPr>
        <p:spPr>
          <a:xfrm>
            <a:off x="990600" y="1371600"/>
            <a:ext cx="4495800" cy="52322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rPr>
              <a:t>Research Design:</a:t>
            </a:r>
            <a:endParaRPr lang="en-US" sz="2800" b="1" cap="none" spc="50" dirty="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endParaRPr>
          </a:p>
        </p:txBody>
      </p:sp>
      <p:sp>
        <p:nvSpPr>
          <p:cNvPr id="4" name="TextBox 3"/>
          <p:cNvSpPr txBox="1"/>
          <p:nvPr/>
        </p:nvSpPr>
        <p:spPr>
          <a:xfrm>
            <a:off x="990600" y="2362200"/>
            <a:ext cx="8153400" cy="3000821"/>
          </a:xfrm>
          <a:prstGeom prst="rect">
            <a:avLst/>
          </a:prstGeom>
          <a:noFill/>
        </p:spPr>
        <p:txBody>
          <a:bodyPr wrap="square" rtlCol="0">
            <a:spAutoFit/>
          </a:bodyPr>
          <a:lstStyle/>
          <a:p>
            <a:pPr algn="just">
              <a:lnSpc>
                <a:spcPct val="150000"/>
              </a:lnSpc>
            </a:pPr>
            <a:r>
              <a:rPr lang="en-US" dirty="0" smtClean="0">
                <a:latin typeface="Courier New" pitchFamily="49" charset="0"/>
                <a:cs typeface="Courier New" pitchFamily="49" charset="0"/>
              </a:rPr>
              <a:t>	The </a:t>
            </a:r>
            <a:r>
              <a:rPr lang="en-US" dirty="0">
                <a:latin typeface="Courier New" pitchFamily="49" charset="0"/>
                <a:cs typeface="Courier New" pitchFamily="49" charset="0"/>
              </a:rPr>
              <a:t>researchers conducted a preliminary interview to the customer and the owner of </a:t>
            </a:r>
            <a:r>
              <a:rPr lang="en-US" dirty="0" err="1" smtClean="0">
                <a:latin typeface="Courier New" pitchFamily="49" charset="0"/>
                <a:cs typeface="Courier New" pitchFamily="49" charset="0"/>
              </a:rPr>
              <a:t>Dela</a:t>
            </a:r>
            <a:r>
              <a:rPr lang="en-US" dirty="0" smtClean="0">
                <a:latin typeface="Courier New" pitchFamily="49" charset="0"/>
                <a:cs typeface="Courier New" pitchFamily="49" charset="0"/>
              </a:rPr>
              <a:t> Rama’s </a:t>
            </a:r>
            <a:r>
              <a:rPr lang="en-US" dirty="0" err="1" smtClean="0">
                <a:latin typeface="Courier New" pitchFamily="49" charset="0"/>
                <a:cs typeface="Courier New" pitchFamily="49" charset="0"/>
              </a:rPr>
              <a:t>Cakehouse</a:t>
            </a:r>
            <a:r>
              <a:rPr lang="en-US" dirty="0" smtClean="0">
                <a:latin typeface="Courier New" pitchFamily="49" charset="0"/>
                <a:cs typeface="Courier New" pitchFamily="49" charset="0"/>
              </a:rPr>
              <a:t> about </a:t>
            </a:r>
            <a:r>
              <a:rPr lang="en-US" dirty="0">
                <a:latin typeface="Courier New" pitchFamily="49" charset="0"/>
                <a:cs typeface="Courier New" pitchFamily="49" charset="0"/>
              </a:rPr>
              <a:t>their business transactions. The researchers prepared two sets of questionnaires to be used in survey. </a:t>
            </a:r>
            <a:r>
              <a:rPr lang="en-US" dirty="0" smtClean="0">
                <a:latin typeface="Courier New" pitchFamily="49" charset="0"/>
                <a:cs typeface="Courier New" pitchFamily="49" charset="0"/>
              </a:rPr>
              <a:t> These </a:t>
            </a:r>
            <a:r>
              <a:rPr lang="en-US" dirty="0">
                <a:latin typeface="Courier New" pitchFamily="49" charset="0"/>
                <a:cs typeface="Courier New" pitchFamily="49" charset="0"/>
              </a:rPr>
              <a:t>questionnaires provide the resources in gathering information and this serve as a supporting detail in the study</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4280726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535448"/>
            <a:ext cx="4959927" cy="52322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rPr>
              <a:t>Research Environment:</a:t>
            </a:r>
            <a:endParaRPr lang="en-US" sz="2800" b="1" cap="none" spc="50" dirty="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endParaRPr>
          </a:p>
        </p:txBody>
      </p:sp>
      <p:sp>
        <p:nvSpPr>
          <p:cNvPr id="3" name="TextBox 2"/>
          <p:cNvSpPr txBox="1"/>
          <p:nvPr/>
        </p:nvSpPr>
        <p:spPr>
          <a:xfrm>
            <a:off x="990600" y="1524000"/>
            <a:ext cx="8153400" cy="3416320"/>
          </a:xfrm>
          <a:prstGeom prst="rect">
            <a:avLst/>
          </a:prstGeom>
          <a:noFill/>
        </p:spPr>
        <p:txBody>
          <a:bodyPr wrap="square" rtlCol="0">
            <a:spAutoFit/>
          </a:bodyPr>
          <a:lstStyle/>
          <a:p>
            <a:pPr algn="just">
              <a:lnSpc>
                <a:spcPct val="150000"/>
              </a:lnSpc>
            </a:pPr>
            <a:r>
              <a:rPr lang="en-US" dirty="0" smtClean="0">
                <a:latin typeface="Courier New" pitchFamily="49" charset="0"/>
                <a:cs typeface="Courier New" pitchFamily="49" charset="0"/>
              </a:rPr>
              <a:t>	This </a:t>
            </a:r>
            <a:r>
              <a:rPr lang="en-US" dirty="0">
                <a:latin typeface="Courier New" pitchFamily="49" charset="0"/>
                <a:cs typeface="Courier New" pitchFamily="49" charset="0"/>
              </a:rPr>
              <a:t>study is conducted at </a:t>
            </a:r>
            <a:r>
              <a:rPr lang="en-US" dirty="0" err="1">
                <a:latin typeface="Courier New" pitchFamily="49" charset="0"/>
                <a:cs typeface="Courier New" pitchFamily="49" charset="0"/>
              </a:rPr>
              <a:t>Dela</a:t>
            </a:r>
            <a:r>
              <a:rPr lang="en-US" dirty="0">
                <a:latin typeface="Courier New" pitchFamily="49" charset="0"/>
                <a:cs typeface="Courier New" pitchFamily="49" charset="0"/>
              </a:rPr>
              <a:t> Rama’s </a:t>
            </a:r>
            <a:r>
              <a:rPr lang="en-US" dirty="0" err="1">
                <a:latin typeface="Courier New" pitchFamily="49" charset="0"/>
                <a:cs typeface="Courier New" pitchFamily="49" charset="0"/>
              </a:rPr>
              <a:t>Cakehouse</a:t>
            </a:r>
            <a:r>
              <a:rPr lang="en-US" dirty="0">
                <a:latin typeface="Courier New" pitchFamily="49" charset="0"/>
                <a:cs typeface="Courier New" pitchFamily="49" charset="0"/>
              </a:rPr>
              <a:t>. The establishment is located at </a:t>
            </a:r>
            <a:r>
              <a:rPr lang="en-US" dirty="0" err="1">
                <a:latin typeface="Courier New" pitchFamily="49" charset="0"/>
                <a:cs typeface="Courier New" pitchFamily="49" charset="0"/>
              </a:rPr>
              <a:t>Cantecson</a:t>
            </a:r>
            <a:r>
              <a:rPr lang="en-US" dirty="0">
                <a:latin typeface="Courier New" pitchFamily="49" charset="0"/>
                <a:cs typeface="Courier New" pitchFamily="49" charset="0"/>
              </a:rPr>
              <a:t>, </a:t>
            </a:r>
            <a:r>
              <a:rPr lang="en-US" dirty="0" err="1">
                <a:latin typeface="Courier New" pitchFamily="49" charset="0"/>
                <a:cs typeface="Courier New" pitchFamily="49" charset="0"/>
              </a:rPr>
              <a:t>Gairan</a:t>
            </a:r>
            <a:r>
              <a:rPr lang="en-US" dirty="0">
                <a:latin typeface="Courier New" pitchFamily="49" charset="0"/>
                <a:cs typeface="Courier New" pitchFamily="49" charset="0"/>
              </a:rPr>
              <a:t>, </a:t>
            </a:r>
            <a:r>
              <a:rPr lang="en-US" dirty="0" err="1">
                <a:latin typeface="Courier New" pitchFamily="49" charset="0"/>
                <a:cs typeface="Courier New" pitchFamily="49" charset="0"/>
              </a:rPr>
              <a:t>Bogo</a:t>
            </a:r>
            <a:r>
              <a:rPr lang="en-US" dirty="0">
                <a:latin typeface="Courier New" pitchFamily="49" charset="0"/>
                <a:cs typeface="Courier New" pitchFamily="49" charset="0"/>
              </a:rPr>
              <a:t> City, Cebu. </a:t>
            </a:r>
          </a:p>
          <a:p>
            <a:pPr algn="just">
              <a:lnSpc>
                <a:spcPct val="150000"/>
              </a:lnSpc>
            </a:pPr>
            <a:r>
              <a:rPr lang="en-US" dirty="0" smtClean="0">
                <a:latin typeface="Courier New" pitchFamily="49" charset="0"/>
                <a:cs typeface="Courier New" pitchFamily="49" charset="0"/>
              </a:rPr>
              <a:t>	Mr</a:t>
            </a:r>
            <a:r>
              <a:rPr lang="en-US" dirty="0">
                <a:latin typeface="Courier New" pitchFamily="49" charset="0"/>
                <a:cs typeface="Courier New" pitchFamily="49" charset="0"/>
              </a:rPr>
              <a:t>. </a:t>
            </a:r>
            <a:r>
              <a:rPr lang="en-US" dirty="0" err="1">
                <a:latin typeface="Courier New" pitchFamily="49" charset="0"/>
                <a:cs typeface="Courier New" pitchFamily="49" charset="0"/>
              </a:rPr>
              <a:t>Joselito</a:t>
            </a:r>
            <a:r>
              <a:rPr lang="en-US" dirty="0">
                <a:latin typeface="Courier New" pitchFamily="49" charset="0"/>
                <a:cs typeface="Courier New" pitchFamily="49" charset="0"/>
              </a:rPr>
              <a:t> D. </a:t>
            </a:r>
            <a:r>
              <a:rPr lang="en-US" dirty="0" err="1" smtClean="0">
                <a:latin typeface="Courier New" pitchFamily="49" charset="0"/>
                <a:cs typeface="Courier New" pitchFamily="49" charset="0"/>
              </a:rPr>
              <a:t>Dela</a:t>
            </a:r>
            <a:r>
              <a:rPr lang="en-US" dirty="0" smtClean="0">
                <a:latin typeface="Courier New" pitchFamily="49" charset="0"/>
                <a:cs typeface="Courier New" pitchFamily="49" charset="0"/>
              </a:rPr>
              <a:t> Rama</a:t>
            </a:r>
            <a:r>
              <a:rPr lang="en-US" dirty="0">
                <a:latin typeface="Courier New" pitchFamily="49" charset="0"/>
                <a:cs typeface="Courier New" pitchFamily="49" charset="0"/>
              </a:rPr>
              <a:t>, and Mrs. Stella A. </a:t>
            </a:r>
            <a:r>
              <a:rPr lang="en-US" dirty="0" err="1" smtClean="0">
                <a:latin typeface="Courier New" pitchFamily="49" charset="0"/>
                <a:cs typeface="Courier New" pitchFamily="49" charset="0"/>
              </a:rPr>
              <a:t>Dela</a:t>
            </a:r>
            <a:r>
              <a:rPr lang="en-US" dirty="0" smtClean="0">
                <a:latin typeface="Courier New" pitchFamily="49" charset="0"/>
                <a:cs typeface="Courier New" pitchFamily="49" charset="0"/>
              </a:rPr>
              <a:t> Rama </a:t>
            </a:r>
            <a:r>
              <a:rPr lang="en-US" dirty="0">
                <a:latin typeface="Courier New" pitchFamily="49" charset="0"/>
                <a:cs typeface="Courier New" pitchFamily="49" charset="0"/>
              </a:rPr>
              <a:t>are the owners of the store. </a:t>
            </a:r>
            <a:endParaRPr lang="en-US" dirty="0">
              <a:latin typeface="Courier New" pitchFamily="49" charset="0"/>
              <a:cs typeface="Courier New" pitchFamily="49" charset="0"/>
            </a:endParaRPr>
          </a:p>
          <a:p>
            <a:pPr algn="just">
              <a:lnSpc>
                <a:spcPct val="150000"/>
              </a:lnSpc>
            </a:pPr>
            <a:r>
              <a:rPr lang="en-US" dirty="0" smtClean="0">
                <a:latin typeface="Courier New" pitchFamily="49" charset="0"/>
                <a:cs typeface="Courier New" pitchFamily="49" charset="0"/>
              </a:rPr>
              <a:t>	The </a:t>
            </a:r>
            <a:r>
              <a:rPr lang="en-US" dirty="0" err="1">
                <a:latin typeface="Courier New" pitchFamily="49" charset="0"/>
                <a:cs typeface="Courier New" pitchFamily="49" charset="0"/>
              </a:rPr>
              <a:t>Dela</a:t>
            </a:r>
            <a:r>
              <a:rPr lang="en-US" dirty="0">
                <a:latin typeface="Courier New" pitchFamily="49" charset="0"/>
                <a:cs typeface="Courier New" pitchFamily="49" charset="0"/>
              </a:rPr>
              <a:t> Rama’s </a:t>
            </a:r>
            <a:r>
              <a:rPr lang="en-US" dirty="0" err="1">
                <a:latin typeface="Courier New" pitchFamily="49" charset="0"/>
                <a:cs typeface="Courier New" pitchFamily="49" charset="0"/>
              </a:rPr>
              <a:t>Cakehouse</a:t>
            </a:r>
            <a:r>
              <a:rPr lang="en-US" dirty="0">
                <a:latin typeface="Courier New" pitchFamily="49" charset="0"/>
                <a:cs typeface="Courier New" pitchFamily="49" charset="0"/>
              </a:rPr>
              <a:t> is a business that offers affordable cakes, ice creams, beverages, stuffs and desserts to the people of </a:t>
            </a:r>
            <a:r>
              <a:rPr lang="en-US" dirty="0" err="1">
                <a:latin typeface="Courier New" pitchFamily="49" charset="0"/>
                <a:cs typeface="Courier New" pitchFamily="49" charset="0"/>
              </a:rPr>
              <a:t>Bogo</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4276469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297510"/>
            <a:ext cx="4959927" cy="52322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rPr>
              <a:t>Research Respondents:</a:t>
            </a:r>
            <a:endParaRPr lang="en-US" sz="2800" b="1" cap="none" spc="50" dirty="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endParaRPr>
          </a:p>
        </p:txBody>
      </p:sp>
      <p:sp>
        <p:nvSpPr>
          <p:cNvPr id="3" name="TextBox 2"/>
          <p:cNvSpPr txBox="1"/>
          <p:nvPr/>
        </p:nvSpPr>
        <p:spPr>
          <a:xfrm>
            <a:off x="990600" y="830189"/>
            <a:ext cx="7848600" cy="1338828"/>
          </a:xfrm>
          <a:prstGeom prst="rect">
            <a:avLst/>
          </a:prstGeom>
          <a:noFill/>
        </p:spPr>
        <p:txBody>
          <a:bodyPr wrap="square" rtlCol="0">
            <a:spAutoFit/>
          </a:bodyPr>
          <a:lstStyle/>
          <a:p>
            <a:pPr algn="just">
              <a:lnSpc>
                <a:spcPct val="150000"/>
              </a:lnSpc>
            </a:pPr>
            <a:r>
              <a:rPr lang="en-US" dirty="0" smtClean="0">
                <a:latin typeface="Courier New" pitchFamily="49" charset="0"/>
                <a:cs typeface="Courier New" pitchFamily="49" charset="0"/>
              </a:rPr>
              <a:t>	The </a:t>
            </a:r>
            <a:r>
              <a:rPr lang="en-US" dirty="0">
                <a:latin typeface="Courier New" pitchFamily="49" charset="0"/>
                <a:cs typeface="Courier New" pitchFamily="49" charset="0"/>
              </a:rPr>
              <a:t>total number of respondents were 103 </a:t>
            </a:r>
            <a:r>
              <a:rPr lang="en-US" dirty="0" smtClean="0">
                <a:latin typeface="Courier New" pitchFamily="49" charset="0"/>
                <a:cs typeface="Courier New" pitchFamily="49" charset="0"/>
              </a:rPr>
              <a:t>(100 customers/respondents and 3 employees of </a:t>
            </a:r>
            <a:r>
              <a:rPr lang="en-US" dirty="0" err="1" smtClean="0">
                <a:latin typeface="Courier New" pitchFamily="49" charset="0"/>
                <a:cs typeface="Courier New" pitchFamily="49" charset="0"/>
              </a:rPr>
              <a:t>Dela</a:t>
            </a:r>
            <a:r>
              <a:rPr lang="en-US" dirty="0" smtClean="0">
                <a:latin typeface="Courier New" pitchFamily="49" charset="0"/>
                <a:cs typeface="Courier New" pitchFamily="49" charset="0"/>
              </a:rPr>
              <a:t> Rama’s </a:t>
            </a:r>
            <a:r>
              <a:rPr lang="en-US" dirty="0" err="1" smtClean="0">
                <a:latin typeface="Courier New" pitchFamily="49" charset="0"/>
                <a:cs typeface="Courier New" pitchFamily="49" charset="0"/>
              </a:rPr>
              <a:t>Cakehouse</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
        <p:nvSpPr>
          <p:cNvPr id="4" name="Rectangle 3"/>
          <p:cNvSpPr/>
          <p:nvPr/>
        </p:nvSpPr>
        <p:spPr>
          <a:xfrm>
            <a:off x="990600" y="2110770"/>
            <a:ext cx="4959927" cy="52322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rPr>
              <a:t>Research Instrument:</a:t>
            </a:r>
            <a:endParaRPr lang="en-US" sz="2800" b="1" cap="none" spc="50" dirty="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endParaRPr>
          </a:p>
        </p:txBody>
      </p:sp>
      <p:sp>
        <p:nvSpPr>
          <p:cNvPr id="6" name="TextBox 5"/>
          <p:cNvSpPr txBox="1"/>
          <p:nvPr/>
        </p:nvSpPr>
        <p:spPr>
          <a:xfrm>
            <a:off x="990600" y="2895600"/>
            <a:ext cx="8153400" cy="3831818"/>
          </a:xfrm>
          <a:prstGeom prst="rect">
            <a:avLst/>
          </a:prstGeom>
          <a:noFill/>
        </p:spPr>
        <p:txBody>
          <a:bodyPr wrap="square" rtlCol="0">
            <a:spAutoFit/>
          </a:bodyPr>
          <a:lstStyle/>
          <a:p>
            <a:pPr algn="just">
              <a:lnSpc>
                <a:spcPct val="150000"/>
              </a:lnSpc>
            </a:pPr>
            <a:r>
              <a:rPr lang="en-US" dirty="0">
                <a:latin typeface="Courier New" pitchFamily="49" charset="0"/>
                <a:cs typeface="Courier New" pitchFamily="49" charset="0"/>
              </a:rPr>
              <a:t>The researchers used descriptive research method comprising of the two activities</a:t>
            </a:r>
            <a:r>
              <a:rPr lang="en-US" dirty="0" smtClean="0">
                <a:latin typeface="Courier New" pitchFamily="49" charset="0"/>
                <a:cs typeface="Courier New" pitchFamily="49" charset="0"/>
              </a:rPr>
              <a:t>:</a:t>
            </a:r>
          </a:p>
          <a:p>
            <a:pPr algn="just">
              <a:lnSpc>
                <a:spcPct val="150000"/>
              </a:lnSpc>
            </a:pPr>
            <a:endParaRPr lang="en-US" dirty="0">
              <a:latin typeface="Courier New" pitchFamily="49" charset="0"/>
              <a:cs typeface="Courier New" pitchFamily="49" charset="0"/>
            </a:endParaRPr>
          </a:p>
          <a:p>
            <a:pPr marL="342900" lvl="0" indent="-342900" algn="just">
              <a:lnSpc>
                <a:spcPct val="150000"/>
              </a:lnSpc>
              <a:buAutoNum type="arabicPeriod"/>
            </a:pPr>
            <a:r>
              <a:rPr lang="en-US" dirty="0" smtClean="0">
                <a:latin typeface="Courier New" pitchFamily="49" charset="0"/>
                <a:cs typeface="Courier New" pitchFamily="49" charset="0"/>
              </a:rPr>
              <a:t>The </a:t>
            </a:r>
            <a:r>
              <a:rPr lang="en-US" dirty="0">
                <a:latin typeface="Courier New" pitchFamily="49" charset="0"/>
                <a:cs typeface="Courier New" pitchFamily="49" charset="0"/>
              </a:rPr>
              <a:t>researchers made an evaluation tool/survey form, the questionnaire, for the employees and customers to supply the data/information needed for the study</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lvl="0" algn="just">
              <a:lnSpc>
                <a:spcPct val="150000"/>
              </a:lnSpc>
            </a:pPr>
            <a:r>
              <a:rPr lang="en-US" dirty="0" smtClean="0">
                <a:latin typeface="Courier New" pitchFamily="49" charset="0"/>
                <a:cs typeface="Courier New" pitchFamily="49" charset="0"/>
              </a:rPr>
              <a:t>2. Aside </a:t>
            </a:r>
            <a:r>
              <a:rPr lang="en-US" dirty="0">
                <a:latin typeface="Courier New" pitchFamily="49" charset="0"/>
                <a:cs typeface="Courier New" pitchFamily="49" charset="0"/>
              </a:rPr>
              <a:t>from the questionnaire, an informal interview with </a:t>
            </a:r>
            <a:r>
              <a:rPr lang="en-US" dirty="0" smtClean="0">
                <a:latin typeface="Courier New" pitchFamily="49" charset="0"/>
                <a:cs typeface="Courier New" pitchFamily="49" charset="0"/>
              </a:rPr>
              <a:t>the respondents </a:t>
            </a:r>
            <a:r>
              <a:rPr lang="en-US" dirty="0">
                <a:latin typeface="Courier New" pitchFamily="49" charset="0"/>
                <a:cs typeface="Courier New" pitchFamily="49" charset="0"/>
              </a:rPr>
              <a:t>was conducted for additional data/information needed for the study</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454494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30760" y="2967335"/>
            <a:ext cx="6282489" cy="1107996"/>
          </a:xfrm>
          <a:prstGeom prst="rect">
            <a:avLst/>
          </a:prstGeom>
          <a:noFill/>
        </p:spPr>
        <p:txBody>
          <a:bodyPr wrap="none" lIns="91440" tIns="45720" rIns="91440" bIns="45720">
            <a:spAutoFit/>
          </a:bodyPr>
          <a:lstStyle/>
          <a:p>
            <a:pPr algn="ctr"/>
            <a:r>
              <a:rPr lang="en-US" sz="66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Courier New" pitchFamily="49" charset="0"/>
                <a:cs typeface="Courier New" pitchFamily="49" charset="0"/>
              </a:rPr>
              <a:t>Introduction</a:t>
            </a:r>
            <a:endParaRPr lang="en-US" sz="66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Courier New" pitchFamily="49" charset="0"/>
              <a:cs typeface="Courier New" pitchFamily="49" charset="0"/>
            </a:endParaRPr>
          </a:p>
        </p:txBody>
      </p:sp>
      <p:sp>
        <p:nvSpPr>
          <p:cNvPr id="6" name="TextBox 5"/>
          <p:cNvSpPr txBox="1"/>
          <p:nvPr/>
        </p:nvSpPr>
        <p:spPr>
          <a:xfrm>
            <a:off x="5832764" y="714161"/>
            <a:ext cx="3276600" cy="707886"/>
          </a:xfrm>
          <a:prstGeom prst="rect">
            <a:avLst/>
          </a:prstGeom>
          <a:noFill/>
        </p:spPr>
        <p:txBody>
          <a:bodyPr wrap="square" rtlCol="0">
            <a:spAutoFit/>
          </a:bodyPr>
          <a:lstStyle/>
          <a:p>
            <a:r>
              <a:rPr lang="en-US" sz="4000" b="1" u="sng" dirty="0" smtClean="0">
                <a:solidFill>
                  <a:schemeClr val="tx2"/>
                </a:solidFill>
                <a:latin typeface="Courier New" pitchFamily="49" charset="0"/>
                <a:cs typeface="Courier New" pitchFamily="49" charset="0"/>
              </a:rPr>
              <a:t>CHAPTER I</a:t>
            </a:r>
            <a:endParaRPr lang="en-US" sz="4000" b="1" u="sng" dirty="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401876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5059" y="277091"/>
            <a:ext cx="4959927" cy="52322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rPr>
              <a:t>Research Procedures:</a:t>
            </a:r>
            <a:endParaRPr lang="en-US" sz="2800" b="1" cap="none" spc="50" dirty="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endParaRPr>
          </a:p>
        </p:txBody>
      </p:sp>
      <p:sp>
        <p:nvSpPr>
          <p:cNvPr id="3" name="Rectangle 2"/>
          <p:cNvSpPr/>
          <p:nvPr/>
        </p:nvSpPr>
        <p:spPr>
          <a:xfrm>
            <a:off x="1001204" y="1066800"/>
            <a:ext cx="3220753" cy="523220"/>
          </a:xfrm>
          <a:prstGeom prst="rect">
            <a:avLst/>
          </a:prstGeom>
          <a:noFill/>
        </p:spPr>
        <p:txBody>
          <a:bodyPr wrap="none" lIns="91440" tIns="45720" rIns="91440" bIns="45720">
            <a:spAutoFit/>
          </a:bodyPr>
          <a:lstStyle/>
          <a:p>
            <a:pPr algn="ct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Gathering of Data</a:t>
            </a:r>
            <a:endParaRPr 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TextBox 3"/>
          <p:cNvSpPr txBox="1"/>
          <p:nvPr/>
        </p:nvSpPr>
        <p:spPr>
          <a:xfrm>
            <a:off x="1001204" y="1828800"/>
            <a:ext cx="7914196" cy="4247317"/>
          </a:xfrm>
          <a:prstGeom prst="rect">
            <a:avLst/>
          </a:prstGeom>
          <a:noFill/>
        </p:spPr>
        <p:txBody>
          <a:bodyPr wrap="square" rtlCol="0">
            <a:spAutoFit/>
          </a:bodyPr>
          <a:lstStyle/>
          <a:p>
            <a:pPr algn="just">
              <a:lnSpc>
                <a:spcPct val="150000"/>
              </a:lnSpc>
            </a:pPr>
            <a:r>
              <a:rPr lang="en-US" dirty="0">
                <a:solidFill>
                  <a:srgbClr val="FF0000"/>
                </a:solidFill>
                <a:latin typeface="Courier New" pitchFamily="49" charset="0"/>
                <a:cs typeface="Courier New" pitchFamily="49" charset="0"/>
              </a:rPr>
              <a:t>Permission and Approval of the Conduct Study</a:t>
            </a:r>
          </a:p>
          <a:p>
            <a:pPr algn="just">
              <a:lnSpc>
                <a:spcPct val="150000"/>
              </a:lnSpc>
            </a:pPr>
            <a:r>
              <a:rPr lang="en-US" dirty="0">
                <a:solidFill>
                  <a:srgbClr val="FF0000"/>
                </a:solidFill>
                <a:latin typeface="Courier New" pitchFamily="49" charset="0"/>
                <a:cs typeface="Courier New" pitchFamily="49" charset="0"/>
              </a:rPr>
              <a:t> </a:t>
            </a:r>
          </a:p>
          <a:p>
            <a:pPr algn="just">
              <a:lnSpc>
                <a:spcPct val="150000"/>
              </a:lnSpc>
            </a:pPr>
            <a:r>
              <a:rPr lang="en-US" dirty="0" smtClean="0">
                <a:latin typeface="Courier New" pitchFamily="49" charset="0"/>
                <a:cs typeface="Courier New" pitchFamily="49" charset="0"/>
              </a:rPr>
              <a:t>	The </a:t>
            </a:r>
            <a:r>
              <a:rPr lang="en-US" dirty="0">
                <a:latin typeface="Courier New" pitchFamily="49" charset="0"/>
                <a:cs typeface="Courier New" pitchFamily="49" charset="0"/>
              </a:rPr>
              <a:t>researchers wrote a letter which was sent to Dr. </a:t>
            </a:r>
            <a:r>
              <a:rPr lang="en-US" dirty="0" err="1">
                <a:latin typeface="Courier New" pitchFamily="49" charset="0"/>
                <a:cs typeface="Courier New" pitchFamily="49" charset="0"/>
              </a:rPr>
              <a:t>Jonel</a:t>
            </a:r>
            <a:r>
              <a:rPr lang="en-US" dirty="0">
                <a:latin typeface="Courier New" pitchFamily="49" charset="0"/>
                <a:cs typeface="Courier New" pitchFamily="49" charset="0"/>
              </a:rPr>
              <a:t> </a:t>
            </a:r>
            <a:r>
              <a:rPr lang="en-US" dirty="0" err="1">
                <a:latin typeface="Courier New" pitchFamily="49" charset="0"/>
                <a:cs typeface="Courier New" pitchFamily="49" charset="0"/>
              </a:rPr>
              <a:t>Rhey</a:t>
            </a:r>
            <a:r>
              <a:rPr lang="en-US" dirty="0">
                <a:latin typeface="Courier New" pitchFamily="49" charset="0"/>
                <a:cs typeface="Courier New" pitchFamily="49" charset="0"/>
              </a:rPr>
              <a:t> D. </a:t>
            </a:r>
            <a:r>
              <a:rPr lang="en-US" dirty="0" err="1">
                <a:latin typeface="Courier New" pitchFamily="49" charset="0"/>
                <a:cs typeface="Courier New" pitchFamily="49" charset="0"/>
              </a:rPr>
              <a:t>Gelig</a:t>
            </a:r>
            <a:r>
              <a:rPr lang="en-US" dirty="0">
                <a:latin typeface="Courier New" pitchFamily="49" charset="0"/>
                <a:cs typeface="Courier New" pitchFamily="49" charset="0"/>
              </a:rPr>
              <a:t> and Mrs. Erma </a:t>
            </a:r>
            <a:r>
              <a:rPr lang="en-US" dirty="0" err="1">
                <a:latin typeface="Courier New" pitchFamily="49" charset="0"/>
                <a:cs typeface="Courier New" pitchFamily="49" charset="0"/>
              </a:rPr>
              <a:t>Monterola</a:t>
            </a:r>
            <a:r>
              <a:rPr lang="en-US" dirty="0">
                <a:latin typeface="Courier New" pitchFamily="49" charset="0"/>
                <a:cs typeface="Courier New" pitchFamily="49" charset="0"/>
              </a:rPr>
              <a:t> asking an approval of the title of the system that is going to be undertaken.</a:t>
            </a:r>
          </a:p>
          <a:p>
            <a:pPr algn="just">
              <a:lnSpc>
                <a:spcPct val="150000"/>
              </a:lnSpc>
            </a:pPr>
            <a:r>
              <a:rPr lang="en-US" dirty="0" smtClean="0">
                <a:latin typeface="Courier New" pitchFamily="49" charset="0"/>
                <a:cs typeface="Courier New" pitchFamily="49" charset="0"/>
              </a:rPr>
              <a:t>	Another </a:t>
            </a:r>
            <a:r>
              <a:rPr lang="en-US" dirty="0">
                <a:latin typeface="Courier New" pitchFamily="49" charset="0"/>
                <a:cs typeface="Courier New" pitchFamily="49" charset="0"/>
              </a:rPr>
              <a:t>letter was sent to the owner of </a:t>
            </a:r>
            <a:r>
              <a:rPr lang="en-US" dirty="0" err="1">
                <a:latin typeface="Courier New" pitchFamily="49" charset="0"/>
                <a:cs typeface="Courier New" pitchFamily="49" charset="0"/>
              </a:rPr>
              <a:t>Dela</a:t>
            </a:r>
            <a:r>
              <a:rPr lang="en-US" dirty="0">
                <a:latin typeface="Courier New" pitchFamily="49" charset="0"/>
                <a:cs typeface="Courier New" pitchFamily="49" charset="0"/>
              </a:rPr>
              <a:t> Rama’s </a:t>
            </a:r>
            <a:r>
              <a:rPr lang="en-US" dirty="0" err="1">
                <a:latin typeface="Courier New" pitchFamily="49" charset="0"/>
                <a:cs typeface="Courier New" pitchFamily="49" charset="0"/>
              </a:rPr>
              <a:t>Cakehouse</a:t>
            </a:r>
            <a:r>
              <a:rPr lang="en-US" dirty="0">
                <a:latin typeface="Courier New" pitchFamily="49" charset="0"/>
                <a:cs typeface="Courier New" pitchFamily="49" charset="0"/>
              </a:rPr>
              <a:t> asking permission to conduct a study and interview regarding the company’s manual processing transactions</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776335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533400"/>
            <a:ext cx="4959927" cy="52322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rPr>
              <a:t>Treatment of Data:</a:t>
            </a:r>
            <a:endParaRPr lang="en-US" sz="2800" b="1" cap="none" spc="50" dirty="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endParaRPr>
          </a:p>
        </p:txBody>
      </p:sp>
      <p:sp>
        <p:nvSpPr>
          <p:cNvPr id="3" name="TextBox 2"/>
          <p:cNvSpPr txBox="1"/>
          <p:nvPr/>
        </p:nvSpPr>
        <p:spPr>
          <a:xfrm>
            <a:off x="990599" y="1905000"/>
            <a:ext cx="7841673" cy="3797193"/>
          </a:xfrm>
          <a:prstGeom prst="rect">
            <a:avLst/>
          </a:prstGeom>
          <a:noFill/>
        </p:spPr>
        <p:txBody>
          <a:bodyPr wrap="square" rtlCol="0">
            <a:spAutoFit/>
          </a:bodyPr>
          <a:lstStyle/>
          <a:p>
            <a:pPr marL="285750" indent="-285750" algn="just">
              <a:lnSpc>
                <a:spcPct val="150000"/>
              </a:lnSpc>
              <a:buFont typeface="Wingdings" pitchFamily="2" charset="2"/>
              <a:buChar char="Ø"/>
            </a:pPr>
            <a:r>
              <a:rPr lang="en-US" dirty="0">
                <a:latin typeface="Courier New" pitchFamily="49" charset="0"/>
                <a:cs typeface="Courier New" pitchFamily="49" charset="0"/>
              </a:rPr>
              <a:t>The researchers prepared questionnaires and were distributed to the 103 respondents</a:t>
            </a:r>
            <a:r>
              <a:rPr lang="en-US" dirty="0" smtClean="0">
                <a:latin typeface="Courier New" pitchFamily="49" charset="0"/>
                <a:cs typeface="Courier New" pitchFamily="49" charset="0"/>
              </a:rPr>
              <a:t>.</a:t>
            </a:r>
          </a:p>
          <a:p>
            <a:pPr marL="285750" indent="-285750" algn="just">
              <a:lnSpc>
                <a:spcPct val="150000"/>
              </a:lnSpc>
              <a:buFont typeface="Wingdings" pitchFamily="2" charset="2"/>
              <a:buChar char="Ø"/>
            </a:pPr>
            <a:r>
              <a:rPr lang="en-US" dirty="0">
                <a:latin typeface="Courier New" pitchFamily="49" charset="0"/>
                <a:cs typeface="Courier New" pitchFamily="49" charset="0"/>
              </a:rPr>
              <a:t>the researchers tallied, collated, analyzed and interpreted the data using the scale of choice in the survey</a:t>
            </a:r>
            <a:r>
              <a:rPr lang="en-US" dirty="0" smtClean="0">
                <a:latin typeface="Courier New" pitchFamily="49" charset="0"/>
                <a:cs typeface="Courier New" pitchFamily="49" charset="0"/>
              </a:rPr>
              <a:t>.</a:t>
            </a:r>
          </a:p>
          <a:p>
            <a:pPr marL="285750" indent="-285750" algn="just">
              <a:lnSpc>
                <a:spcPct val="150000"/>
              </a:lnSpc>
              <a:buFont typeface="Wingdings" pitchFamily="2" charset="2"/>
              <a:buChar char="Ø"/>
            </a:pPr>
            <a:r>
              <a:rPr lang="en-US" dirty="0">
                <a:latin typeface="Courier New" pitchFamily="49" charset="0"/>
                <a:cs typeface="Courier New" pitchFamily="49" charset="0"/>
              </a:rPr>
              <a:t>These results of the interpretation became the basic of recommendation and conclusion of this study</a:t>
            </a:r>
            <a:r>
              <a:rPr lang="en-US" dirty="0" smtClean="0">
                <a:latin typeface="Courier New" pitchFamily="49" charset="0"/>
                <a:cs typeface="Courier New" pitchFamily="49" charset="0"/>
              </a:rPr>
              <a:t>.</a:t>
            </a:r>
          </a:p>
          <a:p>
            <a:pPr marL="285750" indent="-285750" algn="just">
              <a:lnSpc>
                <a:spcPct val="150000"/>
              </a:lnSpc>
              <a:buFont typeface="Wingdings" pitchFamily="2" charset="2"/>
              <a:buChar char="Ø"/>
            </a:pPr>
            <a:r>
              <a:rPr lang="en-US" dirty="0">
                <a:latin typeface="Courier New" pitchFamily="49" charset="0"/>
                <a:cs typeface="Courier New" pitchFamily="49" charset="0"/>
              </a:rPr>
              <a:t>To determine the profile of the respondents, the simple percentage was used</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2726025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1619" y="1295400"/>
            <a:ext cx="3525982" cy="52322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rPr>
              <a:t>Formula:</a:t>
            </a:r>
            <a:endParaRPr lang="en-US" sz="2800" b="1" cap="none" spc="50" dirty="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endParaRPr>
          </a:p>
        </p:txBody>
      </p:sp>
      <p:sp>
        <p:nvSpPr>
          <p:cNvPr id="3" name="TextBox 2"/>
          <p:cNvSpPr txBox="1"/>
          <p:nvPr/>
        </p:nvSpPr>
        <p:spPr>
          <a:xfrm>
            <a:off x="1524000" y="2209800"/>
            <a:ext cx="5867400" cy="2031325"/>
          </a:xfrm>
          <a:prstGeom prst="rect">
            <a:avLst/>
          </a:prstGeom>
          <a:noFill/>
        </p:spPr>
        <p:txBody>
          <a:bodyPr wrap="square" rtlCol="0">
            <a:spAutoFit/>
          </a:bodyPr>
          <a:lstStyle/>
          <a:p>
            <a:pPr algn="just"/>
            <a:r>
              <a:rPr lang="en-US" dirty="0">
                <a:solidFill>
                  <a:srgbClr val="FF0000"/>
                </a:solidFill>
                <a:latin typeface="Courier New" pitchFamily="49" charset="0"/>
                <a:cs typeface="Courier New" pitchFamily="49" charset="0"/>
              </a:rPr>
              <a:t>P = (F/N)*100</a:t>
            </a:r>
          </a:p>
          <a:p>
            <a:pPr algn="just"/>
            <a:r>
              <a:rPr lang="en-US" dirty="0">
                <a:latin typeface="Courier New" pitchFamily="49" charset="0"/>
                <a:cs typeface="Courier New" pitchFamily="49" charset="0"/>
              </a:rPr>
              <a:t> </a:t>
            </a:r>
          </a:p>
          <a:p>
            <a:pPr algn="just"/>
            <a:r>
              <a:rPr lang="en-US" dirty="0">
                <a:latin typeface="Courier New" pitchFamily="49" charset="0"/>
                <a:cs typeface="Courier New" pitchFamily="49" charset="0"/>
              </a:rPr>
              <a:t>      Where</a:t>
            </a:r>
            <a:r>
              <a:rPr lang="en-US" dirty="0" smtClean="0">
                <a:latin typeface="Courier New" pitchFamily="49" charset="0"/>
                <a:cs typeface="Courier New" pitchFamily="49" charset="0"/>
              </a:rPr>
              <a:t>:</a:t>
            </a:r>
          </a:p>
          <a:p>
            <a:pPr algn="just"/>
            <a:endParaRPr lang="en-US" dirty="0">
              <a:latin typeface="Courier New" pitchFamily="49" charset="0"/>
              <a:cs typeface="Courier New" pitchFamily="49" charset="0"/>
            </a:endParaRPr>
          </a:p>
          <a:p>
            <a:pPr algn="just"/>
            <a:r>
              <a:rPr lang="en-US" dirty="0">
                <a:latin typeface="Courier New" pitchFamily="49" charset="0"/>
                <a:cs typeface="Courier New" pitchFamily="49" charset="0"/>
              </a:rPr>
              <a:t>      P = percentage </a:t>
            </a:r>
          </a:p>
          <a:p>
            <a:pPr algn="just"/>
            <a:r>
              <a:rPr lang="en-US" dirty="0">
                <a:latin typeface="Courier New" pitchFamily="49" charset="0"/>
                <a:cs typeface="Courier New" pitchFamily="49" charset="0"/>
              </a:rPr>
              <a:t>      F = frequency</a:t>
            </a:r>
          </a:p>
          <a:p>
            <a:pPr algn="just"/>
            <a:r>
              <a:rPr lang="en-US" dirty="0">
                <a:latin typeface="Courier New" pitchFamily="49" charset="0"/>
                <a:cs typeface="Courier New" pitchFamily="49" charset="0"/>
              </a:rPr>
              <a:t>      N = number of </a:t>
            </a:r>
            <a:r>
              <a:rPr lang="en-US" dirty="0" smtClean="0">
                <a:latin typeface="Courier New" pitchFamily="49" charset="0"/>
                <a:cs typeface="Courier New" pitchFamily="49" charset="0"/>
              </a:rPr>
              <a:t>respondents</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2789837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38800" y="609600"/>
            <a:ext cx="3276600" cy="707886"/>
          </a:xfrm>
          <a:prstGeom prst="rect">
            <a:avLst/>
          </a:prstGeom>
          <a:noFill/>
        </p:spPr>
        <p:txBody>
          <a:bodyPr wrap="square" rtlCol="0">
            <a:spAutoFit/>
          </a:bodyPr>
          <a:lstStyle/>
          <a:p>
            <a:r>
              <a:rPr lang="en-US" sz="4000" b="1" u="sng" dirty="0" smtClean="0">
                <a:solidFill>
                  <a:schemeClr val="tx2"/>
                </a:solidFill>
                <a:latin typeface="Courier New" pitchFamily="49" charset="0"/>
                <a:cs typeface="Courier New" pitchFamily="49" charset="0"/>
              </a:rPr>
              <a:t>CHAPTER </a:t>
            </a:r>
            <a:r>
              <a:rPr lang="en-US" sz="4000" b="1" u="sng" dirty="0" smtClean="0">
                <a:solidFill>
                  <a:schemeClr val="tx2"/>
                </a:solidFill>
                <a:latin typeface="Courier New" pitchFamily="49" charset="0"/>
                <a:cs typeface="Courier New" pitchFamily="49" charset="0"/>
              </a:rPr>
              <a:t>II</a:t>
            </a:r>
            <a:endParaRPr lang="en-US" sz="4000" b="1" u="sng" dirty="0">
              <a:solidFill>
                <a:schemeClr val="tx2"/>
              </a:solidFill>
              <a:latin typeface="Courier New" pitchFamily="49" charset="0"/>
              <a:cs typeface="Courier New" pitchFamily="49" charset="0"/>
            </a:endParaRPr>
          </a:p>
        </p:txBody>
      </p:sp>
      <p:sp>
        <p:nvSpPr>
          <p:cNvPr id="4" name="Rectangle 3"/>
          <p:cNvSpPr/>
          <p:nvPr/>
        </p:nvSpPr>
        <p:spPr>
          <a:xfrm>
            <a:off x="152400" y="2013228"/>
            <a:ext cx="8763000" cy="2308324"/>
          </a:xfrm>
          <a:prstGeom prst="rect">
            <a:avLst/>
          </a:prstGeom>
          <a:noFill/>
        </p:spPr>
        <p:txBody>
          <a:bodyPr wrap="square" lIns="91440" tIns="45720" rIns="91440" bIns="45720">
            <a:spAutoFit/>
          </a:bodyPr>
          <a:lstStyle/>
          <a:p>
            <a:pPr algn="ctr"/>
            <a:r>
              <a:rPr lang="en-US" sz="48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Courier New" pitchFamily="49" charset="0"/>
                <a:cs typeface="Courier New" pitchFamily="49" charset="0"/>
              </a:rPr>
              <a:t>Presentation, Analysis, and Interpretation of Data</a:t>
            </a:r>
            <a:endParaRPr lang="en-US" sz="48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Courier New" pitchFamily="49" charset="0"/>
              <a:cs typeface="Courier New" pitchFamily="49" charset="0"/>
            </a:endParaRPr>
          </a:p>
        </p:txBody>
      </p:sp>
    </p:spTree>
    <p:extLst>
      <p:ext uri="{BB962C8B-B14F-4D97-AF65-F5344CB8AC3E}">
        <p14:creationId xmlns:p14="http://schemas.microsoft.com/office/powerpoint/2010/main" val="1649731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228600"/>
            <a:ext cx="5756564" cy="52322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rPr>
              <a:t>Interpretation of Data:</a:t>
            </a:r>
            <a:endParaRPr lang="en-US" sz="2800" b="1" cap="none" spc="50" dirty="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endParaRPr>
          </a:p>
        </p:txBody>
      </p:sp>
      <p:sp>
        <p:nvSpPr>
          <p:cNvPr id="4" name="Rectangle 3"/>
          <p:cNvSpPr/>
          <p:nvPr/>
        </p:nvSpPr>
        <p:spPr>
          <a:xfrm>
            <a:off x="3276600" y="797058"/>
            <a:ext cx="2971800" cy="52322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rPr>
              <a:t>Customers</a:t>
            </a:r>
            <a:endParaRPr lang="en-US" sz="2800" b="1" cap="none" spc="50" dirty="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endParaRPr>
          </a:p>
        </p:txBody>
      </p:sp>
      <p:sp>
        <p:nvSpPr>
          <p:cNvPr id="5" name="TextBox 4"/>
          <p:cNvSpPr txBox="1"/>
          <p:nvPr/>
        </p:nvSpPr>
        <p:spPr>
          <a:xfrm>
            <a:off x="4154632" y="1512516"/>
            <a:ext cx="1257300" cy="400110"/>
          </a:xfrm>
          <a:prstGeom prst="rect">
            <a:avLst/>
          </a:prstGeom>
          <a:noFill/>
        </p:spPr>
        <p:txBody>
          <a:bodyPr wrap="square" rtlCol="0">
            <a:spAutoFit/>
          </a:bodyPr>
          <a:lstStyle/>
          <a:p>
            <a:pPr algn="ctr"/>
            <a:r>
              <a:rPr lang="en-US" sz="2000" dirty="0" smtClean="0">
                <a:latin typeface="Courier New" pitchFamily="49" charset="0"/>
                <a:cs typeface="Courier New" pitchFamily="49" charset="0"/>
              </a:rPr>
              <a:t>Table I</a:t>
            </a:r>
            <a:endParaRPr lang="en-US" sz="2000" dirty="0">
              <a:latin typeface="Courier New" pitchFamily="49" charset="0"/>
              <a:cs typeface="Courier New" pitchFamily="49" charset="0"/>
            </a:endParaRPr>
          </a:p>
        </p:txBody>
      </p:sp>
      <p:sp>
        <p:nvSpPr>
          <p:cNvPr id="6" name="TextBox 5"/>
          <p:cNvSpPr txBox="1"/>
          <p:nvPr/>
        </p:nvSpPr>
        <p:spPr>
          <a:xfrm>
            <a:off x="1887682" y="1898073"/>
            <a:ext cx="5486400" cy="369332"/>
          </a:xfrm>
          <a:prstGeom prst="rect">
            <a:avLst/>
          </a:prstGeom>
          <a:noFill/>
        </p:spPr>
        <p:txBody>
          <a:bodyPr wrap="square" rtlCol="0">
            <a:spAutoFit/>
          </a:bodyPr>
          <a:lstStyle/>
          <a:p>
            <a:r>
              <a:rPr lang="en-US" dirty="0">
                <a:latin typeface="Courier New" pitchFamily="49" charset="0"/>
                <a:cs typeface="Courier New" pitchFamily="49" charset="0"/>
              </a:rPr>
              <a:t>Generates receipt in every </a:t>
            </a:r>
            <a:r>
              <a:rPr lang="en-US" dirty="0" smtClean="0">
                <a:latin typeface="Courier New" pitchFamily="49" charset="0"/>
                <a:cs typeface="Courier New" pitchFamily="49" charset="0"/>
              </a:rPr>
              <a:t>transaction</a:t>
            </a:r>
            <a:endParaRPr lang="en-US" dirty="0">
              <a:latin typeface="Courier New" pitchFamily="49" charset="0"/>
              <a:cs typeface="Courier New" pitchFamily="49"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522952006"/>
              </p:ext>
            </p:extLst>
          </p:nvPr>
        </p:nvGraphicFramePr>
        <p:xfrm>
          <a:off x="1340672" y="2743200"/>
          <a:ext cx="7422328" cy="3848273"/>
        </p:xfrm>
        <a:graphic>
          <a:graphicData uri="http://schemas.openxmlformats.org/drawingml/2006/table">
            <a:tbl>
              <a:tblPr firstRow="1" firstCol="1" bandRow="1">
                <a:tableStyleId>{5C22544A-7EE6-4342-B048-85BDC9FD1C3A}</a:tableStyleId>
              </a:tblPr>
              <a:tblGrid>
                <a:gridCol w="2240728"/>
                <a:gridCol w="1600200"/>
                <a:gridCol w="1510502"/>
                <a:gridCol w="2070898"/>
              </a:tblGrid>
              <a:tr h="453944">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QUESTION(s)</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OPTION</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FREQUENCY</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PERCENTAGE</a:t>
                      </a:r>
                      <a:endParaRPr lang="en-US" sz="1800" dirty="0">
                        <a:effectLst/>
                        <a:latin typeface="Courier New" pitchFamily="49" charset="0"/>
                        <a:ea typeface="Calibri"/>
                        <a:cs typeface="Courier New" pitchFamily="49" charset="0"/>
                      </a:endParaRPr>
                    </a:p>
                  </a:txBody>
                  <a:tcPr marL="68580" marR="68580" marT="0" marB="0"/>
                </a:tc>
              </a:tr>
              <a:tr h="2136856">
                <a:tc>
                  <a:txBody>
                    <a:bodyPr/>
                    <a:lstStyle/>
                    <a:p>
                      <a:pPr marL="0" marR="0" lvl="0" indent="0" algn="l">
                        <a:lnSpc>
                          <a:spcPct val="115000"/>
                        </a:lnSpc>
                        <a:spcBef>
                          <a:spcPts val="0"/>
                        </a:spcBef>
                        <a:spcAft>
                          <a:spcPts val="0"/>
                        </a:spcAft>
                        <a:buSzPts val="1100"/>
                        <a:buFont typeface="+mj-lt"/>
                        <a:buNone/>
                      </a:pPr>
                      <a:r>
                        <a:rPr lang="en-US" sz="1800" b="1" dirty="0" smtClean="0">
                          <a:effectLst/>
                          <a:latin typeface="Courier New" pitchFamily="49" charset="0"/>
                          <a:cs typeface="Courier New" pitchFamily="49" charset="0"/>
                        </a:rPr>
                        <a:t>1. The </a:t>
                      </a:r>
                      <a:r>
                        <a:rPr lang="en-US" sz="1800" b="1" dirty="0">
                          <a:effectLst/>
                          <a:latin typeface="Courier New" pitchFamily="49" charset="0"/>
                          <a:cs typeface="Courier New" pitchFamily="49" charset="0"/>
                        </a:rPr>
                        <a:t>company generates receipts in every transaction.</a:t>
                      </a:r>
                      <a:endParaRPr lang="en-US" sz="1800" b="1" dirty="0">
                        <a:effectLst/>
                        <a:latin typeface="Courier New" pitchFamily="49" charset="0"/>
                        <a:ea typeface="Calibri"/>
                        <a:cs typeface="Courier New" pitchFamily="49" charset="0"/>
                      </a:endParaRPr>
                    </a:p>
                  </a:txBody>
                  <a:tcPr marL="68580" marR="68580" marT="0" marB="0"/>
                </a:tc>
                <a:tc>
                  <a:txBody>
                    <a:bodyPr/>
                    <a:lstStyle/>
                    <a:p>
                      <a:pPr marL="0" marR="0" algn="ctr">
                        <a:spcBef>
                          <a:spcPts val="0"/>
                        </a:spcBef>
                        <a:spcAft>
                          <a:spcPts val="0"/>
                        </a:spcAft>
                      </a:pPr>
                      <a:r>
                        <a:rPr lang="en-US" sz="1400" b="0" dirty="0">
                          <a:effectLst/>
                          <a:latin typeface="Courier New" pitchFamily="49" charset="0"/>
                          <a:cs typeface="Courier New" pitchFamily="49" charset="0"/>
                        </a:rPr>
                        <a:t> </a:t>
                      </a:r>
                    </a:p>
                    <a:p>
                      <a:pPr marL="0" marR="0" algn="ctr">
                        <a:spcBef>
                          <a:spcPts val="0"/>
                        </a:spcBef>
                        <a:spcAft>
                          <a:spcPts val="0"/>
                        </a:spcAft>
                      </a:pPr>
                      <a:r>
                        <a:rPr lang="en-US" sz="1400" b="0" dirty="0">
                          <a:effectLst/>
                          <a:latin typeface="Courier New" pitchFamily="49" charset="0"/>
                          <a:cs typeface="Courier New" pitchFamily="49" charset="0"/>
                        </a:rPr>
                        <a:t>STRONGLY AGREE</a:t>
                      </a:r>
                    </a:p>
                    <a:p>
                      <a:pPr marL="0" marR="0" algn="ctr">
                        <a:spcBef>
                          <a:spcPts val="0"/>
                        </a:spcBef>
                        <a:spcAft>
                          <a:spcPts val="0"/>
                        </a:spcAft>
                      </a:pPr>
                      <a:r>
                        <a:rPr lang="en-US" sz="1400" b="0" dirty="0">
                          <a:effectLst/>
                          <a:latin typeface="Courier New" pitchFamily="49" charset="0"/>
                          <a:cs typeface="Courier New" pitchFamily="49" charset="0"/>
                        </a:rPr>
                        <a:t> </a:t>
                      </a:r>
                    </a:p>
                    <a:p>
                      <a:pPr marL="0" marR="0" algn="ctr">
                        <a:spcBef>
                          <a:spcPts val="0"/>
                        </a:spcBef>
                        <a:spcAft>
                          <a:spcPts val="0"/>
                        </a:spcAft>
                      </a:pPr>
                      <a:r>
                        <a:rPr lang="en-US" sz="1400" b="0" dirty="0">
                          <a:effectLst/>
                          <a:latin typeface="Courier New" pitchFamily="49" charset="0"/>
                          <a:cs typeface="Courier New" pitchFamily="49" charset="0"/>
                        </a:rPr>
                        <a:t/>
                      </a:r>
                      <a:br>
                        <a:rPr lang="en-US" sz="1400" b="0" dirty="0">
                          <a:effectLst/>
                          <a:latin typeface="Courier New" pitchFamily="49" charset="0"/>
                          <a:cs typeface="Courier New" pitchFamily="49" charset="0"/>
                        </a:rPr>
                      </a:br>
                      <a:r>
                        <a:rPr lang="en-US" sz="1400" b="0" dirty="0">
                          <a:effectLst/>
                          <a:latin typeface="Courier New" pitchFamily="49" charset="0"/>
                          <a:cs typeface="Courier New" pitchFamily="49" charset="0"/>
                        </a:rPr>
                        <a:t>AGREE</a:t>
                      </a:r>
                    </a:p>
                    <a:p>
                      <a:pPr marL="0" marR="0" algn="ctr">
                        <a:spcBef>
                          <a:spcPts val="0"/>
                        </a:spcBef>
                        <a:spcAft>
                          <a:spcPts val="0"/>
                        </a:spcAft>
                      </a:pPr>
                      <a:r>
                        <a:rPr lang="en-US" sz="1400" b="0" dirty="0">
                          <a:effectLst/>
                          <a:latin typeface="Courier New" pitchFamily="49" charset="0"/>
                          <a:cs typeface="Courier New" pitchFamily="49" charset="0"/>
                        </a:rPr>
                        <a:t> </a:t>
                      </a:r>
                    </a:p>
                    <a:p>
                      <a:pPr marL="0" marR="0" algn="ctr">
                        <a:spcBef>
                          <a:spcPts val="0"/>
                        </a:spcBef>
                        <a:spcAft>
                          <a:spcPts val="0"/>
                        </a:spcAft>
                      </a:pPr>
                      <a:r>
                        <a:rPr lang="en-US" sz="1400" b="0" dirty="0">
                          <a:effectLst/>
                          <a:latin typeface="Courier New" pitchFamily="49" charset="0"/>
                          <a:cs typeface="Courier New" pitchFamily="49" charset="0"/>
                        </a:rPr>
                        <a:t/>
                      </a:r>
                      <a:br>
                        <a:rPr lang="en-US" sz="1400" b="0" dirty="0">
                          <a:effectLst/>
                          <a:latin typeface="Courier New" pitchFamily="49" charset="0"/>
                          <a:cs typeface="Courier New" pitchFamily="49" charset="0"/>
                        </a:rPr>
                      </a:br>
                      <a:r>
                        <a:rPr lang="en-US" sz="1400" b="0" dirty="0">
                          <a:effectLst/>
                          <a:latin typeface="Courier New" pitchFamily="49" charset="0"/>
                          <a:cs typeface="Courier New" pitchFamily="49" charset="0"/>
                        </a:rPr>
                        <a:t>DISAGREE</a:t>
                      </a:r>
                    </a:p>
                    <a:p>
                      <a:pPr marL="0" marR="0" algn="ctr">
                        <a:spcBef>
                          <a:spcPts val="0"/>
                        </a:spcBef>
                        <a:spcAft>
                          <a:spcPts val="0"/>
                        </a:spcAft>
                      </a:pPr>
                      <a:r>
                        <a:rPr lang="en-US" sz="1400" b="0" dirty="0">
                          <a:effectLst/>
                          <a:latin typeface="Courier New" pitchFamily="49" charset="0"/>
                          <a:cs typeface="Courier New" pitchFamily="49" charset="0"/>
                        </a:rPr>
                        <a:t> </a:t>
                      </a:r>
                    </a:p>
                    <a:p>
                      <a:pPr marL="0" marR="0" algn="ctr">
                        <a:spcBef>
                          <a:spcPts val="0"/>
                        </a:spcBef>
                        <a:spcAft>
                          <a:spcPts val="0"/>
                        </a:spcAft>
                      </a:pPr>
                      <a:r>
                        <a:rPr lang="en-US" sz="1400" b="0" dirty="0">
                          <a:effectLst/>
                          <a:latin typeface="Courier New" pitchFamily="49" charset="0"/>
                          <a:cs typeface="Courier New" pitchFamily="49" charset="0"/>
                        </a:rPr>
                        <a:t/>
                      </a:r>
                      <a:br>
                        <a:rPr lang="en-US" sz="1400" b="0" dirty="0">
                          <a:effectLst/>
                          <a:latin typeface="Courier New" pitchFamily="49" charset="0"/>
                          <a:cs typeface="Courier New" pitchFamily="49" charset="0"/>
                        </a:rPr>
                      </a:br>
                      <a:r>
                        <a:rPr lang="en-US" sz="1400" b="0" dirty="0">
                          <a:effectLst/>
                          <a:latin typeface="Courier New" pitchFamily="49" charset="0"/>
                          <a:cs typeface="Courier New" pitchFamily="49" charset="0"/>
                        </a:rPr>
                        <a:t>STRONGLY DISAGREE</a:t>
                      </a:r>
                      <a:endParaRPr lang="en-US" sz="1400" b="0" dirty="0">
                        <a:effectLst/>
                        <a:latin typeface="Courier New" pitchFamily="49" charset="0"/>
                        <a:ea typeface="Calibri"/>
                        <a:cs typeface="Courier New" pitchFamily="49" charset="0"/>
                      </a:endParaRPr>
                    </a:p>
                  </a:txBody>
                  <a:tcPr marL="68580" marR="68580" marT="0" marB="0"/>
                </a:tc>
                <a:tc>
                  <a:txBody>
                    <a:bodyPr/>
                    <a:lstStyle/>
                    <a:p>
                      <a:pPr marL="0" marR="0" algn="ctr">
                        <a:spcBef>
                          <a:spcPts val="0"/>
                        </a:spcBef>
                        <a:spcAft>
                          <a:spcPts val="0"/>
                        </a:spcAft>
                      </a:pPr>
                      <a:r>
                        <a:rPr lang="en-US" sz="1400" b="0" dirty="0">
                          <a:effectLst/>
                          <a:latin typeface="Courier New" pitchFamily="49" charset="0"/>
                          <a:cs typeface="Courier New" pitchFamily="49" charset="0"/>
                        </a:rPr>
                        <a:t> </a:t>
                      </a:r>
                    </a:p>
                    <a:p>
                      <a:pPr marL="0" marR="0" algn="ctr">
                        <a:spcBef>
                          <a:spcPts val="0"/>
                        </a:spcBef>
                        <a:spcAft>
                          <a:spcPts val="0"/>
                        </a:spcAft>
                      </a:pPr>
                      <a:r>
                        <a:rPr lang="en-US" sz="1400" b="0" dirty="0">
                          <a:effectLst/>
                          <a:latin typeface="Courier New" pitchFamily="49" charset="0"/>
                          <a:cs typeface="Courier New" pitchFamily="49" charset="0"/>
                        </a:rPr>
                        <a:t>42</a:t>
                      </a:r>
                    </a:p>
                    <a:p>
                      <a:pPr marL="0" marR="0" algn="ctr">
                        <a:spcBef>
                          <a:spcPts val="0"/>
                        </a:spcBef>
                        <a:spcAft>
                          <a:spcPts val="0"/>
                        </a:spcAft>
                      </a:pPr>
                      <a:r>
                        <a:rPr lang="en-US" sz="1400" b="0" dirty="0">
                          <a:effectLst/>
                          <a:latin typeface="Courier New" pitchFamily="49" charset="0"/>
                          <a:cs typeface="Courier New" pitchFamily="49" charset="0"/>
                        </a:rPr>
                        <a:t> </a:t>
                      </a:r>
                    </a:p>
                    <a:p>
                      <a:pPr marL="0" marR="0" algn="ctr">
                        <a:spcBef>
                          <a:spcPts val="0"/>
                        </a:spcBef>
                        <a:spcAft>
                          <a:spcPts val="0"/>
                        </a:spcAft>
                      </a:pPr>
                      <a:endParaRPr lang="en-US" sz="1400" b="0" dirty="0" smtClean="0">
                        <a:effectLst/>
                        <a:latin typeface="Courier New" pitchFamily="49" charset="0"/>
                        <a:cs typeface="Courier New" pitchFamily="49" charset="0"/>
                      </a:endParaRPr>
                    </a:p>
                    <a:p>
                      <a:pPr marL="0" marR="0" algn="ctr">
                        <a:spcBef>
                          <a:spcPts val="0"/>
                        </a:spcBef>
                        <a:spcAft>
                          <a:spcPts val="0"/>
                        </a:spcAft>
                      </a:pPr>
                      <a:endParaRPr lang="en-US" sz="1400" b="0" dirty="0" smtClean="0">
                        <a:effectLst/>
                        <a:latin typeface="Courier New" pitchFamily="49" charset="0"/>
                        <a:cs typeface="Courier New" pitchFamily="49" charset="0"/>
                      </a:endParaRPr>
                    </a:p>
                    <a:p>
                      <a:pPr marL="0" marR="0" algn="ctr">
                        <a:spcBef>
                          <a:spcPts val="0"/>
                        </a:spcBef>
                        <a:spcAft>
                          <a:spcPts val="0"/>
                        </a:spcAft>
                      </a:pPr>
                      <a:r>
                        <a:rPr lang="en-US" sz="1400" b="0" dirty="0" smtClean="0">
                          <a:effectLst/>
                          <a:latin typeface="Courier New" pitchFamily="49" charset="0"/>
                          <a:cs typeface="Courier New" pitchFamily="49" charset="0"/>
                        </a:rPr>
                        <a:t>49</a:t>
                      </a:r>
                      <a:endParaRPr lang="en-US" sz="1400" b="0" dirty="0">
                        <a:effectLst/>
                        <a:latin typeface="Courier New" pitchFamily="49" charset="0"/>
                        <a:cs typeface="Courier New" pitchFamily="49" charset="0"/>
                      </a:endParaRPr>
                    </a:p>
                    <a:p>
                      <a:pPr marL="0" marR="0" algn="ctr">
                        <a:spcBef>
                          <a:spcPts val="0"/>
                        </a:spcBef>
                        <a:spcAft>
                          <a:spcPts val="0"/>
                        </a:spcAft>
                      </a:pPr>
                      <a:r>
                        <a:rPr lang="en-US" sz="1400" b="0" dirty="0">
                          <a:effectLst/>
                          <a:latin typeface="Courier New" pitchFamily="49" charset="0"/>
                          <a:cs typeface="Courier New" pitchFamily="49" charset="0"/>
                        </a:rPr>
                        <a:t> </a:t>
                      </a:r>
                    </a:p>
                    <a:p>
                      <a:pPr marL="0" marR="0" algn="ctr">
                        <a:spcBef>
                          <a:spcPts val="0"/>
                        </a:spcBef>
                        <a:spcAft>
                          <a:spcPts val="0"/>
                        </a:spcAft>
                      </a:pPr>
                      <a:endParaRPr lang="en-US" sz="1400" b="0" dirty="0" smtClean="0">
                        <a:effectLst/>
                        <a:latin typeface="Courier New" pitchFamily="49" charset="0"/>
                        <a:cs typeface="Courier New" pitchFamily="49" charset="0"/>
                      </a:endParaRPr>
                    </a:p>
                    <a:p>
                      <a:pPr marL="0" marR="0" algn="ctr">
                        <a:spcBef>
                          <a:spcPts val="0"/>
                        </a:spcBef>
                        <a:spcAft>
                          <a:spcPts val="0"/>
                        </a:spcAft>
                      </a:pPr>
                      <a:r>
                        <a:rPr lang="en-US" sz="1400" b="0" dirty="0" smtClean="0">
                          <a:effectLst/>
                          <a:latin typeface="Courier New" pitchFamily="49" charset="0"/>
                          <a:cs typeface="Courier New" pitchFamily="49" charset="0"/>
                        </a:rPr>
                        <a:t>7</a:t>
                      </a:r>
                      <a:endParaRPr lang="en-US" sz="1400" b="0" dirty="0">
                        <a:effectLst/>
                        <a:latin typeface="Courier New" pitchFamily="49" charset="0"/>
                        <a:cs typeface="Courier New" pitchFamily="49" charset="0"/>
                      </a:endParaRPr>
                    </a:p>
                    <a:p>
                      <a:pPr marL="0" marR="0" algn="ctr">
                        <a:spcBef>
                          <a:spcPts val="0"/>
                        </a:spcBef>
                        <a:spcAft>
                          <a:spcPts val="0"/>
                        </a:spcAft>
                      </a:pPr>
                      <a:r>
                        <a:rPr lang="en-US" sz="1400" b="0" dirty="0">
                          <a:effectLst/>
                          <a:latin typeface="Courier New" pitchFamily="49" charset="0"/>
                          <a:cs typeface="Courier New" pitchFamily="49" charset="0"/>
                        </a:rPr>
                        <a:t> </a:t>
                      </a:r>
                    </a:p>
                    <a:p>
                      <a:pPr marL="0" marR="0" algn="ctr">
                        <a:spcBef>
                          <a:spcPts val="0"/>
                        </a:spcBef>
                        <a:spcAft>
                          <a:spcPts val="0"/>
                        </a:spcAft>
                      </a:pPr>
                      <a:endParaRPr lang="en-US" sz="1400" b="0" dirty="0" smtClean="0">
                        <a:effectLst/>
                        <a:latin typeface="Courier New" pitchFamily="49" charset="0"/>
                        <a:cs typeface="Courier New" pitchFamily="49" charset="0"/>
                      </a:endParaRPr>
                    </a:p>
                    <a:p>
                      <a:pPr marL="0" marR="0" algn="ctr">
                        <a:spcBef>
                          <a:spcPts val="0"/>
                        </a:spcBef>
                        <a:spcAft>
                          <a:spcPts val="0"/>
                        </a:spcAft>
                      </a:pPr>
                      <a:r>
                        <a:rPr lang="en-US" sz="1400" b="0" dirty="0" smtClean="0">
                          <a:effectLst/>
                          <a:latin typeface="Courier New" pitchFamily="49" charset="0"/>
                          <a:cs typeface="Courier New" pitchFamily="49" charset="0"/>
                        </a:rPr>
                        <a:t>2</a:t>
                      </a:r>
                      <a:endParaRPr lang="en-US" sz="1400" b="0" dirty="0">
                        <a:effectLst/>
                        <a:latin typeface="Courier New" pitchFamily="49" charset="0"/>
                        <a:ea typeface="Calibri"/>
                        <a:cs typeface="Courier New" pitchFamily="49" charset="0"/>
                      </a:endParaRPr>
                    </a:p>
                  </a:txBody>
                  <a:tcPr marL="68580" marR="68580" marT="0" marB="0"/>
                </a:tc>
                <a:tc>
                  <a:txBody>
                    <a:bodyPr/>
                    <a:lstStyle/>
                    <a:p>
                      <a:pPr marL="0" marR="0" algn="ctr">
                        <a:spcBef>
                          <a:spcPts val="0"/>
                        </a:spcBef>
                        <a:spcAft>
                          <a:spcPts val="0"/>
                        </a:spcAft>
                      </a:pPr>
                      <a:r>
                        <a:rPr lang="en-US" sz="1400" b="0" dirty="0">
                          <a:effectLst/>
                          <a:latin typeface="Courier New" pitchFamily="49" charset="0"/>
                          <a:cs typeface="Courier New" pitchFamily="49" charset="0"/>
                        </a:rPr>
                        <a:t> </a:t>
                      </a:r>
                    </a:p>
                    <a:p>
                      <a:pPr marL="0" marR="0" algn="ctr">
                        <a:spcBef>
                          <a:spcPts val="0"/>
                        </a:spcBef>
                        <a:spcAft>
                          <a:spcPts val="0"/>
                        </a:spcAft>
                      </a:pPr>
                      <a:r>
                        <a:rPr lang="en-US" sz="1400" b="0" dirty="0">
                          <a:effectLst/>
                          <a:latin typeface="Courier New" pitchFamily="49" charset="0"/>
                          <a:cs typeface="Courier New" pitchFamily="49" charset="0"/>
                        </a:rPr>
                        <a:t>42%</a:t>
                      </a:r>
                    </a:p>
                    <a:p>
                      <a:pPr marL="0" marR="0" algn="ctr">
                        <a:spcBef>
                          <a:spcPts val="0"/>
                        </a:spcBef>
                        <a:spcAft>
                          <a:spcPts val="0"/>
                        </a:spcAft>
                      </a:pPr>
                      <a:r>
                        <a:rPr lang="en-US" sz="1400" b="0" dirty="0">
                          <a:effectLst/>
                          <a:latin typeface="Courier New" pitchFamily="49" charset="0"/>
                          <a:cs typeface="Courier New" pitchFamily="49" charset="0"/>
                        </a:rPr>
                        <a:t> </a:t>
                      </a:r>
                    </a:p>
                    <a:p>
                      <a:pPr marL="0" marR="0" algn="ctr">
                        <a:spcBef>
                          <a:spcPts val="0"/>
                        </a:spcBef>
                        <a:spcAft>
                          <a:spcPts val="0"/>
                        </a:spcAft>
                      </a:pPr>
                      <a:endParaRPr lang="en-US" sz="1400" b="0" dirty="0" smtClean="0">
                        <a:effectLst/>
                        <a:latin typeface="Courier New" pitchFamily="49" charset="0"/>
                        <a:cs typeface="Courier New" pitchFamily="49" charset="0"/>
                      </a:endParaRPr>
                    </a:p>
                    <a:p>
                      <a:pPr marL="0" marR="0" algn="ctr">
                        <a:spcBef>
                          <a:spcPts val="0"/>
                        </a:spcBef>
                        <a:spcAft>
                          <a:spcPts val="0"/>
                        </a:spcAft>
                      </a:pPr>
                      <a:endParaRPr lang="en-US" sz="1400" b="0" dirty="0" smtClean="0">
                        <a:effectLst/>
                        <a:latin typeface="Courier New" pitchFamily="49" charset="0"/>
                        <a:cs typeface="Courier New" pitchFamily="49" charset="0"/>
                      </a:endParaRPr>
                    </a:p>
                    <a:p>
                      <a:pPr marL="0" marR="0" algn="ctr">
                        <a:spcBef>
                          <a:spcPts val="0"/>
                        </a:spcBef>
                        <a:spcAft>
                          <a:spcPts val="0"/>
                        </a:spcAft>
                      </a:pPr>
                      <a:r>
                        <a:rPr lang="en-US" sz="1400" b="0" dirty="0" smtClean="0">
                          <a:effectLst/>
                          <a:latin typeface="Courier New" pitchFamily="49" charset="0"/>
                          <a:cs typeface="Courier New" pitchFamily="49" charset="0"/>
                        </a:rPr>
                        <a:t>49</a:t>
                      </a:r>
                      <a:r>
                        <a:rPr lang="en-US" sz="1400" b="0" dirty="0">
                          <a:effectLst/>
                          <a:latin typeface="Courier New" pitchFamily="49" charset="0"/>
                          <a:cs typeface="Courier New" pitchFamily="49" charset="0"/>
                        </a:rPr>
                        <a:t>%</a:t>
                      </a:r>
                    </a:p>
                    <a:p>
                      <a:pPr marL="0" marR="0" algn="ctr">
                        <a:spcBef>
                          <a:spcPts val="0"/>
                        </a:spcBef>
                        <a:spcAft>
                          <a:spcPts val="0"/>
                        </a:spcAft>
                      </a:pPr>
                      <a:r>
                        <a:rPr lang="en-US" sz="1400" b="0" dirty="0">
                          <a:effectLst/>
                          <a:latin typeface="Courier New" pitchFamily="49" charset="0"/>
                          <a:cs typeface="Courier New" pitchFamily="49" charset="0"/>
                        </a:rPr>
                        <a:t> </a:t>
                      </a:r>
                    </a:p>
                    <a:p>
                      <a:pPr marL="0" marR="0" algn="ctr">
                        <a:spcBef>
                          <a:spcPts val="0"/>
                        </a:spcBef>
                        <a:spcAft>
                          <a:spcPts val="0"/>
                        </a:spcAft>
                      </a:pPr>
                      <a:endParaRPr lang="en-US" sz="1400" b="0" dirty="0" smtClean="0">
                        <a:effectLst/>
                        <a:latin typeface="Courier New" pitchFamily="49" charset="0"/>
                        <a:cs typeface="Courier New" pitchFamily="49" charset="0"/>
                      </a:endParaRPr>
                    </a:p>
                    <a:p>
                      <a:pPr marL="0" marR="0" algn="ctr">
                        <a:spcBef>
                          <a:spcPts val="0"/>
                        </a:spcBef>
                        <a:spcAft>
                          <a:spcPts val="0"/>
                        </a:spcAft>
                      </a:pPr>
                      <a:r>
                        <a:rPr lang="en-US" sz="1400" b="0" dirty="0" smtClean="0">
                          <a:effectLst/>
                          <a:latin typeface="Courier New" pitchFamily="49" charset="0"/>
                          <a:cs typeface="Courier New" pitchFamily="49" charset="0"/>
                        </a:rPr>
                        <a:t>7</a:t>
                      </a:r>
                      <a:r>
                        <a:rPr lang="en-US" sz="1400" b="0" dirty="0">
                          <a:effectLst/>
                          <a:latin typeface="Courier New" pitchFamily="49" charset="0"/>
                          <a:cs typeface="Courier New" pitchFamily="49" charset="0"/>
                        </a:rPr>
                        <a:t>%</a:t>
                      </a:r>
                    </a:p>
                    <a:p>
                      <a:pPr marL="0" marR="0" algn="ctr">
                        <a:spcBef>
                          <a:spcPts val="0"/>
                        </a:spcBef>
                        <a:spcAft>
                          <a:spcPts val="0"/>
                        </a:spcAft>
                      </a:pPr>
                      <a:r>
                        <a:rPr lang="en-US" sz="1400" b="0" dirty="0">
                          <a:effectLst/>
                          <a:latin typeface="Courier New" pitchFamily="49" charset="0"/>
                          <a:cs typeface="Courier New" pitchFamily="49" charset="0"/>
                        </a:rPr>
                        <a:t> </a:t>
                      </a:r>
                    </a:p>
                    <a:p>
                      <a:pPr marL="0" marR="0" algn="ctr">
                        <a:spcBef>
                          <a:spcPts val="0"/>
                        </a:spcBef>
                        <a:spcAft>
                          <a:spcPts val="0"/>
                        </a:spcAft>
                      </a:pPr>
                      <a:endParaRPr lang="en-US" sz="1400" b="0" dirty="0" smtClean="0">
                        <a:effectLst/>
                        <a:latin typeface="Courier New" pitchFamily="49" charset="0"/>
                        <a:cs typeface="Courier New" pitchFamily="49" charset="0"/>
                      </a:endParaRPr>
                    </a:p>
                    <a:p>
                      <a:pPr marL="0" marR="0" algn="ctr">
                        <a:spcBef>
                          <a:spcPts val="0"/>
                        </a:spcBef>
                        <a:spcAft>
                          <a:spcPts val="0"/>
                        </a:spcAft>
                      </a:pPr>
                      <a:r>
                        <a:rPr lang="en-US" sz="1400" b="0" dirty="0" smtClean="0">
                          <a:effectLst/>
                          <a:latin typeface="Courier New" pitchFamily="49" charset="0"/>
                          <a:cs typeface="Courier New" pitchFamily="49" charset="0"/>
                        </a:rPr>
                        <a:t>2</a:t>
                      </a:r>
                      <a:r>
                        <a:rPr lang="en-US" sz="1400" b="0" dirty="0">
                          <a:effectLst/>
                          <a:latin typeface="Courier New" pitchFamily="49" charset="0"/>
                          <a:cs typeface="Courier New" pitchFamily="49" charset="0"/>
                        </a:rPr>
                        <a:t>%</a:t>
                      </a:r>
                      <a:endParaRPr lang="en-US" sz="1400" b="0" dirty="0">
                        <a:effectLst/>
                        <a:latin typeface="Courier New" pitchFamily="49" charset="0"/>
                        <a:ea typeface="Calibri"/>
                        <a:cs typeface="Courier New" pitchFamily="49" charset="0"/>
                      </a:endParaRPr>
                    </a:p>
                  </a:txBody>
                  <a:tcPr marL="68580" marR="68580" marT="0" marB="0"/>
                </a:tc>
              </a:tr>
              <a:tr h="453944">
                <a:tc>
                  <a:txBody>
                    <a:bodyPr/>
                    <a:lstStyle/>
                    <a:p>
                      <a:pPr marL="0" marR="0" algn="ctr">
                        <a:lnSpc>
                          <a:spcPct val="115000"/>
                        </a:lnSpc>
                        <a:spcBef>
                          <a:spcPts val="0"/>
                        </a:spcBef>
                        <a:spcAft>
                          <a:spcPts val="0"/>
                        </a:spcAft>
                      </a:pPr>
                      <a:r>
                        <a:rPr lang="en-US" sz="1800" b="1"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b="1" dirty="0">
                          <a:effectLst/>
                          <a:latin typeface="Courier New" pitchFamily="49" charset="0"/>
                          <a:cs typeface="Courier New" pitchFamily="49" charset="0"/>
                        </a:rPr>
                        <a:t>TOTAL:</a:t>
                      </a:r>
                      <a:endParaRPr lang="en-US" sz="1800" b="1"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b="1" dirty="0">
                          <a:effectLst/>
                          <a:latin typeface="Courier New" pitchFamily="49" charset="0"/>
                          <a:cs typeface="Courier New" pitchFamily="49" charset="0"/>
                        </a:rPr>
                        <a:t> </a:t>
                      </a:r>
                      <a:endParaRPr lang="en-US" sz="1800" b="1"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b="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b="0" dirty="0">
                          <a:effectLst/>
                          <a:latin typeface="Courier New" pitchFamily="49" charset="0"/>
                          <a:cs typeface="Courier New" pitchFamily="49" charset="0"/>
                        </a:rPr>
                        <a:t>100</a:t>
                      </a:r>
                      <a:endParaRPr lang="en-US" sz="1800" b="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b="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b="0" dirty="0">
                          <a:effectLst/>
                          <a:latin typeface="Courier New" pitchFamily="49" charset="0"/>
                          <a:cs typeface="Courier New" pitchFamily="49" charset="0"/>
                        </a:rPr>
                        <a:t>100%</a:t>
                      </a:r>
                      <a:endParaRPr lang="en-US" sz="1800" b="0" dirty="0">
                        <a:effectLst/>
                        <a:latin typeface="Courier New" pitchFamily="49" charset="0"/>
                        <a:ea typeface="Calibri"/>
                        <a:cs typeface="Courier New" pitchFamily="49" charset="0"/>
                      </a:endParaRPr>
                    </a:p>
                  </a:txBody>
                  <a:tcPr marL="68580" marR="68580" marT="0" marB="0"/>
                </a:tc>
              </a:tr>
            </a:tbl>
          </a:graphicData>
        </a:graphic>
      </p:graphicFrame>
      <p:sp>
        <p:nvSpPr>
          <p:cNvPr id="11" name="Straight Connector 1"/>
          <p:cNvSpPr>
            <a:spLocks noChangeShapeType="1"/>
          </p:cNvSpPr>
          <p:nvPr/>
        </p:nvSpPr>
        <p:spPr bwMode="auto">
          <a:xfrm>
            <a:off x="3581400" y="4017818"/>
            <a:ext cx="5181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Straight Connector 1"/>
          <p:cNvSpPr>
            <a:spLocks noChangeShapeType="1"/>
          </p:cNvSpPr>
          <p:nvPr/>
        </p:nvSpPr>
        <p:spPr bwMode="auto">
          <a:xfrm>
            <a:off x="3581400" y="4648200"/>
            <a:ext cx="5181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Straight Connector 1"/>
          <p:cNvSpPr>
            <a:spLocks noChangeShapeType="1"/>
          </p:cNvSpPr>
          <p:nvPr/>
        </p:nvSpPr>
        <p:spPr bwMode="auto">
          <a:xfrm>
            <a:off x="3581400" y="5334000"/>
            <a:ext cx="5181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30651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684530076"/>
              </p:ext>
            </p:extLst>
          </p:nvPr>
        </p:nvGraphicFramePr>
        <p:xfrm>
          <a:off x="1260156" y="1600200"/>
          <a:ext cx="7426644" cy="4019251"/>
        </p:xfrm>
        <a:graphic>
          <a:graphicData uri="http://schemas.openxmlformats.org/drawingml/2006/table">
            <a:tbl>
              <a:tblPr firstRow="1" firstCol="1" bandRow="1">
                <a:tableStyleId>{5C22544A-7EE6-4342-B048-85BDC9FD1C3A}</a:tableStyleId>
              </a:tblPr>
              <a:tblGrid>
                <a:gridCol w="2317336"/>
                <a:gridCol w="1954380"/>
                <a:gridCol w="1465785"/>
                <a:gridCol w="1689143"/>
              </a:tblGrid>
              <a:tr h="590251">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QUESTION(s)</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OPTION</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FREQUENCY</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PERCENTAGE</a:t>
                      </a:r>
                      <a:endParaRPr lang="en-US" sz="1800" dirty="0">
                        <a:effectLst/>
                        <a:latin typeface="Courier New" pitchFamily="49" charset="0"/>
                        <a:ea typeface="Calibri"/>
                        <a:cs typeface="Courier New" pitchFamily="49" charset="0"/>
                      </a:endParaRPr>
                    </a:p>
                  </a:txBody>
                  <a:tcPr marL="68580" marR="68580" marT="0" marB="0"/>
                </a:tc>
              </a:tr>
              <a:tr h="2798064">
                <a:tc>
                  <a:txBody>
                    <a:bodyPr/>
                    <a:lstStyle/>
                    <a:p>
                      <a:pPr marL="0" marR="0" lvl="0" indent="0" algn="l">
                        <a:lnSpc>
                          <a:spcPct val="115000"/>
                        </a:lnSpc>
                        <a:spcBef>
                          <a:spcPts val="0"/>
                        </a:spcBef>
                        <a:spcAft>
                          <a:spcPts val="0"/>
                        </a:spcAft>
                        <a:buSzPts val="1100"/>
                        <a:buFont typeface="+mj-lt"/>
                        <a:buNone/>
                      </a:pPr>
                      <a:r>
                        <a:rPr lang="en-US" sz="1800" dirty="0" smtClean="0">
                          <a:effectLst/>
                          <a:latin typeface="Courier New" pitchFamily="49" charset="0"/>
                          <a:cs typeface="Courier New" pitchFamily="49" charset="0"/>
                        </a:rPr>
                        <a:t>2. The </a:t>
                      </a:r>
                      <a:r>
                        <a:rPr lang="en-US" sz="1800" dirty="0">
                          <a:effectLst/>
                          <a:latin typeface="Courier New" pitchFamily="49" charset="0"/>
                          <a:cs typeface="Courier New" pitchFamily="49" charset="0"/>
                        </a:rPr>
                        <a:t>company gives discount to their customers.</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STRONGLY </a:t>
                      </a:r>
                      <a:r>
                        <a:rPr lang="en-US" sz="1800" dirty="0" smtClean="0">
                          <a:effectLst/>
                          <a:latin typeface="Courier New" pitchFamily="49" charset="0"/>
                          <a:cs typeface="Courier New" pitchFamily="49" charset="0"/>
                        </a:rPr>
                        <a:t>AGREE</a:t>
                      </a:r>
                      <a:r>
                        <a:rPr lang="en-US" sz="1800" dirty="0">
                          <a:effectLst/>
                          <a:latin typeface="Courier New" pitchFamily="49" charset="0"/>
                          <a:cs typeface="Courier New" pitchFamily="49" charset="0"/>
                        </a:rPr>
                        <a:t/>
                      </a:r>
                      <a:br>
                        <a:rPr lang="en-US" sz="1800" dirty="0">
                          <a:effectLst/>
                          <a:latin typeface="Courier New" pitchFamily="49" charset="0"/>
                          <a:cs typeface="Courier New" pitchFamily="49" charset="0"/>
                        </a:rPr>
                      </a:br>
                      <a:endParaRPr lang="en-US" sz="1800" dirty="0" smtClean="0">
                        <a:effectLst/>
                        <a:latin typeface="Courier New" pitchFamily="49" charset="0"/>
                        <a:cs typeface="Courier New" pitchFamily="49" charset="0"/>
                      </a:endParaRPr>
                    </a:p>
                    <a:p>
                      <a:pPr marL="0" marR="0" algn="ctr">
                        <a:spcBef>
                          <a:spcPts val="0"/>
                        </a:spcBef>
                        <a:spcAft>
                          <a:spcPts val="0"/>
                        </a:spcAft>
                      </a:pPr>
                      <a:r>
                        <a:rPr lang="en-US" sz="1800" dirty="0" smtClean="0">
                          <a:effectLst/>
                          <a:latin typeface="Courier New" pitchFamily="49" charset="0"/>
                          <a:cs typeface="Courier New" pitchFamily="49" charset="0"/>
                        </a:rPr>
                        <a:t>AGREE</a:t>
                      </a:r>
                      <a:endParaRPr lang="en-US" sz="1800" dirty="0">
                        <a:effectLst/>
                        <a:latin typeface="Courier New" pitchFamily="49" charset="0"/>
                        <a:cs typeface="Courier New" pitchFamily="49" charset="0"/>
                      </a:endParaRPr>
                    </a:p>
                    <a:p>
                      <a:pPr marL="0" marR="0" algn="ctr">
                        <a:spcBef>
                          <a:spcPts val="0"/>
                        </a:spcBef>
                        <a:spcAft>
                          <a:spcPts val="0"/>
                        </a:spcAft>
                      </a:pPr>
                      <a:r>
                        <a:rPr lang="en-US" sz="1800" dirty="0">
                          <a:effectLst/>
                          <a:latin typeface="Courier New" pitchFamily="49" charset="0"/>
                          <a:cs typeface="Courier New" pitchFamily="49" charset="0"/>
                        </a:rPr>
                        <a:t> </a:t>
                      </a:r>
                      <a:br>
                        <a:rPr lang="en-US" sz="1800" dirty="0">
                          <a:effectLst/>
                          <a:latin typeface="Courier New" pitchFamily="49" charset="0"/>
                          <a:cs typeface="Courier New" pitchFamily="49" charset="0"/>
                        </a:rPr>
                      </a:br>
                      <a:r>
                        <a:rPr lang="en-US" sz="1800" dirty="0">
                          <a:effectLst/>
                          <a:latin typeface="Courier New" pitchFamily="49" charset="0"/>
                          <a:cs typeface="Courier New" pitchFamily="49" charset="0"/>
                        </a:rPr>
                        <a:t>DISAGREE</a:t>
                      </a:r>
                    </a:p>
                    <a:p>
                      <a:pPr marL="0" marR="0" algn="ctr">
                        <a:spcBef>
                          <a:spcPts val="0"/>
                        </a:spcBef>
                        <a:spcAft>
                          <a:spcPts val="0"/>
                        </a:spcAft>
                      </a:pPr>
                      <a:r>
                        <a:rPr lang="en-US" sz="1800" dirty="0">
                          <a:effectLst/>
                          <a:latin typeface="Courier New" pitchFamily="49" charset="0"/>
                          <a:cs typeface="Courier New" pitchFamily="49" charset="0"/>
                        </a:rPr>
                        <a:t> </a:t>
                      </a:r>
                      <a:br>
                        <a:rPr lang="en-US" sz="1800" dirty="0">
                          <a:effectLst/>
                          <a:latin typeface="Courier New" pitchFamily="49" charset="0"/>
                          <a:cs typeface="Courier New" pitchFamily="49" charset="0"/>
                        </a:rPr>
                      </a:br>
                      <a:r>
                        <a:rPr lang="en-US" sz="1800" dirty="0">
                          <a:effectLst/>
                          <a:latin typeface="Courier New" pitchFamily="49" charset="0"/>
                          <a:cs typeface="Courier New" pitchFamily="49" charset="0"/>
                        </a:rPr>
                        <a:t>STRONGLY DISAGREE</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32</a:t>
                      </a:r>
                    </a:p>
                    <a:p>
                      <a:pPr marL="0" marR="0" algn="ctr">
                        <a:spcBef>
                          <a:spcPts val="0"/>
                        </a:spcBef>
                        <a:spcAft>
                          <a:spcPts val="0"/>
                        </a:spcAft>
                      </a:pPr>
                      <a:r>
                        <a:rPr lang="en-US" sz="1800" dirty="0">
                          <a:effectLst/>
                          <a:latin typeface="Courier New" pitchFamily="49" charset="0"/>
                          <a:cs typeface="Courier New" pitchFamily="49" charset="0"/>
                        </a:rPr>
                        <a:t> </a:t>
                      </a:r>
                      <a:endParaRPr lang="en-US" sz="1800" dirty="0" smtClean="0">
                        <a:effectLst/>
                        <a:latin typeface="Courier New" pitchFamily="49" charset="0"/>
                        <a:cs typeface="Courier New" pitchFamily="49" charset="0"/>
                      </a:endParaRPr>
                    </a:p>
                    <a:p>
                      <a:pPr marL="0" marR="0" algn="ctr">
                        <a:spcBef>
                          <a:spcPts val="0"/>
                        </a:spcBef>
                        <a:spcAft>
                          <a:spcPts val="0"/>
                        </a:spcAft>
                      </a:pPr>
                      <a:endParaRPr lang="en-US" sz="1800" dirty="0">
                        <a:effectLst/>
                        <a:latin typeface="Courier New" pitchFamily="49" charset="0"/>
                        <a:cs typeface="Courier New" pitchFamily="49" charset="0"/>
                      </a:endParaRPr>
                    </a:p>
                    <a:p>
                      <a:pPr marL="0" marR="0" algn="ctr">
                        <a:spcBef>
                          <a:spcPts val="0"/>
                        </a:spcBef>
                        <a:spcAft>
                          <a:spcPts val="0"/>
                        </a:spcAft>
                      </a:pPr>
                      <a:r>
                        <a:rPr lang="en-US" sz="1800" dirty="0">
                          <a:effectLst/>
                          <a:latin typeface="Courier New" pitchFamily="49" charset="0"/>
                          <a:cs typeface="Courier New" pitchFamily="49" charset="0"/>
                        </a:rPr>
                        <a:t>34</a:t>
                      </a: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28</a:t>
                      </a: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6</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32%</a:t>
                      </a: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endParaRPr lang="en-US" sz="1800" dirty="0" smtClean="0">
                        <a:effectLst/>
                        <a:latin typeface="Courier New" pitchFamily="49" charset="0"/>
                        <a:cs typeface="Courier New" pitchFamily="49" charset="0"/>
                      </a:endParaRPr>
                    </a:p>
                    <a:p>
                      <a:pPr marL="0" marR="0" algn="ctr">
                        <a:spcBef>
                          <a:spcPts val="0"/>
                        </a:spcBef>
                        <a:spcAft>
                          <a:spcPts val="0"/>
                        </a:spcAft>
                      </a:pPr>
                      <a:r>
                        <a:rPr lang="en-US" sz="1800" dirty="0" smtClean="0">
                          <a:effectLst/>
                          <a:latin typeface="Courier New" pitchFamily="49" charset="0"/>
                          <a:cs typeface="Courier New" pitchFamily="49" charset="0"/>
                        </a:rPr>
                        <a:t>34</a:t>
                      </a:r>
                      <a:r>
                        <a:rPr lang="en-US" sz="1800" dirty="0">
                          <a:effectLst/>
                          <a:latin typeface="Courier New" pitchFamily="49" charset="0"/>
                          <a:cs typeface="Courier New" pitchFamily="49" charset="0"/>
                        </a:rPr>
                        <a:t>%</a:t>
                      </a: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28%</a:t>
                      </a: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6%</a:t>
                      </a:r>
                      <a:endParaRPr lang="en-US" sz="1800" dirty="0">
                        <a:effectLst/>
                        <a:latin typeface="Courier New" pitchFamily="49" charset="0"/>
                        <a:ea typeface="Calibri"/>
                        <a:cs typeface="Courier New" pitchFamily="49" charset="0"/>
                      </a:endParaRPr>
                    </a:p>
                  </a:txBody>
                  <a:tcPr marL="68580" marR="68580" marT="0" marB="0"/>
                </a:tc>
              </a:tr>
              <a:tr h="590251">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 </a:t>
                      </a:r>
                    </a:p>
                    <a:p>
                      <a:pPr marL="0" marR="0" algn="ctr">
                        <a:lnSpc>
                          <a:spcPct val="115000"/>
                        </a:lnSpc>
                        <a:spcBef>
                          <a:spcPts val="0"/>
                        </a:spcBef>
                        <a:spcAft>
                          <a:spcPts val="0"/>
                        </a:spcAft>
                      </a:pPr>
                      <a:r>
                        <a:rPr lang="en-US" sz="1800">
                          <a:effectLst/>
                          <a:latin typeface="Courier New" pitchFamily="49" charset="0"/>
                          <a:cs typeface="Courier New" pitchFamily="49" charset="0"/>
                        </a:rPr>
                        <a:t>TOTAL:</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 </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 </a:t>
                      </a:r>
                    </a:p>
                    <a:p>
                      <a:pPr marL="0" marR="0" algn="ctr">
                        <a:lnSpc>
                          <a:spcPct val="115000"/>
                        </a:lnSpc>
                        <a:spcBef>
                          <a:spcPts val="0"/>
                        </a:spcBef>
                        <a:spcAft>
                          <a:spcPts val="0"/>
                        </a:spcAft>
                      </a:pPr>
                      <a:r>
                        <a:rPr lang="en-US" sz="1800">
                          <a:effectLst/>
                          <a:latin typeface="Courier New" pitchFamily="49" charset="0"/>
                          <a:cs typeface="Courier New" pitchFamily="49" charset="0"/>
                        </a:rPr>
                        <a:t>100</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100%</a:t>
                      </a:r>
                      <a:endParaRPr lang="en-US" sz="1800" dirty="0">
                        <a:effectLst/>
                        <a:latin typeface="Courier New" pitchFamily="49" charset="0"/>
                        <a:ea typeface="Calibri"/>
                        <a:cs typeface="Courier New" pitchFamily="49" charset="0"/>
                      </a:endParaRPr>
                    </a:p>
                  </a:txBody>
                  <a:tcPr marL="68580" marR="68580" marT="0" marB="0"/>
                </a:tc>
              </a:tr>
            </a:tbl>
          </a:graphicData>
        </a:graphic>
      </p:graphicFrame>
      <p:sp>
        <p:nvSpPr>
          <p:cNvPr id="3" name="Straight Connector 7"/>
          <p:cNvSpPr>
            <a:spLocks noChangeShapeType="1"/>
          </p:cNvSpPr>
          <p:nvPr/>
        </p:nvSpPr>
        <p:spPr bwMode="auto">
          <a:xfrm>
            <a:off x="3581400" y="3657600"/>
            <a:ext cx="51054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Straight Connector 9"/>
          <p:cNvSpPr>
            <a:spLocks noChangeShapeType="1"/>
          </p:cNvSpPr>
          <p:nvPr/>
        </p:nvSpPr>
        <p:spPr bwMode="auto">
          <a:xfrm>
            <a:off x="3581400" y="3048000"/>
            <a:ext cx="51054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Straight Connector 8"/>
          <p:cNvSpPr>
            <a:spLocks noChangeShapeType="1"/>
          </p:cNvSpPr>
          <p:nvPr/>
        </p:nvSpPr>
        <p:spPr bwMode="auto">
          <a:xfrm>
            <a:off x="3581398" y="4191000"/>
            <a:ext cx="510540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4"/>
          <p:cNvSpPr>
            <a:spLocks noChangeArrowheads="1"/>
          </p:cNvSpPr>
          <p:nvPr/>
        </p:nvSpPr>
        <p:spPr bwMode="auto">
          <a:xfrm>
            <a:off x="3886200" y="466681"/>
            <a:ext cx="19573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smtClean="0">
                <a:ln>
                  <a:noFill/>
                </a:ln>
                <a:solidFill>
                  <a:schemeClr val="tx1"/>
                </a:solidFill>
                <a:effectLst/>
                <a:latin typeface="Courier New" pitchFamily="49" charset="0"/>
                <a:cs typeface="Courier New" pitchFamily="49" charset="0"/>
              </a:rPr>
              <a:t>Table II</a:t>
            </a:r>
            <a:endParaRPr kumimoji="0" lang="en-US" sz="180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5"/>
          <p:cNvSpPr>
            <a:spLocks noChangeArrowheads="1"/>
          </p:cNvSpPr>
          <p:nvPr/>
        </p:nvSpPr>
        <p:spPr bwMode="auto">
          <a:xfrm>
            <a:off x="2502693" y="873020"/>
            <a:ext cx="4724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i="0" u="none" strike="noStrike" cap="none" normalizeH="0" baseline="0" dirty="0" smtClean="0">
                <a:ln>
                  <a:noFill/>
                </a:ln>
                <a:solidFill>
                  <a:schemeClr val="tx1"/>
                </a:solidFill>
                <a:effectLst/>
                <a:latin typeface="Courier New" pitchFamily="49" charset="0"/>
                <a:cs typeface="Courier New" pitchFamily="49" charset="0"/>
              </a:rPr>
              <a:t>Gives discount to their customers</a:t>
            </a:r>
            <a:endParaRPr kumimoji="0" lang="en-US" sz="1800" i="0" u="none" strike="noStrike" cap="none" normalizeH="0" baseline="0" dirty="0" smtClean="0">
              <a:ln>
                <a:noFill/>
              </a:ln>
              <a:solidFill>
                <a:schemeClr val="tx1"/>
              </a:solidFill>
              <a:effectLst/>
              <a:latin typeface="Arial" pitchFamily="34" charset="0"/>
              <a:cs typeface="Arial" pitchFamily="34" charset="0"/>
            </a:endParaRPr>
          </a:p>
        </p:txBody>
      </p:sp>
      <p:sp>
        <p:nvSpPr>
          <p:cNvPr id="8" name="TextBox 7"/>
          <p:cNvSpPr txBox="1"/>
          <p:nvPr/>
        </p:nvSpPr>
        <p:spPr>
          <a:xfrm>
            <a:off x="228600" y="683797"/>
            <a:ext cx="457200" cy="5632311"/>
          </a:xfrm>
          <a:prstGeom prst="rect">
            <a:avLst/>
          </a:prstGeom>
          <a:noFill/>
        </p:spPr>
        <p:txBody>
          <a:bodyPr wrap="square" rtlCol="0">
            <a:spAutoFit/>
          </a:bodyPr>
          <a:lstStyle/>
          <a:p>
            <a:r>
              <a:rPr lang="en-US" sz="4000" b="1" dirty="0" smtClean="0">
                <a:latin typeface="Courier New" pitchFamily="49" charset="0"/>
                <a:cs typeface="Courier New" pitchFamily="49" charset="0"/>
              </a:rPr>
              <a:t>C</a:t>
            </a:r>
          </a:p>
          <a:p>
            <a:r>
              <a:rPr lang="en-US" sz="4000" b="1" dirty="0" smtClean="0">
                <a:latin typeface="Courier New" pitchFamily="49" charset="0"/>
                <a:cs typeface="Courier New" pitchFamily="49" charset="0"/>
              </a:rPr>
              <a:t>U</a:t>
            </a:r>
          </a:p>
          <a:p>
            <a:r>
              <a:rPr lang="en-US" sz="4000" b="1" dirty="0" smtClean="0">
                <a:latin typeface="Courier New" pitchFamily="49" charset="0"/>
                <a:cs typeface="Courier New" pitchFamily="49" charset="0"/>
              </a:rPr>
              <a:t>S</a:t>
            </a:r>
          </a:p>
          <a:p>
            <a:r>
              <a:rPr lang="en-US" sz="4000" b="1" dirty="0" smtClean="0">
                <a:latin typeface="Courier New" pitchFamily="49" charset="0"/>
                <a:cs typeface="Courier New" pitchFamily="49" charset="0"/>
              </a:rPr>
              <a:t>T</a:t>
            </a:r>
          </a:p>
          <a:p>
            <a:r>
              <a:rPr lang="en-US" sz="4000" b="1" dirty="0" smtClean="0">
                <a:latin typeface="Courier New" pitchFamily="49" charset="0"/>
                <a:cs typeface="Courier New" pitchFamily="49" charset="0"/>
              </a:rPr>
              <a:t>O</a:t>
            </a:r>
          </a:p>
          <a:p>
            <a:r>
              <a:rPr lang="en-US" sz="4000" b="1" dirty="0" smtClean="0">
                <a:latin typeface="Courier New" pitchFamily="49" charset="0"/>
                <a:cs typeface="Courier New" pitchFamily="49" charset="0"/>
              </a:rPr>
              <a:t>M</a:t>
            </a:r>
          </a:p>
          <a:p>
            <a:r>
              <a:rPr lang="en-US" sz="4000" b="1" dirty="0" smtClean="0">
                <a:latin typeface="Courier New" pitchFamily="49" charset="0"/>
                <a:cs typeface="Courier New" pitchFamily="49" charset="0"/>
              </a:rPr>
              <a:t>E</a:t>
            </a:r>
          </a:p>
          <a:p>
            <a:r>
              <a:rPr lang="en-US" sz="4000" b="1" dirty="0" smtClean="0">
                <a:latin typeface="Courier New" pitchFamily="49" charset="0"/>
                <a:cs typeface="Courier New" pitchFamily="49" charset="0"/>
              </a:rPr>
              <a:t>R</a:t>
            </a:r>
          </a:p>
          <a:p>
            <a:r>
              <a:rPr lang="en-US" sz="4000" b="1" dirty="0" smtClean="0">
                <a:latin typeface="Courier New" pitchFamily="49" charset="0"/>
                <a:cs typeface="Courier New" pitchFamily="49" charset="0"/>
              </a:rPr>
              <a:t>S</a:t>
            </a:r>
          </a:p>
        </p:txBody>
      </p:sp>
    </p:spTree>
    <p:extLst>
      <p:ext uri="{BB962C8B-B14F-4D97-AF65-F5344CB8AC3E}">
        <p14:creationId xmlns:p14="http://schemas.microsoft.com/office/powerpoint/2010/main" val="35973285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683797"/>
            <a:ext cx="457200" cy="5632311"/>
          </a:xfrm>
          <a:prstGeom prst="rect">
            <a:avLst/>
          </a:prstGeom>
          <a:noFill/>
        </p:spPr>
        <p:txBody>
          <a:bodyPr wrap="square" rtlCol="0">
            <a:spAutoFit/>
          </a:bodyPr>
          <a:lstStyle/>
          <a:p>
            <a:r>
              <a:rPr lang="en-US" sz="4000" b="1" dirty="0" smtClean="0">
                <a:latin typeface="Courier New" pitchFamily="49" charset="0"/>
                <a:cs typeface="Courier New" pitchFamily="49" charset="0"/>
              </a:rPr>
              <a:t>C</a:t>
            </a:r>
          </a:p>
          <a:p>
            <a:r>
              <a:rPr lang="en-US" sz="4000" b="1" dirty="0" smtClean="0">
                <a:latin typeface="Courier New" pitchFamily="49" charset="0"/>
                <a:cs typeface="Courier New" pitchFamily="49" charset="0"/>
              </a:rPr>
              <a:t>U</a:t>
            </a:r>
          </a:p>
          <a:p>
            <a:r>
              <a:rPr lang="en-US" sz="4000" b="1" dirty="0" smtClean="0">
                <a:latin typeface="Courier New" pitchFamily="49" charset="0"/>
                <a:cs typeface="Courier New" pitchFamily="49" charset="0"/>
              </a:rPr>
              <a:t>S</a:t>
            </a:r>
          </a:p>
          <a:p>
            <a:r>
              <a:rPr lang="en-US" sz="4000" b="1" dirty="0" smtClean="0">
                <a:latin typeface="Courier New" pitchFamily="49" charset="0"/>
                <a:cs typeface="Courier New" pitchFamily="49" charset="0"/>
              </a:rPr>
              <a:t>T</a:t>
            </a:r>
          </a:p>
          <a:p>
            <a:r>
              <a:rPr lang="en-US" sz="4000" b="1" dirty="0" smtClean="0">
                <a:latin typeface="Courier New" pitchFamily="49" charset="0"/>
                <a:cs typeface="Courier New" pitchFamily="49" charset="0"/>
              </a:rPr>
              <a:t>O</a:t>
            </a:r>
          </a:p>
          <a:p>
            <a:r>
              <a:rPr lang="en-US" sz="4000" b="1" dirty="0" smtClean="0">
                <a:latin typeface="Courier New" pitchFamily="49" charset="0"/>
                <a:cs typeface="Courier New" pitchFamily="49" charset="0"/>
              </a:rPr>
              <a:t>M</a:t>
            </a:r>
          </a:p>
          <a:p>
            <a:r>
              <a:rPr lang="en-US" sz="4000" b="1" dirty="0" smtClean="0">
                <a:latin typeface="Courier New" pitchFamily="49" charset="0"/>
                <a:cs typeface="Courier New" pitchFamily="49" charset="0"/>
              </a:rPr>
              <a:t>E</a:t>
            </a:r>
          </a:p>
          <a:p>
            <a:r>
              <a:rPr lang="en-US" sz="4000" b="1" dirty="0" smtClean="0">
                <a:latin typeface="Courier New" pitchFamily="49" charset="0"/>
                <a:cs typeface="Courier New" pitchFamily="49" charset="0"/>
              </a:rPr>
              <a:t>R</a:t>
            </a:r>
          </a:p>
          <a:p>
            <a:r>
              <a:rPr lang="en-US" sz="4000" b="1" dirty="0" smtClean="0">
                <a:latin typeface="Courier New" pitchFamily="49" charset="0"/>
                <a:cs typeface="Courier New" pitchFamily="49" charset="0"/>
              </a:rPr>
              <a:t>S</a:t>
            </a:r>
          </a:p>
        </p:txBody>
      </p:sp>
      <p:graphicFrame>
        <p:nvGraphicFramePr>
          <p:cNvPr id="3" name="Table 2"/>
          <p:cNvGraphicFramePr>
            <a:graphicFrameLocks noGrp="1"/>
          </p:cNvGraphicFramePr>
          <p:nvPr>
            <p:extLst>
              <p:ext uri="{D42A27DB-BD31-4B8C-83A1-F6EECF244321}">
                <p14:modId xmlns:p14="http://schemas.microsoft.com/office/powerpoint/2010/main" val="3123820182"/>
              </p:ext>
            </p:extLst>
          </p:nvPr>
        </p:nvGraphicFramePr>
        <p:xfrm>
          <a:off x="1295400" y="1600200"/>
          <a:ext cx="7543800" cy="3830824"/>
        </p:xfrm>
        <a:graphic>
          <a:graphicData uri="http://schemas.openxmlformats.org/drawingml/2006/table">
            <a:tbl>
              <a:tblPr firstRow="1" firstCol="1" bandRow="1">
                <a:tableStyleId>{5C22544A-7EE6-4342-B048-85BDC9FD1C3A}</a:tableStyleId>
              </a:tblPr>
              <a:tblGrid>
                <a:gridCol w="2353892"/>
                <a:gridCol w="1985211"/>
                <a:gridCol w="1488908"/>
                <a:gridCol w="1715789"/>
              </a:tblGrid>
              <a:tr h="371910">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QUESTION(s)</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OPTION</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FREQUENCY</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PERCENTAGE</a:t>
                      </a:r>
                      <a:endParaRPr lang="en-US" sz="1800" dirty="0">
                        <a:effectLst/>
                        <a:latin typeface="Courier New" pitchFamily="49" charset="0"/>
                        <a:ea typeface="Calibri"/>
                        <a:cs typeface="Courier New" pitchFamily="49" charset="0"/>
                      </a:endParaRPr>
                    </a:p>
                  </a:txBody>
                  <a:tcPr marL="68580" marR="68580" marT="0" marB="0"/>
                </a:tc>
              </a:tr>
              <a:tr h="2828490">
                <a:tc>
                  <a:txBody>
                    <a:bodyPr/>
                    <a:lstStyle/>
                    <a:p>
                      <a:pPr marL="0" marR="0" lvl="0" indent="0" algn="l">
                        <a:lnSpc>
                          <a:spcPct val="115000"/>
                        </a:lnSpc>
                        <a:spcBef>
                          <a:spcPts val="0"/>
                        </a:spcBef>
                        <a:spcAft>
                          <a:spcPts val="0"/>
                        </a:spcAft>
                        <a:buSzPts val="1100"/>
                        <a:buFont typeface="+mj-lt"/>
                        <a:buNone/>
                      </a:pPr>
                      <a:r>
                        <a:rPr lang="en-US" sz="1800" dirty="0" smtClean="0">
                          <a:effectLst/>
                          <a:latin typeface="Courier New" pitchFamily="49" charset="0"/>
                          <a:cs typeface="Courier New" pitchFamily="49" charset="0"/>
                        </a:rPr>
                        <a:t>3. The </a:t>
                      </a:r>
                      <a:r>
                        <a:rPr lang="en-US" sz="1800" dirty="0">
                          <a:effectLst/>
                          <a:latin typeface="Courier New" pitchFamily="49" charset="0"/>
                          <a:cs typeface="Courier New" pitchFamily="49" charset="0"/>
                        </a:rPr>
                        <a:t>company accepts reservation.</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STRONGLY </a:t>
                      </a:r>
                      <a:r>
                        <a:rPr lang="en-US" sz="1800" dirty="0" smtClean="0">
                          <a:effectLst/>
                          <a:latin typeface="Courier New" pitchFamily="49" charset="0"/>
                          <a:cs typeface="Courier New" pitchFamily="49" charset="0"/>
                        </a:rPr>
                        <a:t>AGREE</a:t>
                      </a:r>
                      <a:endParaRPr lang="en-US" sz="1800" dirty="0">
                        <a:effectLst/>
                        <a:latin typeface="Courier New" pitchFamily="49" charset="0"/>
                        <a:cs typeface="Courier New" pitchFamily="49" charset="0"/>
                      </a:endParaRPr>
                    </a:p>
                    <a:p>
                      <a:pPr marL="0" marR="0" algn="ctr">
                        <a:spcBef>
                          <a:spcPts val="0"/>
                        </a:spcBef>
                        <a:spcAft>
                          <a:spcPts val="0"/>
                        </a:spcAft>
                      </a:pPr>
                      <a:r>
                        <a:rPr lang="en-US" sz="1800" dirty="0">
                          <a:effectLst/>
                          <a:latin typeface="Courier New" pitchFamily="49" charset="0"/>
                          <a:cs typeface="Courier New" pitchFamily="49" charset="0"/>
                        </a:rPr>
                        <a:t/>
                      </a:r>
                      <a:br>
                        <a:rPr lang="en-US" sz="1800" dirty="0">
                          <a:effectLst/>
                          <a:latin typeface="Courier New" pitchFamily="49" charset="0"/>
                          <a:cs typeface="Courier New" pitchFamily="49" charset="0"/>
                        </a:rPr>
                      </a:br>
                      <a:r>
                        <a:rPr lang="en-US" sz="1800" dirty="0">
                          <a:effectLst/>
                          <a:latin typeface="Courier New" pitchFamily="49" charset="0"/>
                          <a:cs typeface="Courier New" pitchFamily="49" charset="0"/>
                        </a:rPr>
                        <a:t>AGREE</a:t>
                      </a:r>
                    </a:p>
                    <a:p>
                      <a:pPr marL="0" marR="0" algn="ctr">
                        <a:spcBef>
                          <a:spcPts val="0"/>
                        </a:spcBef>
                        <a:spcAft>
                          <a:spcPts val="0"/>
                        </a:spcAft>
                      </a:pPr>
                      <a:r>
                        <a:rPr lang="en-US" sz="1800" dirty="0">
                          <a:effectLst/>
                          <a:latin typeface="Courier New" pitchFamily="49" charset="0"/>
                          <a:cs typeface="Courier New" pitchFamily="49" charset="0"/>
                        </a:rPr>
                        <a:t> </a:t>
                      </a:r>
                      <a:br>
                        <a:rPr lang="en-US" sz="1800" dirty="0">
                          <a:effectLst/>
                          <a:latin typeface="Courier New" pitchFamily="49" charset="0"/>
                          <a:cs typeface="Courier New" pitchFamily="49" charset="0"/>
                        </a:rPr>
                      </a:br>
                      <a:r>
                        <a:rPr lang="en-US" sz="1800" dirty="0">
                          <a:effectLst/>
                          <a:latin typeface="Courier New" pitchFamily="49" charset="0"/>
                          <a:cs typeface="Courier New" pitchFamily="49" charset="0"/>
                        </a:rPr>
                        <a:t>DISAGREE</a:t>
                      </a:r>
                    </a:p>
                    <a:p>
                      <a:pPr marL="0" marR="0" algn="ctr">
                        <a:spcBef>
                          <a:spcPts val="0"/>
                        </a:spcBef>
                        <a:spcAft>
                          <a:spcPts val="0"/>
                        </a:spcAft>
                      </a:pPr>
                      <a:r>
                        <a:rPr lang="en-US" sz="1800" dirty="0">
                          <a:effectLst/>
                          <a:latin typeface="Courier New" pitchFamily="49" charset="0"/>
                          <a:cs typeface="Courier New" pitchFamily="49" charset="0"/>
                        </a:rPr>
                        <a:t> </a:t>
                      </a:r>
                      <a:br>
                        <a:rPr lang="en-US" sz="1800" dirty="0">
                          <a:effectLst/>
                          <a:latin typeface="Courier New" pitchFamily="49" charset="0"/>
                          <a:cs typeface="Courier New" pitchFamily="49" charset="0"/>
                        </a:rPr>
                      </a:br>
                      <a:r>
                        <a:rPr lang="en-US" sz="1800" dirty="0">
                          <a:effectLst/>
                          <a:latin typeface="Courier New" pitchFamily="49" charset="0"/>
                          <a:cs typeface="Courier New" pitchFamily="49" charset="0"/>
                        </a:rPr>
                        <a:t>STRONGLY DISAGREE</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smtClean="0">
                          <a:effectLst/>
                          <a:latin typeface="Courier New" pitchFamily="49" charset="0"/>
                          <a:cs typeface="Courier New" pitchFamily="49" charset="0"/>
                        </a:rPr>
                        <a:t>47</a:t>
                      </a:r>
                    </a:p>
                    <a:p>
                      <a:pPr marL="0" marR="0" algn="ctr">
                        <a:spcBef>
                          <a:spcPts val="0"/>
                        </a:spcBef>
                        <a:spcAft>
                          <a:spcPts val="0"/>
                        </a:spcAft>
                      </a:pPr>
                      <a:endParaRPr lang="en-US" sz="1800" dirty="0" smtClean="0">
                        <a:effectLst/>
                        <a:latin typeface="Courier New" pitchFamily="49" charset="0"/>
                        <a:cs typeface="Courier New" pitchFamily="49" charset="0"/>
                      </a:endParaRPr>
                    </a:p>
                    <a:p>
                      <a:pPr marL="0" marR="0" algn="ctr">
                        <a:spcBef>
                          <a:spcPts val="0"/>
                        </a:spcBef>
                        <a:spcAft>
                          <a:spcPts val="0"/>
                        </a:spcAft>
                      </a:pPr>
                      <a:r>
                        <a:rPr lang="en-US" sz="1800" dirty="0" smtClean="0">
                          <a:effectLst/>
                          <a:latin typeface="Courier New" pitchFamily="49" charset="0"/>
                          <a:cs typeface="Courier New" pitchFamily="49" charset="0"/>
                        </a:rPr>
                        <a:t> </a:t>
                      </a:r>
                    </a:p>
                    <a:p>
                      <a:pPr marL="0" marR="0" algn="ctr">
                        <a:spcBef>
                          <a:spcPts val="0"/>
                        </a:spcBef>
                        <a:spcAft>
                          <a:spcPts val="0"/>
                        </a:spcAft>
                      </a:pPr>
                      <a:r>
                        <a:rPr lang="en-US" sz="1800" dirty="0" smtClean="0">
                          <a:effectLst/>
                          <a:latin typeface="Courier New" pitchFamily="49" charset="0"/>
                          <a:cs typeface="Courier New" pitchFamily="49" charset="0"/>
                        </a:rPr>
                        <a:t>50</a:t>
                      </a:r>
                      <a:endParaRPr lang="en-US" sz="1800" dirty="0">
                        <a:effectLst/>
                        <a:latin typeface="Courier New" pitchFamily="49" charset="0"/>
                        <a:cs typeface="Courier New" pitchFamily="49" charset="0"/>
                      </a:endParaRP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2</a:t>
                      </a: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1</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47%</a:t>
                      </a:r>
                    </a:p>
                    <a:p>
                      <a:pPr marL="0" marR="0" algn="ctr">
                        <a:spcBef>
                          <a:spcPts val="0"/>
                        </a:spcBef>
                        <a:spcAft>
                          <a:spcPts val="0"/>
                        </a:spcAft>
                      </a:pPr>
                      <a:endParaRPr lang="en-US" sz="1800" dirty="0" smtClean="0">
                        <a:effectLst/>
                        <a:latin typeface="Courier New" pitchFamily="49" charset="0"/>
                        <a:cs typeface="Courier New" pitchFamily="49" charset="0"/>
                      </a:endParaRP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50%</a:t>
                      </a: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2%</a:t>
                      </a: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1%</a:t>
                      </a:r>
                      <a:endParaRPr lang="en-US" sz="1800" dirty="0">
                        <a:effectLst/>
                        <a:latin typeface="Courier New" pitchFamily="49" charset="0"/>
                        <a:ea typeface="Calibri"/>
                        <a:cs typeface="Courier New" pitchFamily="49" charset="0"/>
                      </a:endParaRPr>
                    </a:p>
                  </a:txBody>
                  <a:tcPr marL="68580" marR="68580" marT="0" marB="0"/>
                </a:tc>
              </a:tr>
              <a:tr h="630424">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 </a:t>
                      </a:r>
                    </a:p>
                    <a:p>
                      <a:pPr marL="0" marR="0" algn="ctr">
                        <a:lnSpc>
                          <a:spcPct val="115000"/>
                        </a:lnSpc>
                        <a:spcBef>
                          <a:spcPts val="0"/>
                        </a:spcBef>
                        <a:spcAft>
                          <a:spcPts val="0"/>
                        </a:spcAft>
                      </a:pPr>
                      <a:r>
                        <a:rPr lang="en-US" sz="1800">
                          <a:effectLst/>
                          <a:latin typeface="Courier New" pitchFamily="49" charset="0"/>
                          <a:cs typeface="Courier New" pitchFamily="49" charset="0"/>
                        </a:rPr>
                        <a:t>TOTAL:</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 </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 </a:t>
                      </a:r>
                    </a:p>
                    <a:p>
                      <a:pPr marL="0" marR="0" algn="ctr">
                        <a:lnSpc>
                          <a:spcPct val="115000"/>
                        </a:lnSpc>
                        <a:spcBef>
                          <a:spcPts val="0"/>
                        </a:spcBef>
                        <a:spcAft>
                          <a:spcPts val="0"/>
                        </a:spcAft>
                      </a:pPr>
                      <a:r>
                        <a:rPr lang="en-US" sz="1800">
                          <a:effectLst/>
                          <a:latin typeface="Courier New" pitchFamily="49" charset="0"/>
                          <a:cs typeface="Courier New" pitchFamily="49" charset="0"/>
                        </a:rPr>
                        <a:t>100</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100%</a:t>
                      </a:r>
                      <a:endParaRPr lang="en-US" sz="1800" dirty="0">
                        <a:effectLst/>
                        <a:latin typeface="Courier New" pitchFamily="49" charset="0"/>
                        <a:ea typeface="Calibri"/>
                        <a:cs typeface="Courier New" pitchFamily="49" charset="0"/>
                      </a:endParaRPr>
                    </a:p>
                  </a:txBody>
                  <a:tcPr marL="68580" marR="68580" marT="0" marB="0"/>
                </a:tc>
              </a:tr>
            </a:tbl>
          </a:graphicData>
        </a:graphic>
      </p:graphicFrame>
      <p:sp>
        <p:nvSpPr>
          <p:cNvPr id="4" name="Straight Connector 10"/>
          <p:cNvSpPr>
            <a:spLocks noChangeShapeType="1"/>
          </p:cNvSpPr>
          <p:nvPr/>
        </p:nvSpPr>
        <p:spPr bwMode="auto">
          <a:xfrm>
            <a:off x="3657600" y="4038600"/>
            <a:ext cx="5181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Straight Connector 11"/>
          <p:cNvSpPr>
            <a:spLocks noChangeShapeType="1"/>
          </p:cNvSpPr>
          <p:nvPr/>
        </p:nvSpPr>
        <p:spPr bwMode="auto">
          <a:xfrm>
            <a:off x="3657600" y="3486097"/>
            <a:ext cx="5181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Straight Connector 12"/>
          <p:cNvSpPr>
            <a:spLocks noChangeShapeType="1"/>
          </p:cNvSpPr>
          <p:nvPr/>
        </p:nvSpPr>
        <p:spPr bwMode="auto">
          <a:xfrm>
            <a:off x="3657600" y="2895600"/>
            <a:ext cx="5181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4"/>
          <p:cNvSpPr>
            <a:spLocks noChangeArrowheads="1"/>
          </p:cNvSpPr>
          <p:nvPr/>
        </p:nvSpPr>
        <p:spPr bwMode="auto">
          <a:xfrm>
            <a:off x="4697505" y="499131"/>
            <a:ext cx="14253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Table III</a:t>
            </a:r>
            <a:endParaRPr kumimoji="0" lang="en-US" i="0" u="none" strike="noStrike" cap="none" normalizeH="0" baseline="0" dirty="0" smtClean="0">
              <a:ln>
                <a:noFill/>
              </a:ln>
              <a:solidFill>
                <a:schemeClr val="tx1"/>
              </a:solidFill>
              <a:effectLst/>
              <a:latin typeface="Arial" pitchFamily="34" charset="0"/>
              <a:cs typeface="Arial" pitchFamily="34" charset="0"/>
            </a:endParaRPr>
          </a:p>
        </p:txBody>
      </p:sp>
      <p:sp>
        <p:nvSpPr>
          <p:cNvPr id="8" name="Rectangle 5"/>
          <p:cNvSpPr>
            <a:spLocks noChangeArrowheads="1"/>
          </p:cNvSpPr>
          <p:nvPr/>
        </p:nvSpPr>
        <p:spPr bwMode="auto">
          <a:xfrm>
            <a:off x="4008213" y="868463"/>
            <a:ext cx="2803973"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Accepts reservation</a:t>
            </a:r>
            <a:endParaRPr kumimoji="0" lang="en-US"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678867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55631820"/>
              </p:ext>
            </p:extLst>
          </p:nvPr>
        </p:nvGraphicFramePr>
        <p:xfrm>
          <a:off x="1371600" y="1447800"/>
          <a:ext cx="7543800" cy="3689604"/>
        </p:xfrm>
        <a:graphic>
          <a:graphicData uri="http://schemas.openxmlformats.org/drawingml/2006/table">
            <a:tbl>
              <a:tblPr firstRow="1" firstCol="1" bandRow="1">
                <a:tableStyleId>{5C22544A-7EE6-4342-B048-85BDC9FD1C3A}</a:tableStyleId>
              </a:tblPr>
              <a:tblGrid>
                <a:gridCol w="2353892"/>
                <a:gridCol w="1985211"/>
                <a:gridCol w="1488908"/>
                <a:gridCol w="1715789"/>
              </a:tblGrid>
              <a:tr h="220345">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QUESTION(s)</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OPTION</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FREQUENCY</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PERCENTAGE</a:t>
                      </a:r>
                      <a:endParaRPr lang="en-US" sz="1800" dirty="0">
                        <a:effectLst/>
                        <a:latin typeface="Courier New" pitchFamily="49" charset="0"/>
                        <a:ea typeface="Calibri"/>
                        <a:cs typeface="Courier New" pitchFamily="49" charset="0"/>
                      </a:endParaRPr>
                    </a:p>
                  </a:txBody>
                  <a:tcPr marL="68580" marR="68580" marT="0" marB="0"/>
                </a:tc>
              </a:tr>
              <a:tr h="1310005">
                <a:tc>
                  <a:txBody>
                    <a:bodyPr/>
                    <a:lstStyle/>
                    <a:p>
                      <a:pPr marL="0" marR="0" lvl="0" indent="0" algn="l">
                        <a:lnSpc>
                          <a:spcPct val="115000"/>
                        </a:lnSpc>
                        <a:spcBef>
                          <a:spcPts val="0"/>
                        </a:spcBef>
                        <a:spcAft>
                          <a:spcPts val="0"/>
                        </a:spcAft>
                        <a:buSzPts val="1100"/>
                        <a:buFont typeface="+mj-lt"/>
                        <a:buNone/>
                      </a:pPr>
                      <a:r>
                        <a:rPr lang="en-US" sz="1800" dirty="0" smtClean="0">
                          <a:effectLst/>
                          <a:latin typeface="Courier New" pitchFamily="49" charset="0"/>
                          <a:cs typeface="Courier New" pitchFamily="49" charset="0"/>
                        </a:rPr>
                        <a:t>4. The </a:t>
                      </a:r>
                      <a:r>
                        <a:rPr lang="en-US" sz="1800" dirty="0">
                          <a:effectLst/>
                          <a:latin typeface="Courier New" pitchFamily="49" charset="0"/>
                          <a:cs typeface="Courier New" pitchFamily="49" charset="0"/>
                        </a:rPr>
                        <a:t>company easily respond to your billing inquires.</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STRONGLY AGREE</a:t>
                      </a:r>
                    </a:p>
                    <a:p>
                      <a:pPr marL="0" marR="0" algn="ctr">
                        <a:spcBef>
                          <a:spcPts val="0"/>
                        </a:spcBef>
                        <a:spcAft>
                          <a:spcPts val="0"/>
                        </a:spcAft>
                      </a:pPr>
                      <a:r>
                        <a:rPr lang="en-US" sz="1800" dirty="0">
                          <a:effectLst/>
                          <a:latin typeface="Courier New" pitchFamily="49" charset="0"/>
                          <a:cs typeface="Courier New" pitchFamily="49" charset="0"/>
                        </a:rPr>
                        <a:t> </a:t>
                      </a:r>
                      <a:br>
                        <a:rPr lang="en-US" sz="1800" dirty="0">
                          <a:effectLst/>
                          <a:latin typeface="Courier New" pitchFamily="49" charset="0"/>
                          <a:cs typeface="Courier New" pitchFamily="49" charset="0"/>
                        </a:rPr>
                      </a:br>
                      <a:r>
                        <a:rPr lang="en-US" sz="1800" dirty="0">
                          <a:effectLst/>
                          <a:latin typeface="Courier New" pitchFamily="49" charset="0"/>
                          <a:cs typeface="Courier New" pitchFamily="49" charset="0"/>
                        </a:rPr>
                        <a:t>AGREE</a:t>
                      </a:r>
                    </a:p>
                    <a:p>
                      <a:pPr marL="0" marR="0" algn="ctr">
                        <a:spcBef>
                          <a:spcPts val="0"/>
                        </a:spcBef>
                        <a:spcAft>
                          <a:spcPts val="0"/>
                        </a:spcAft>
                      </a:pPr>
                      <a:r>
                        <a:rPr lang="en-US" sz="1800" dirty="0">
                          <a:effectLst/>
                          <a:latin typeface="Courier New" pitchFamily="49" charset="0"/>
                          <a:cs typeface="Courier New" pitchFamily="49" charset="0"/>
                        </a:rPr>
                        <a:t> </a:t>
                      </a:r>
                      <a:br>
                        <a:rPr lang="en-US" sz="1800" dirty="0">
                          <a:effectLst/>
                          <a:latin typeface="Courier New" pitchFamily="49" charset="0"/>
                          <a:cs typeface="Courier New" pitchFamily="49" charset="0"/>
                        </a:rPr>
                      </a:br>
                      <a:r>
                        <a:rPr lang="en-US" sz="1800" dirty="0">
                          <a:effectLst/>
                          <a:latin typeface="Courier New" pitchFamily="49" charset="0"/>
                          <a:cs typeface="Courier New" pitchFamily="49" charset="0"/>
                        </a:rPr>
                        <a:t>DISAGREE</a:t>
                      </a:r>
                    </a:p>
                    <a:p>
                      <a:pPr marL="0" marR="0" algn="ctr">
                        <a:spcBef>
                          <a:spcPts val="0"/>
                        </a:spcBef>
                        <a:spcAft>
                          <a:spcPts val="0"/>
                        </a:spcAft>
                      </a:pPr>
                      <a:r>
                        <a:rPr lang="en-US" sz="1800" dirty="0">
                          <a:effectLst/>
                          <a:latin typeface="Courier New" pitchFamily="49" charset="0"/>
                          <a:cs typeface="Courier New" pitchFamily="49" charset="0"/>
                        </a:rPr>
                        <a:t> </a:t>
                      </a:r>
                      <a:br>
                        <a:rPr lang="en-US" sz="1800" dirty="0">
                          <a:effectLst/>
                          <a:latin typeface="Courier New" pitchFamily="49" charset="0"/>
                          <a:cs typeface="Courier New" pitchFamily="49" charset="0"/>
                        </a:rPr>
                      </a:br>
                      <a:r>
                        <a:rPr lang="en-US" sz="1800" dirty="0">
                          <a:effectLst/>
                          <a:latin typeface="Courier New" pitchFamily="49" charset="0"/>
                          <a:cs typeface="Courier New" pitchFamily="49" charset="0"/>
                        </a:rPr>
                        <a:t>STRONGLY DISAGREE</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44</a:t>
                      </a:r>
                    </a:p>
                    <a:p>
                      <a:pPr marL="0" marR="0" algn="ctr">
                        <a:spcBef>
                          <a:spcPts val="0"/>
                        </a:spcBef>
                        <a:spcAft>
                          <a:spcPts val="0"/>
                        </a:spcAft>
                      </a:pPr>
                      <a:endParaRPr lang="en-US" sz="1800" dirty="0" smtClean="0">
                        <a:effectLst/>
                        <a:latin typeface="Courier New" pitchFamily="49" charset="0"/>
                        <a:cs typeface="Courier New" pitchFamily="49" charset="0"/>
                      </a:endParaRP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47</a:t>
                      </a: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8</a:t>
                      </a: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1</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44%</a:t>
                      </a:r>
                    </a:p>
                    <a:p>
                      <a:pPr marL="0" marR="0" algn="ctr">
                        <a:spcBef>
                          <a:spcPts val="0"/>
                        </a:spcBef>
                        <a:spcAft>
                          <a:spcPts val="0"/>
                        </a:spcAft>
                      </a:pPr>
                      <a:r>
                        <a:rPr lang="en-US" sz="1800" dirty="0">
                          <a:effectLst/>
                          <a:latin typeface="Courier New" pitchFamily="49" charset="0"/>
                          <a:cs typeface="Courier New" pitchFamily="49" charset="0"/>
                        </a:rPr>
                        <a:t> </a:t>
                      </a:r>
                      <a:endParaRPr lang="en-US" sz="1800" dirty="0" smtClean="0">
                        <a:effectLst/>
                        <a:latin typeface="Courier New" pitchFamily="49" charset="0"/>
                        <a:cs typeface="Courier New" pitchFamily="49" charset="0"/>
                      </a:endParaRPr>
                    </a:p>
                    <a:p>
                      <a:pPr marL="0" marR="0" algn="ctr">
                        <a:spcBef>
                          <a:spcPts val="0"/>
                        </a:spcBef>
                        <a:spcAft>
                          <a:spcPts val="0"/>
                        </a:spcAft>
                      </a:pPr>
                      <a:endParaRPr lang="en-US" sz="1800" dirty="0">
                        <a:effectLst/>
                        <a:latin typeface="Courier New" pitchFamily="49" charset="0"/>
                        <a:cs typeface="Courier New" pitchFamily="49" charset="0"/>
                      </a:endParaRPr>
                    </a:p>
                    <a:p>
                      <a:pPr marL="0" marR="0" algn="ctr">
                        <a:spcBef>
                          <a:spcPts val="0"/>
                        </a:spcBef>
                        <a:spcAft>
                          <a:spcPts val="0"/>
                        </a:spcAft>
                      </a:pPr>
                      <a:r>
                        <a:rPr lang="en-US" sz="1800" dirty="0">
                          <a:effectLst/>
                          <a:latin typeface="Courier New" pitchFamily="49" charset="0"/>
                          <a:cs typeface="Courier New" pitchFamily="49" charset="0"/>
                        </a:rPr>
                        <a:t>47%</a:t>
                      </a: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8%</a:t>
                      </a: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1%</a:t>
                      </a:r>
                      <a:endParaRPr lang="en-US" sz="1800" dirty="0">
                        <a:effectLst/>
                        <a:latin typeface="Courier New" pitchFamily="49" charset="0"/>
                        <a:ea typeface="Calibri"/>
                        <a:cs typeface="Courier New" pitchFamily="49" charset="0"/>
                      </a:endParaRPr>
                    </a:p>
                  </a:txBody>
                  <a:tcPr marL="68580" marR="68580" marT="0" marB="0"/>
                </a:tc>
              </a:tr>
              <a:tr h="222250">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 </a:t>
                      </a:r>
                    </a:p>
                    <a:p>
                      <a:pPr marL="0" marR="0" algn="ctr">
                        <a:lnSpc>
                          <a:spcPct val="115000"/>
                        </a:lnSpc>
                        <a:spcBef>
                          <a:spcPts val="0"/>
                        </a:spcBef>
                        <a:spcAft>
                          <a:spcPts val="0"/>
                        </a:spcAft>
                      </a:pPr>
                      <a:r>
                        <a:rPr lang="en-US" sz="1800">
                          <a:effectLst/>
                          <a:latin typeface="Courier New" pitchFamily="49" charset="0"/>
                          <a:cs typeface="Courier New" pitchFamily="49" charset="0"/>
                        </a:rPr>
                        <a:t>TOTAL:</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 </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 </a:t>
                      </a:r>
                    </a:p>
                    <a:p>
                      <a:pPr marL="0" marR="0" algn="ctr">
                        <a:lnSpc>
                          <a:spcPct val="115000"/>
                        </a:lnSpc>
                        <a:spcBef>
                          <a:spcPts val="0"/>
                        </a:spcBef>
                        <a:spcAft>
                          <a:spcPts val="0"/>
                        </a:spcAft>
                      </a:pPr>
                      <a:r>
                        <a:rPr lang="en-US" sz="1800">
                          <a:effectLst/>
                          <a:latin typeface="Courier New" pitchFamily="49" charset="0"/>
                          <a:cs typeface="Courier New" pitchFamily="49" charset="0"/>
                        </a:rPr>
                        <a:t>100</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100%</a:t>
                      </a:r>
                      <a:endParaRPr lang="en-US" sz="1800" dirty="0">
                        <a:effectLst/>
                        <a:latin typeface="Courier New" pitchFamily="49" charset="0"/>
                        <a:ea typeface="Calibri"/>
                        <a:cs typeface="Courier New" pitchFamily="49" charset="0"/>
                      </a:endParaRPr>
                    </a:p>
                  </a:txBody>
                  <a:tcPr marL="68580" marR="68580" marT="0" marB="0"/>
                </a:tc>
              </a:tr>
            </a:tbl>
          </a:graphicData>
        </a:graphic>
      </p:graphicFrame>
      <p:sp>
        <p:nvSpPr>
          <p:cNvPr id="3" name="Straight Connector 13"/>
          <p:cNvSpPr>
            <a:spLocks noChangeShapeType="1"/>
          </p:cNvSpPr>
          <p:nvPr/>
        </p:nvSpPr>
        <p:spPr bwMode="auto">
          <a:xfrm>
            <a:off x="3733799" y="2590800"/>
            <a:ext cx="518160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Courier New" pitchFamily="49" charset="0"/>
              <a:cs typeface="Courier New" pitchFamily="49" charset="0"/>
            </a:endParaRPr>
          </a:p>
        </p:txBody>
      </p:sp>
      <p:sp>
        <p:nvSpPr>
          <p:cNvPr id="4" name="Straight Connector 14"/>
          <p:cNvSpPr>
            <a:spLocks noChangeShapeType="1"/>
          </p:cNvSpPr>
          <p:nvPr/>
        </p:nvSpPr>
        <p:spPr bwMode="auto">
          <a:xfrm>
            <a:off x="3733799" y="3810000"/>
            <a:ext cx="518160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Courier New" pitchFamily="49" charset="0"/>
              <a:cs typeface="Courier New" pitchFamily="49" charset="0"/>
            </a:endParaRPr>
          </a:p>
        </p:txBody>
      </p:sp>
      <p:sp>
        <p:nvSpPr>
          <p:cNvPr id="5" name="Straight Connector 15"/>
          <p:cNvSpPr>
            <a:spLocks noChangeShapeType="1"/>
          </p:cNvSpPr>
          <p:nvPr/>
        </p:nvSpPr>
        <p:spPr bwMode="auto">
          <a:xfrm>
            <a:off x="3733799" y="3276600"/>
            <a:ext cx="518160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Courier New" pitchFamily="49" charset="0"/>
              <a:cs typeface="Courier New" pitchFamily="49" charset="0"/>
            </a:endParaRPr>
          </a:p>
        </p:txBody>
      </p:sp>
      <p:sp>
        <p:nvSpPr>
          <p:cNvPr id="6" name="Rectangle 4"/>
          <p:cNvSpPr>
            <a:spLocks noChangeArrowheads="1"/>
          </p:cNvSpPr>
          <p:nvPr/>
        </p:nvSpPr>
        <p:spPr bwMode="auto">
          <a:xfrm>
            <a:off x="3886200" y="381000"/>
            <a:ext cx="266611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Table IV</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Respond to billing</a:t>
            </a:r>
            <a:endParaRPr kumimoji="0" lang="en-US" i="0" u="none" strike="noStrike" cap="none" normalizeH="0" baseline="0" dirty="0" smtClean="0">
              <a:ln>
                <a:noFill/>
              </a:ln>
              <a:solidFill>
                <a:schemeClr val="tx1"/>
              </a:solidFill>
              <a:effectLst/>
              <a:latin typeface="Courier New" pitchFamily="49" charset="0"/>
              <a:cs typeface="Courier New" pitchFamily="49" charset="0"/>
            </a:endParaRPr>
          </a:p>
        </p:txBody>
      </p:sp>
      <p:sp>
        <p:nvSpPr>
          <p:cNvPr id="7" name="TextBox 6"/>
          <p:cNvSpPr txBox="1"/>
          <p:nvPr/>
        </p:nvSpPr>
        <p:spPr>
          <a:xfrm>
            <a:off x="228600" y="683797"/>
            <a:ext cx="457200" cy="5632311"/>
          </a:xfrm>
          <a:prstGeom prst="rect">
            <a:avLst/>
          </a:prstGeom>
          <a:noFill/>
        </p:spPr>
        <p:txBody>
          <a:bodyPr wrap="square" rtlCol="0">
            <a:spAutoFit/>
          </a:bodyPr>
          <a:lstStyle/>
          <a:p>
            <a:r>
              <a:rPr lang="en-US" sz="4000" b="1" dirty="0" smtClean="0">
                <a:latin typeface="Courier New" pitchFamily="49" charset="0"/>
                <a:cs typeface="Courier New" pitchFamily="49" charset="0"/>
              </a:rPr>
              <a:t>C</a:t>
            </a:r>
          </a:p>
          <a:p>
            <a:r>
              <a:rPr lang="en-US" sz="4000" b="1" dirty="0" smtClean="0">
                <a:latin typeface="Courier New" pitchFamily="49" charset="0"/>
                <a:cs typeface="Courier New" pitchFamily="49" charset="0"/>
              </a:rPr>
              <a:t>U</a:t>
            </a:r>
          </a:p>
          <a:p>
            <a:r>
              <a:rPr lang="en-US" sz="4000" b="1" dirty="0" smtClean="0">
                <a:latin typeface="Courier New" pitchFamily="49" charset="0"/>
                <a:cs typeface="Courier New" pitchFamily="49" charset="0"/>
              </a:rPr>
              <a:t>S</a:t>
            </a:r>
          </a:p>
          <a:p>
            <a:r>
              <a:rPr lang="en-US" sz="4000" b="1" dirty="0" smtClean="0">
                <a:latin typeface="Courier New" pitchFamily="49" charset="0"/>
                <a:cs typeface="Courier New" pitchFamily="49" charset="0"/>
              </a:rPr>
              <a:t>T</a:t>
            </a:r>
          </a:p>
          <a:p>
            <a:r>
              <a:rPr lang="en-US" sz="4000" b="1" dirty="0" smtClean="0">
                <a:latin typeface="Courier New" pitchFamily="49" charset="0"/>
                <a:cs typeface="Courier New" pitchFamily="49" charset="0"/>
              </a:rPr>
              <a:t>O</a:t>
            </a:r>
          </a:p>
          <a:p>
            <a:r>
              <a:rPr lang="en-US" sz="4000" b="1" dirty="0" smtClean="0">
                <a:latin typeface="Courier New" pitchFamily="49" charset="0"/>
                <a:cs typeface="Courier New" pitchFamily="49" charset="0"/>
              </a:rPr>
              <a:t>M</a:t>
            </a:r>
          </a:p>
          <a:p>
            <a:r>
              <a:rPr lang="en-US" sz="4000" b="1" dirty="0" smtClean="0">
                <a:latin typeface="Courier New" pitchFamily="49" charset="0"/>
                <a:cs typeface="Courier New" pitchFamily="49" charset="0"/>
              </a:rPr>
              <a:t>E</a:t>
            </a:r>
          </a:p>
          <a:p>
            <a:r>
              <a:rPr lang="en-US" sz="4000" b="1" dirty="0" smtClean="0">
                <a:latin typeface="Courier New" pitchFamily="49" charset="0"/>
                <a:cs typeface="Courier New" pitchFamily="49" charset="0"/>
              </a:rPr>
              <a:t>R</a:t>
            </a:r>
          </a:p>
          <a:p>
            <a:r>
              <a:rPr lang="en-US" sz="4000" b="1" dirty="0" smtClean="0">
                <a:latin typeface="Courier New" pitchFamily="49" charset="0"/>
                <a:cs typeface="Courier New" pitchFamily="49" charset="0"/>
              </a:rPr>
              <a:t>S</a:t>
            </a:r>
          </a:p>
        </p:txBody>
      </p:sp>
    </p:spTree>
    <p:extLst>
      <p:ext uri="{BB962C8B-B14F-4D97-AF65-F5344CB8AC3E}">
        <p14:creationId xmlns:p14="http://schemas.microsoft.com/office/powerpoint/2010/main" val="470379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455402081"/>
              </p:ext>
            </p:extLst>
          </p:nvPr>
        </p:nvGraphicFramePr>
        <p:xfrm>
          <a:off x="1447800" y="1505204"/>
          <a:ext cx="7239000" cy="3934222"/>
        </p:xfrm>
        <a:graphic>
          <a:graphicData uri="http://schemas.openxmlformats.org/drawingml/2006/table">
            <a:tbl>
              <a:tblPr firstRow="1" firstCol="1" bandRow="1">
                <a:tableStyleId>{5C22544A-7EE6-4342-B048-85BDC9FD1C3A}</a:tableStyleId>
              </a:tblPr>
              <a:tblGrid>
                <a:gridCol w="2258786"/>
                <a:gridCol w="1905000"/>
                <a:gridCol w="1428750"/>
                <a:gridCol w="1646464"/>
              </a:tblGrid>
              <a:tr h="421819">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QUESTION(s)</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OPTION</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FREQUENCY</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PERCENTAGE</a:t>
                      </a:r>
                      <a:endParaRPr lang="en-US" sz="1800" dirty="0">
                        <a:effectLst/>
                        <a:latin typeface="Courier New" pitchFamily="49" charset="0"/>
                        <a:ea typeface="Calibri"/>
                        <a:cs typeface="Courier New" pitchFamily="49" charset="0"/>
                      </a:endParaRPr>
                    </a:p>
                  </a:txBody>
                  <a:tcPr marL="68580" marR="68580" marT="0" marB="0"/>
                </a:tc>
              </a:tr>
              <a:tr h="2797377">
                <a:tc>
                  <a:txBody>
                    <a:bodyPr/>
                    <a:lstStyle/>
                    <a:p>
                      <a:pPr marL="0" marR="0" lvl="0" indent="0" algn="l">
                        <a:lnSpc>
                          <a:spcPct val="115000"/>
                        </a:lnSpc>
                        <a:spcBef>
                          <a:spcPts val="0"/>
                        </a:spcBef>
                        <a:spcAft>
                          <a:spcPts val="0"/>
                        </a:spcAft>
                        <a:buSzPts val="1100"/>
                        <a:buFont typeface="+mj-lt"/>
                        <a:buNone/>
                      </a:pPr>
                      <a:r>
                        <a:rPr lang="en-US" sz="1800" dirty="0" smtClean="0">
                          <a:effectLst/>
                          <a:latin typeface="Courier New" pitchFamily="49" charset="0"/>
                          <a:cs typeface="Courier New" pitchFamily="49" charset="0"/>
                        </a:rPr>
                        <a:t>5. The </a:t>
                      </a:r>
                      <a:r>
                        <a:rPr lang="en-US" sz="1800" dirty="0">
                          <a:effectLst/>
                          <a:latin typeface="Courier New" pitchFamily="49" charset="0"/>
                          <a:cs typeface="Courier New" pitchFamily="49" charset="0"/>
                        </a:rPr>
                        <a:t>company takes time in computing purchases.</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STRONGLY AGREE</a:t>
                      </a:r>
                    </a:p>
                    <a:p>
                      <a:pPr marL="0" marR="0" algn="ctr">
                        <a:spcBef>
                          <a:spcPts val="0"/>
                        </a:spcBef>
                        <a:spcAft>
                          <a:spcPts val="0"/>
                        </a:spcAft>
                      </a:pPr>
                      <a:r>
                        <a:rPr lang="en-US" sz="1800" dirty="0">
                          <a:effectLst/>
                          <a:latin typeface="Courier New" pitchFamily="49" charset="0"/>
                          <a:cs typeface="Courier New" pitchFamily="49" charset="0"/>
                        </a:rPr>
                        <a:t> </a:t>
                      </a:r>
                      <a:br>
                        <a:rPr lang="en-US" sz="1800" dirty="0">
                          <a:effectLst/>
                          <a:latin typeface="Courier New" pitchFamily="49" charset="0"/>
                          <a:cs typeface="Courier New" pitchFamily="49" charset="0"/>
                        </a:rPr>
                      </a:br>
                      <a:r>
                        <a:rPr lang="en-US" sz="1800" dirty="0">
                          <a:effectLst/>
                          <a:latin typeface="Courier New" pitchFamily="49" charset="0"/>
                          <a:cs typeface="Courier New" pitchFamily="49" charset="0"/>
                        </a:rPr>
                        <a:t>AGREE</a:t>
                      </a:r>
                    </a:p>
                    <a:p>
                      <a:pPr marL="0" marR="0" algn="ctr">
                        <a:spcBef>
                          <a:spcPts val="0"/>
                        </a:spcBef>
                        <a:spcAft>
                          <a:spcPts val="0"/>
                        </a:spcAft>
                      </a:pPr>
                      <a:r>
                        <a:rPr lang="en-US" sz="1800" dirty="0">
                          <a:effectLst/>
                          <a:latin typeface="Courier New" pitchFamily="49" charset="0"/>
                          <a:cs typeface="Courier New" pitchFamily="49" charset="0"/>
                        </a:rPr>
                        <a:t> </a:t>
                      </a:r>
                      <a:br>
                        <a:rPr lang="en-US" sz="1800" dirty="0">
                          <a:effectLst/>
                          <a:latin typeface="Courier New" pitchFamily="49" charset="0"/>
                          <a:cs typeface="Courier New" pitchFamily="49" charset="0"/>
                        </a:rPr>
                      </a:br>
                      <a:r>
                        <a:rPr lang="en-US" sz="1800" dirty="0">
                          <a:effectLst/>
                          <a:latin typeface="Courier New" pitchFamily="49" charset="0"/>
                          <a:cs typeface="Courier New" pitchFamily="49" charset="0"/>
                        </a:rPr>
                        <a:t>DISAGREE</a:t>
                      </a:r>
                    </a:p>
                    <a:p>
                      <a:pPr marL="0" marR="0" algn="ctr">
                        <a:spcBef>
                          <a:spcPts val="0"/>
                        </a:spcBef>
                        <a:spcAft>
                          <a:spcPts val="0"/>
                        </a:spcAft>
                      </a:pPr>
                      <a:r>
                        <a:rPr lang="en-US" sz="1800" dirty="0">
                          <a:effectLst/>
                          <a:latin typeface="Courier New" pitchFamily="49" charset="0"/>
                          <a:cs typeface="Courier New" pitchFamily="49" charset="0"/>
                        </a:rPr>
                        <a:t> </a:t>
                      </a:r>
                      <a:br>
                        <a:rPr lang="en-US" sz="1800" dirty="0">
                          <a:effectLst/>
                          <a:latin typeface="Courier New" pitchFamily="49" charset="0"/>
                          <a:cs typeface="Courier New" pitchFamily="49" charset="0"/>
                        </a:rPr>
                      </a:br>
                      <a:r>
                        <a:rPr lang="en-US" sz="1800" dirty="0">
                          <a:effectLst/>
                          <a:latin typeface="Courier New" pitchFamily="49" charset="0"/>
                          <a:cs typeface="Courier New" pitchFamily="49" charset="0"/>
                        </a:rPr>
                        <a:t>STRONGLY DISAGREE</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smtClean="0">
                          <a:effectLst/>
                          <a:latin typeface="Courier New" pitchFamily="49" charset="0"/>
                          <a:cs typeface="Courier New" pitchFamily="49" charset="0"/>
                        </a:rPr>
                        <a:t>23</a:t>
                      </a:r>
                    </a:p>
                    <a:p>
                      <a:pPr marL="0" marR="0" algn="ctr">
                        <a:spcBef>
                          <a:spcPts val="0"/>
                        </a:spcBef>
                        <a:spcAft>
                          <a:spcPts val="0"/>
                        </a:spcAft>
                      </a:pPr>
                      <a:endParaRPr lang="en-US" sz="1800" dirty="0" smtClean="0">
                        <a:effectLst/>
                        <a:latin typeface="Courier New" pitchFamily="49" charset="0"/>
                        <a:cs typeface="Courier New" pitchFamily="49" charset="0"/>
                      </a:endParaRPr>
                    </a:p>
                    <a:p>
                      <a:pPr marL="0" marR="0" algn="ctr">
                        <a:spcBef>
                          <a:spcPts val="0"/>
                        </a:spcBef>
                        <a:spcAft>
                          <a:spcPts val="0"/>
                        </a:spcAft>
                      </a:pPr>
                      <a:r>
                        <a:rPr lang="en-US" sz="1800" dirty="0" smtClean="0">
                          <a:effectLst/>
                          <a:latin typeface="Courier New" pitchFamily="49" charset="0"/>
                          <a:cs typeface="Courier New" pitchFamily="49" charset="0"/>
                        </a:rPr>
                        <a:t> </a:t>
                      </a:r>
                    </a:p>
                    <a:p>
                      <a:pPr marL="0" marR="0" algn="ctr">
                        <a:spcBef>
                          <a:spcPts val="0"/>
                        </a:spcBef>
                        <a:spcAft>
                          <a:spcPts val="0"/>
                        </a:spcAft>
                      </a:pPr>
                      <a:r>
                        <a:rPr lang="en-US" sz="1800" dirty="0" smtClean="0">
                          <a:effectLst/>
                          <a:latin typeface="Courier New" pitchFamily="49" charset="0"/>
                          <a:cs typeface="Courier New" pitchFamily="49" charset="0"/>
                        </a:rPr>
                        <a:t>57</a:t>
                      </a:r>
                      <a:endParaRPr lang="en-US" sz="1800" dirty="0">
                        <a:effectLst/>
                        <a:latin typeface="Courier New" pitchFamily="49" charset="0"/>
                        <a:cs typeface="Courier New" pitchFamily="49" charset="0"/>
                      </a:endParaRP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16</a:t>
                      </a: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4</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23%</a:t>
                      </a:r>
                    </a:p>
                    <a:p>
                      <a:pPr marL="0" marR="0" algn="ctr">
                        <a:spcBef>
                          <a:spcPts val="0"/>
                        </a:spcBef>
                        <a:spcAft>
                          <a:spcPts val="0"/>
                        </a:spcAft>
                      </a:pPr>
                      <a:endParaRPr lang="en-US" sz="1800" dirty="0" smtClean="0">
                        <a:effectLst/>
                        <a:latin typeface="Courier New" pitchFamily="49" charset="0"/>
                        <a:cs typeface="Courier New" pitchFamily="49" charset="0"/>
                      </a:endParaRP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57%</a:t>
                      </a: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16%</a:t>
                      </a: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4%</a:t>
                      </a:r>
                      <a:endParaRPr lang="en-US" sz="1800" dirty="0">
                        <a:effectLst/>
                        <a:latin typeface="Courier New" pitchFamily="49" charset="0"/>
                        <a:ea typeface="Calibri"/>
                        <a:cs typeface="Courier New" pitchFamily="49" charset="0"/>
                      </a:endParaRPr>
                    </a:p>
                  </a:txBody>
                  <a:tcPr marL="68580" marR="68580" marT="0" marB="0"/>
                </a:tc>
              </a:tr>
              <a:tr h="715026">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 </a:t>
                      </a:r>
                    </a:p>
                    <a:p>
                      <a:pPr marL="0" marR="0" algn="ctr">
                        <a:lnSpc>
                          <a:spcPct val="115000"/>
                        </a:lnSpc>
                        <a:spcBef>
                          <a:spcPts val="0"/>
                        </a:spcBef>
                        <a:spcAft>
                          <a:spcPts val="0"/>
                        </a:spcAft>
                      </a:pPr>
                      <a:r>
                        <a:rPr lang="en-US" sz="1800">
                          <a:effectLst/>
                          <a:latin typeface="Courier New" pitchFamily="49" charset="0"/>
                          <a:cs typeface="Courier New" pitchFamily="49" charset="0"/>
                        </a:rPr>
                        <a:t>TOTAL:</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 </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 </a:t>
                      </a:r>
                    </a:p>
                    <a:p>
                      <a:pPr marL="0" marR="0" algn="ctr">
                        <a:lnSpc>
                          <a:spcPct val="115000"/>
                        </a:lnSpc>
                        <a:spcBef>
                          <a:spcPts val="0"/>
                        </a:spcBef>
                        <a:spcAft>
                          <a:spcPts val="0"/>
                        </a:spcAft>
                      </a:pPr>
                      <a:r>
                        <a:rPr lang="en-US" sz="1800">
                          <a:effectLst/>
                          <a:latin typeface="Courier New" pitchFamily="49" charset="0"/>
                          <a:cs typeface="Courier New" pitchFamily="49" charset="0"/>
                        </a:rPr>
                        <a:t>100</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100%</a:t>
                      </a:r>
                      <a:endParaRPr lang="en-US" sz="1800" dirty="0">
                        <a:effectLst/>
                        <a:latin typeface="Courier New" pitchFamily="49" charset="0"/>
                        <a:ea typeface="Calibri"/>
                        <a:cs typeface="Courier New" pitchFamily="49" charset="0"/>
                      </a:endParaRPr>
                    </a:p>
                  </a:txBody>
                  <a:tcPr marL="68580" marR="68580" marT="0" marB="0"/>
                </a:tc>
              </a:tr>
            </a:tbl>
          </a:graphicData>
        </a:graphic>
      </p:graphicFrame>
      <p:sp>
        <p:nvSpPr>
          <p:cNvPr id="3" name="Straight Connector 16"/>
          <p:cNvSpPr>
            <a:spLocks noChangeShapeType="1"/>
          </p:cNvSpPr>
          <p:nvPr/>
        </p:nvSpPr>
        <p:spPr bwMode="auto">
          <a:xfrm>
            <a:off x="3733800" y="3962400"/>
            <a:ext cx="49434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Straight Connector 17"/>
          <p:cNvSpPr>
            <a:spLocks noChangeShapeType="1"/>
          </p:cNvSpPr>
          <p:nvPr/>
        </p:nvSpPr>
        <p:spPr bwMode="auto">
          <a:xfrm>
            <a:off x="3733800" y="3429000"/>
            <a:ext cx="49434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Straight Connector 18"/>
          <p:cNvSpPr>
            <a:spLocks noChangeShapeType="1"/>
          </p:cNvSpPr>
          <p:nvPr/>
        </p:nvSpPr>
        <p:spPr bwMode="auto">
          <a:xfrm>
            <a:off x="3733800" y="2819400"/>
            <a:ext cx="49434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4"/>
          <p:cNvSpPr>
            <a:spLocks noChangeArrowheads="1"/>
          </p:cNvSpPr>
          <p:nvPr/>
        </p:nvSpPr>
        <p:spPr bwMode="auto">
          <a:xfrm>
            <a:off x="2895601" y="242501"/>
            <a:ext cx="42672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Table V</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Computing purchases</a:t>
            </a:r>
            <a:endParaRPr kumimoji="0" lang="en-US" i="0" u="none" strike="noStrike" cap="none" normalizeH="0" baseline="0" dirty="0" smtClean="0">
              <a:ln>
                <a:noFill/>
              </a:ln>
              <a:solidFill>
                <a:schemeClr val="tx1"/>
              </a:solidFill>
              <a:effectLst/>
              <a:latin typeface="Courier New" pitchFamily="49" charset="0"/>
              <a:cs typeface="Courier New" pitchFamily="49" charset="0"/>
            </a:endParaRPr>
          </a:p>
        </p:txBody>
      </p:sp>
      <p:sp>
        <p:nvSpPr>
          <p:cNvPr id="7" name="TextBox 6"/>
          <p:cNvSpPr txBox="1"/>
          <p:nvPr/>
        </p:nvSpPr>
        <p:spPr>
          <a:xfrm>
            <a:off x="228600" y="683797"/>
            <a:ext cx="457200" cy="5632311"/>
          </a:xfrm>
          <a:prstGeom prst="rect">
            <a:avLst/>
          </a:prstGeom>
          <a:noFill/>
        </p:spPr>
        <p:txBody>
          <a:bodyPr wrap="square" rtlCol="0">
            <a:spAutoFit/>
          </a:bodyPr>
          <a:lstStyle/>
          <a:p>
            <a:r>
              <a:rPr lang="en-US" sz="4000" b="1" dirty="0" smtClean="0">
                <a:latin typeface="Courier New" pitchFamily="49" charset="0"/>
                <a:cs typeface="Courier New" pitchFamily="49" charset="0"/>
              </a:rPr>
              <a:t>C</a:t>
            </a:r>
          </a:p>
          <a:p>
            <a:r>
              <a:rPr lang="en-US" sz="4000" b="1" dirty="0" smtClean="0">
                <a:latin typeface="Courier New" pitchFamily="49" charset="0"/>
                <a:cs typeface="Courier New" pitchFamily="49" charset="0"/>
              </a:rPr>
              <a:t>U</a:t>
            </a:r>
          </a:p>
          <a:p>
            <a:r>
              <a:rPr lang="en-US" sz="4000" b="1" dirty="0" smtClean="0">
                <a:latin typeface="Courier New" pitchFamily="49" charset="0"/>
                <a:cs typeface="Courier New" pitchFamily="49" charset="0"/>
              </a:rPr>
              <a:t>S</a:t>
            </a:r>
          </a:p>
          <a:p>
            <a:r>
              <a:rPr lang="en-US" sz="4000" b="1" dirty="0" smtClean="0">
                <a:latin typeface="Courier New" pitchFamily="49" charset="0"/>
                <a:cs typeface="Courier New" pitchFamily="49" charset="0"/>
              </a:rPr>
              <a:t>T</a:t>
            </a:r>
          </a:p>
          <a:p>
            <a:r>
              <a:rPr lang="en-US" sz="4000" b="1" dirty="0" smtClean="0">
                <a:latin typeface="Courier New" pitchFamily="49" charset="0"/>
                <a:cs typeface="Courier New" pitchFamily="49" charset="0"/>
              </a:rPr>
              <a:t>O</a:t>
            </a:r>
          </a:p>
          <a:p>
            <a:r>
              <a:rPr lang="en-US" sz="4000" b="1" dirty="0" smtClean="0">
                <a:latin typeface="Courier New" pitchFamily="49" charset="0"/>
                <a:cs typeface="Courier New" pitchFamily="49" charset="0"/>
              </a:rPr>
              <a:t>M</a:t>
            </a:r>
          </a:p>
          <a:p>
            <a:r>
              <a:rPr lang="en-US" sz="4000" b="1" dirty="0" smtClean="0">
                <a:latin typeface="Courier New" pitchFamily="49" charset="0"/>
                <a:cs typeface="Courier New" pitchFamily="49" charset="0"/>
              </a:rPr>
              <a:t>E</a:t>
            </a:r>
          </a:p>
          <a:p>
            <a:r>
              <a:rPr lang="en-US" sz="4000" b="1" dirty="0" smtClean="0">
                <a:latin typeface="Courier New" pitchFamily="49" charset="0"/>
                <a:cs typeface="Courier New" pitchFamily="49" charset="0"/>
              </a:rPr>
              <a:t>R</a:t>
            </a:r>
          </a:p>
          <a:p>
            <a:r>
              <a:rPr lang="en-US" sz="4000" b="1" dirty="0" smtClean="0">
                <a:latin typeface="Courier New" pitchFamily="49" charset="0"/>
                <a:cs typeface="Courier New" pitchFamily="49" charset="0"/>
              </a:rPr>
              <a:t>S</a:t>
            </a:r>
          </a:p>
        </p:txBody>
      </p:sp>
    </p:spTree>
    <p:extLst>
      <p:ext uri="{BB962C8B-B14F-4D97-AF65-F5344CB8AC3E}">
        <p14:creationId xmlns:p14="http://schemas.microsoft.com/office/powerpoint/2010/main" val="30806841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693239689"/>
              </p:ext>
            </p:extLst>
          </p:nvPr>
        </p:nvGraphicFramePr>
        <p:xfrm>
          <a:off x="1295400" y="1447800"/>
          <a:ext cx="7619999" cy="3689604"/>
        </p:xfrm>
        <a:graphic>
          <a:graphicData uri="http://schemas.openxmlformats.org/drawingml/2006/table">
            <a:tbl>
              <a:tblPr firstRow="1" firstCol="1" bandRow="1">
                <a:tableStyleId>{5C22544A-7EE6-4342-B048-85BDC9FD1C3A}</a:tableStyleId>
              </a:tblPr>
              <a:tblGrid>
                <a:gridCol w="2377669"/>
                <a:gridCol w="2005263"/>
                <a:gridCol w="1503947"/>
                <a:gridCol w="1733120"/>
              </a:tblGrid>
              <a:tr h="220345">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QUESTION(s)</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OPTION</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FREQUENCY</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PERCENTAGE</a:t>
                      </a:r>
                      <a:endParaRPr lang="en-US" sz="1800" dirty="0">
                        <a:effectLst/>
                        <a:latin typeface="Courier New" pitchFamily="49" charset="0"/>
                        <a:ea typeface="Calibri"/>
                        <a:cs typeface="Courier New" pitchFamily="49" charset="0"/>
                      </a:endParaRPr>
                    </a:p>
                  </a:txBody>
                  <a:tcPr marL="68580" marR="68580" marT="0" marB="0"/>
                </a:tc>
              </a:tr>
              <a:tr h="1310005">
                <a:tc>
                  <a:txBody>
                    <a:bodyPr/>
                    <a:lstStyle/>
                    <a:p>
                      <a:pPr marL="0" marR="0" lvl="0" indent="0" algn="l">
                        <a:lnSpc>
                          <a:spcPct val="115000"/>
                        </a:lnSpc>
                        <a:spcBef>
                          <a:spcPts val="0"/>
                        </a:spcBef>
                        <a:spcAft>
                          <a:spcPts val="0"/>
                        </a:spcAft>
                        <a:buSzPts val="1100"/>
                        <a:buFont typeface="+mj-lt"/>
                        <a:buNone/>
                      </a:pPr>
                      <a:r>
                        <a:rPr lang="en-US" sz="1800" dirty="0" smtClean="0">
                          <a:effectLst/>
                          <a:latin typeface="Courier New" pitchFamily="49" charset="0"/>
                          <a:cs typeface="Courier New" pitchFamily="49" charset="0"/>
                        </a:rPr>
                        <a:t>6. The </a:t>
                      </a:r>
                      <a:r>
                        <a:rPr lang="en-US" sz="1800" dirty="0">
                          <a:effectLst/>
                          <a:latin typeface="Courier New" pitchFamily="49" charset="0"/>
                          <a:cs typeface="Courier New" pitchFamily="49" charset="0"/>
                        </a:rPr>
                        <a:t>company gives you the accurate amount to be paid for purchases.</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STRONGLY AGREE</a:t>
                      </a:r>
                    </a:p>
                    <a:p>
                      <a:pPr marL="0" marR="0" algn="ctr">
                        <a:spcBef>
                          <a:spcPts val="0"/>
                        </a:spcBef>
                        <a:spcAft>
                          <a:spcPts val="0"/>
                        </a:spcAft>
                      </a:pPr>
                      <a:r>
                        <a:rPr lang="en-US" sz="1800" dirty="0">
                          <a:effectLst/>
                          <a:latin typeface="Courier New" pitchFamily="49" charset="0"/>
                          <a:cs typeface="Courier New" pitchFamily="49" charset="0"/>
                        </a:rPr>
                        <a:t> </a:t>
                      </a:r>
                      <a:br>
                        <a:rPr lang="en-US" sz="1800" dirty="0">
                          <a:effectLst/>
                          <a:latin typeface="Courier New" pitchFamily="49" charset="0"/>
                          <a:cs typeface="Courier New" pitchFamily="49" charset="0"/>
                        </a:rPr>
                      </a:br>
                      <a:r>
                        <a:rPr lang="en-US" sz="1800" dirty="0">
                          <a:effectLst/>
                          <a:latin typeface="Courier New" pitchFamily="49" charset="0"/>
                          <a:cs typeface="Courier New" pitchFamily="49" charset="0"/>
                        </a:rPr>
                        <a:t>AGREE</a:t>
                      </a:r>
                    </a:p>
                    <a:p>
                      <a:pPr marL="0" marR="0" algn="ctr">
                        <a:spcBef>
                          <a:spcPts val="0"/>
                        </a:spcBef>
                        <a:spcAft>
                          <a:spcPts val="0"/>
                        </a:spcAft>
                      </a:pPr>
                      <a:r>
                        <a:rPr lang="en-US" sz="1800" dirty="0">
                          <a:effectLst/>
                          <a:latin typeface="Courier New" pitchFamily="49" charset="0"/>
                          <a:cs typeface="Courier New" pitchFamily="49" charset="0"/>
                        </a:rPr>
                        <a:t> </a:t>
                      </a:r>
                      <a:br>
                        <a:rPr lang="en-US" sz="1800" dirty="0">
                          <a:effectLst/>
                          <a:latin typeface="Courier New" pitchFamily="49" charset="0"/>
                          <a:cs typeface="Courier New" pitchFamily="49" charset="0"/>
                        </a:rPr>
                      </a:br>
                      <a:r>
                        <a:rPr lang="en-US" sz="1800" dirty="0">
                          <a:effectLst/>
                          <a:latin typeface="Courier New" pitchFamily="49" charset="0"/>
                          <a:cs typeface="Courier New" pitchFamily="49" charset="0"/>
                        </a:rPr>
                        <a:t>DISAGREE</a:t>
                      </a:r>
                    </a:p>
                    <a:p>
                      <a:pPr marL="0" marR="0" algn="ctr">
                        <a:spcBef>
                          <a:spcPts val="0"/>
                        </a:spcBef>
                        <a:spcAft>
                          <a:spcPts val="0"/>
                        </a:spcAft>
                      </a:pPr>
                      <a:r>
                        <a:rPr lang="en-US" sz="1800" dirty="0">
                          <a:effectLst/>
                          <a:latin typeface="Courier New" pitchFamily="49" charset="0"/>
                          <a:cs typeface="Courier New" pitchFamily="49" charset="0"/>
                        </a:rPr>
                        <a:t> </a:t>
                      </a:r>
                      <a:br>
                        <a:rPr lang="en-US" sz="1800" dirty="0">
                          <a:effectLst/>
                          <a:latin typeface="Courier New" pitchFamily="49" charset="0"/>
                          <a:cs typeface="Courier New" pitchFamily="49" charset="0"/>
                        </a:rPr>
                      </a:br>
                      <a:r>
                        <a:rPr lang="en-US" sz="1800" dirty="0">
                          <a:effectLst/>
                          <a:latin typeface="Courier New" pitchFamily="49" charset="0"/>
                          <a:cs typeface="Courier New" pitchFamily="49" charset="0"/>
                        </a:rPr>
                        <a:t>STRONGLY DISAGREE</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32</a:t>
                      </a:r>
                    </a:p>
                    <a:p>
                      <a:pPr marL="0" marR="0" algn="ctr">
                        <a:spcBef>
                          <a:spcPts val="0"/>
                        </a:spcBef>
                        <a:spcAft>
                          <a:spcPts val="0"/>
                        </a:spcAft>
                      </a:pPr>
                      <a:endParaRPr lang="en-US" sz="1800" dirty="0" smtClean="0">
                        <a:effectLst/>
                        <a:latin typeface="Courier New" pitchFamily="49" charset="0"/>
                        <a:cs typeface="Courier New" pitchFamily="49" charset="0"/>
                      </a:endParaRP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34</a:t>
                      </a: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28</a:t>
                      </a: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6</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32%</a:t>
                      </a:r>
                    </a:p>
                    <a:p>
                      <a:pPr marL="0" marR="0" algn="ctr">
                        <a:spcBef>
                          <a:spcPts val="0"/>
                        </a:spcBef>
                        <a:spcAft>
                          <a:spcPts val="0"/>
                        </a:spcAft>
                      </a:pPr>
                      <a:endParaRPr lang="en-US" sz="1800" dirty="0" smtClean="0">
                        <a:effectLst/>
                        <a:latin typeface="Courier New" pitchFamily="49" charset="0"/>
                        <a:cs typeface="Courier New" pitchFamily="49" charset="0"/>
                      </a:endParaRP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34%</a:t>
                      </a: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28%</a:t>
                      </a: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6%</a:t>
                      </a:r>
                      <a:endParaRPr lang="en-US" sz="1800" dirty="0">
                        <a:effectLst/>
                        <a:latin typeface="Courier New" pitchFamily="49" charset="0"/>
                        <a:ea typeface="Calibri"/>
                        <a:cs typeface="Courier New" pitchFamily="49" charset="0"/>
                      </a:endParaRPr>
                    </a:p>
                  </a:txBody>
                  <a:tcPr marL="68580" marR="68580" marT="0" marB="0"/>
                </a:tc>
              </a:tr>
              <a:tr h="222250">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 </a:t>
                      </a:r>
                    </a:p>
                    <a:p>
                      <a:pPr marL="0" marR="0" algn="ctr">
                        <a:lnSpc>
                          <a:spcPct val="115000"/>
                        </a:lnSpc>
                        <a:spcBef>
                          <a:spcPts val="0"/>
                        </a:spcBef>
                        <a:spcAft>
                          <a:spcPts val="0"/>
                        </a:spcAft>
                      </a:pPr>
                      <a:r>
                        <a:rPr lang="en-US" sz="1800">
                          <a:effectLst/>
                          <a:latin typeface="Courier New" pitchFamily="49" charset="0"/>
                          <a:cs typeface="Courier New" pitchFamily="49" charset="0"/>
                        </a:rPr>
                        <a:t>TOTAL:</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 </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 </a:t>
                      </a:r>
                    </a:p>
                    <a:p>
                      <a:pPr marL="0" marR="0" algn="ctr">
                        <a:lnSpc>
                          <a:spcPct val="115000"/>
                        </a:lnSpc>
                        <a:spcBef>
                          <a:spcPts val="0"/>
                        </a:spcBef>
                        <a:spcAft>
                          <a:spcPts val="0"/>
                        </a:spcAft>
                      </a:pPr>
                      <a:r>
                        <a:rPr lang="en-US" sz="1800">
                          <a:effectLst/>
                          <a:latin typeface="Courier New" pitchFamily="49" charset="0"/>
                          <a:cs typeface="Courier New" pitchFamily="49" charset="0"/>
                        </a:rPr>
                        <a:t>100</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100%</a:t>
                      </a:r>
                      <a:endParaRPr lang="en-US" sz="1800" dirty="0">
                        <a:effectLst/>
                        <a:latin typeface="Courier New" pitchFamily="49" charset="0"/>
                        <a:ea typeface="Calibri"/>
                        <a:cs typeface="Courier New" pitchFamily="49" charset="0"/>
                      </a:endParaRPr>
                    </a:p>
                  </a:txBody>
                  <a:tcPr marL="68580" marR="68580" marT="0" marB="0"/>
                </a:tc>
              </a:tr>
            </a:tbl>
          </a:graphicData>
        </a:graphic>
      </p:graphicFrame>
      <p:sp>
        <p:nvSpPr>
          <p:cNvPr id="3" name="Straight Connector 19"/>
          <p:cNvSpPr>
            <a:spLocks noChangeShapeType="1"/>
          </p:cNvSpPr>
          <p:nvPr/>
        </p:nvSpPr>
        <p:spPr bwMode="auto">
          <a:xfrm>
            <a:off x="3657601" y="2671331"/>
            <a:ext cx="5257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Straight Connector 20"/>
          <p:cNvSpPr>
            <a:spLocks noChangeShapeType="1"/>
          </p:cNvSpPr>
          <p:nvPr/>
        </p:nvSpPr>
        <p:spPr bwMode="auto">
          <a:xfrm>
            <a:off x="3657600" y="3276600"/>
            <a:ext cx="5257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Straight Connector 21"/>
          <p:cNvSpPr>
            <a:spLocks noChangeShapeType="1"/>
          </p:cNvSpPr>
          <p:nvPr/>
        </p:nvSpPr>
        <p:spPr bwMode="auto">
          <a:xfrm>
            <a:off x="3657600" y="3810000"/>
            <a:ext cx="5257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4"/>
          <p:cNvSpPr>
            <a:spLocks noChangeArrowheads="1"/>
          </p:cNvSpPr>
          <p:nvPr/>
        </p:nvSpPr>
        <p:spPr bwMode="auto">
          <a:xfrm>
            <a:off x="1697182" y="304800"/>
            <a:ext cx="65532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Table VI</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Accurate amount to be paid</a:t>
            </a:r>
            <a:endParaRPr kumimoji="0" lang="en-US" i="0" u="none" strike="noStrike" cap="none" normalizeH="0" baseline="0" dirty="0" smtClean="0">
              <a:ln>
                <a:noFill/>
              </a:ln>
              <a:solidFill>
                <a:schemeClr val="tx1"/>
              </a:solidFill>
              <a:effectLst/>
              <a:latin typeface="Courier New" pitchFamily="49" charset="0"/>
              <a:cs typeface="Courier New" pitchFamily="49" charset="0"/>
            </a:endParaRPr>
          </a:p>
        </p:txBody>
      </p:sp>
      <p:sp>
        <p:nvSpPr>
          <p:cNvPr id="7" name="TextBox 6"/>
          <p:cNvSpPr txBox="1"/>
          <p:nvPr/>
        </p:nvSpPr>
        <p:spPr>
          <a:xfrm>
            <a:off x="228600" y="683797"/>
            <a:ext cx="457200" cy="5632311"/>
          </a:xfrm>
          <a:prstGeom prst="rect">
            <a:avLst/>
          </a:prstGeom>
          <a:noFill/>
        </p:spPr>
        <p:txBody>
          <a:bodyPr wrap="square" rtlCol="0">
            <a:spAutoFit/>
          </a:bodyPr>
          <a:lstStyle/>
          <a:p>
            <a:r>
              <a:rPr lang="en-US" sz="4000" b="1" dirty="0" smtClean="0">
                <a:latin typeface="Courier New" pitchFamily="49" charset="0"/>
                <a:cs typeface="Courier New" pitchFamily="49" charset="0"/>
              </a:rPr>
              <a:t>C</a:t>
            </a:r>
          </a:p>
          <a:p>
            <a:r>
              <a:rPr lang="en-US" sz="4000" b="1" dirty="0" smtClean="0">
                <a:latin typeface="Courier New" pitchFamily="49" charset="0"/>
                <a:cs typeface="Courier New" pitchFamily="49" charset="0"/>
              </a:rPr>
              <a:t>U</a:t>
            </a:r>
          </a:p>
          <a:p>
            <a:r>
              <a:rPr lang="en-US" sz="4000" b="1" dirty="0" smtClean="0">
                <a:latin typeface="Courier New" pitchFamily="49" charset="0"/>
                <a:cs typeface="Courier New" pitchFamily="49" charset="0"/>
              </a:rPr>
              <a:t>S</a:t>
            </a:r>
          </a:p>
          <a:p>
            <a:r>
              <a:rPr lang="en-US" sz="4000" b="1" dirty="0" smtClean="0">
                <a:latin typeface="Courier New" pitchFamily="49" charset="0"/>
                <a:cs typeface="Courier New" pitchFamily="49" charset="0"/>
              </a:rPr>
              <a:t>T</a:t>
            </a:r>
          </a:p>
          <a:p>
            <a:r>
              <a:rPr lang="en-US" sz="4000" b="1" dirty="0" smtClean="0">
                <a:latin typeface="Courier New" pitchFamily="49" charset="0"/>
                <a:cs typeface="Courier New" pitchFamily="49" charset="0"/>
              </a:rPr>
              <a:t>O</a:t>
            </a:r>
          </a:p>
          <a:p>
            <a:r>
              <a:rPr lang="en-US" sz="4000" b="1" dirty="0" smtClean="0">
                <a:latin typeface="Courier New" pitchFamily="49" charset="0"/>
                <a:cs typeface="Courier New" pitchFamily="49" charset="0"/>
              </a:rPr>
              <a:t>M</a:t>
            </a:r>
          </a:p>
          <a:p>
            <a:r>
              <a:rPr lang="en-US" sz="4000" b="1" dirty="0" smtClean="0">
                <a:latin typeface="Courier New" pitchFamily="49" charset="0"/>
                <a:cs typeface="Courier New" pitchFamily="49" charset="0"/>
              </a:rPr>
              <a:t>E</a:t>
            </a:r>
          </a:p>
          <a:p>
            <a:r>
              <a:rPr lang="en-US" sz="4000" b="1" dirty="0" smtClean="0">
                <a:latin typeface="Courier New" pitchFamily="49" charset="0"/>
                <a:cs typeface="Courier New" pitchFamily="49" charset="0"/>
              </a:rPr>
              <a:t>R</a:t>
            </a:r>
          </a:p>
          <a:p>
            <a:r>
              <a:rPr lang="en-US" sz="4000" b="1" dirty="0" smtClean="0">
                <a:latin typeface="Courier New" pitchFamily="49" charset="0"/>
                <a:cs typeface="Courier New" pitchFamily="49" charset="0"/>
              </a:rPr>
              <a:t>S</a:t>
            </a:r>
          </a:p>
        </p:txBody>
      </p:sp>
    </p:spTree>
    <p:extLst>
      <p:ext uri="{BB962C8B-B14F-4D97-AF65-F5344CB8AC3E}">
        <p14:creationId xmlns:p14="http://schemas.microsoft.com/office/powerpoint/2010/main" val="2760642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11382" y="62091"/>
            <a:ext cx="5330305" cy="1107996"/>
          </a:xfrm>
          <a:prstGeom prst="rect">
            <a:avLst/>
          </a:prstGeom>
          <a:noFill/>
        </p:spPr>
        <p:txBody>
          <a:bodyPr wrap="none" lIns="91440" tIns="45720" rIns="91440" bIns="45720">
            <a:spAutoFit/>
          </a:bodyPr>
          <a:lstStyle/>
          <a:p>
            <a:pPr algn="ctr"/>
            <a:r>
              <a:rPr lang="en-US" sz="66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Courier New" pitchFamily="49" charset="0"/>
                <a:cs typeface="Courier New" pitchFamily="49" charset="0"/>
              </a:rPr>
              <a:t>Rationale:</a:t>
            </a:r>
            <a:endParaRPr lang="en-US" sz="66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Courier New" pitchFamily="49" charset="0"/>
              <a:cs typeface="Courier New" pitchFamily="49" charset="0"/>
            </a:endParaRPr>
          </a:p>
        </p:txBody>
      </p:sp>
      <p:sp>
        <p:nvSpPr>
          <p:cNvPr id="6" name="TextBox 5"/>
          <p:cNvSpPr txBox="1"/>
          <p:nvPr/>
        </p:nvSpPr>
        <p:spPr>
          <a:xfrm>
            <a:off x="990600" y="1170087"/>
            <a:ext cx="7997536" cy="5078313"/>
          </a:xfrm>
          <a:prstGeom prst="rect">
            <a:avLst/>
          </a:prstGeom>
          <a:noFill/>
        </p:spPr>
        <p:txBody>
          <a:bodyPr wrap="square" rtlCol="0">
            <a:spAutoFit/>
          </a:bodyPr>
          <a:lstStyle/>
          <a:p>
            <a:pPr marL="285750" indent="-285750" algn="just">
              <a:lnSpc>
                <a:spcPct val="150000"/>
              </a:lnSpc>
              <a:buFont typeface="Wingdings" pitchFamily="2" charset="2"/>
              <a:buChar char="Ø"/>
            </a:pPr>
            <a:r>
              <a:rPr lang="en-US" dirty="0">
                <a:latin typeface="Courier New" pitchFamily="49" charset="0"/>
                <a:cs typeface="Courier New" pitchFamily="49" charset="0"/>
              </a:rPr>
              <a:t>A sales and inventory system is a software-based business solution used to simultaneously track sales activity and inventory. Manufacturers and trade resellers can both benefit from a thorough solution, where single transaction entry records, necessary details on the customer, products purchased, price and date while also updating inventory levels</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marL="285750" indent="-285750" algn="just">
              <a:lnSpc>
                <a:spcPct val="150000"/>
              </a:lnSpc>
              <a:buFont typeface="Wingdings" pitchFamily="2" charset="2"/>
              <a:buChar char="Ø"/>
            </a:pPr>
            <a:r>
              <a:rPr lang="en-US" dirty="0" smtClean="0">
                <a:latin typeface="Courier New" pitchFamily="49" charset="0"/>
                <a:cs typeface="Courier New" pitchFamily="49" charset="0"/>
              </a:rPr>
              <a:t>Manual transaction is slow, hassle, and may produce inaccurate computations.</a:t>
            </a:r>
          </a:p>
          <a:p>
            <a:pPr marL="285750" indent="-285750" algn="just">
              <a:lnSpc>
                <a:spcPct val="150000"/>
              </a:lnSpc>
              <a:buFont typeface="Wingdings" pitchFamily="2" charset="2"/>
              <a:buChar char="Ø"/>
            </a:pPr>
            <a:r>
              <a:rPr lang="en-US" dirty="0">
                <a:latin typeface="Courier New" pitchFamily="49" charset="0"/>
                <a:cs typeface="Courier New" pitchFamily="49" charset="0"/>
              </a:rPr>
              <a:t>A company needs technology to lessen manual works such us listing both sold and unsold products, and information of customers and employees.</a:t>
            </a:r>
            <a:endParaRPr lang="en-US" dirty="0" smtClean="0">
              <a:latin typeface="Courier New" pitchFamily="49" charset="0"/>
              <a:cs typeface="Courier New" pitchFamily="49" charset="0"/>
            </a:endParaRPr>
          </a:p>
        </p:txBody>
      </p:sp>
    </p:spTree>
    <p:extLst>
      <p:ext uri="{BB962C8B-B14F-4D97-AF65-F5344CB8AC3E}">
        <p14:creationId xmlns:p14="http://schemas.microsoft.com/office/powerpoint/2010/main" val="3127224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679705608"/>
              </p:ext>
            </p:extLst>
          </p:nvPr>
        </p:nvGraphicFramePr>
        <p:xfrm>
          <a:off x="1394225" y="1676400"/>
          <a:ext cx="7315199" cy="3805171"/>
        </p:xfrm>
        <a:graphic>
          <a:graphicData uri="http://schemas.openxmlformats.org/drawingml/2006/table">
            <a:tbl>
              <a:tblPr firstRow="1" firstCol="1" bandRow="1">
                <a:tableStyleId>{5C22544A-7EE6-4342-B048-85BDC9FD1C3A}</a:tableStyleId>
              </a:tblPr>
              <a:tblGrid>
                <a:gridCol w="2282562"/>
                <a:gridCol w="1925053"/>
                <a:gridCol w="1443789"/>
                <a:gridCol w="1663795"/>
              </a:tblGrid>
              <a:tr h="323596">
                <a:tc>
                  <a:txBody>
                    <a:bodyPr/>
                    <a:lstStyle/>
                    <a:p>
                      <a:pPr marL="0" marR="0" algn="ctr">
                        <a:lnSpc>
                          <a:spcPct val="115000"/>
                        </a:lnSpc>
                        <a:spcBef>
                          <a:spcPts val="0"/>
                        </a:spcBef>
                        <a:spcAft>
                          <a:spcPts val="0"/>
                        </a:spcAft>
                      </a:pPr>
                      <a:r>
                        <a:rPr lang="en-US" sz="1800" b="1" dirty="0">
                          <a:effectLst/>
                          <a:latin typeface="Courier New" pitchFamily="49" charset="0"/>
                          <a:cs typeface="Courier New" pitchFamily="49" charset="0"/>
                        </a:rPr>
                        <a:t>QUESTION(s)</a:t>
                      </a:r>
                      <a:endParaRPr lang="en-US" sz="1800" b="1"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b="1" dirty="0">
                          <a:effectLst/>
                          <a:latin typeface="Courier New" pitchFamily="49" charset="0"/>
                          <a:cs typeface="Courier New" pitchFamily="49" charset="0"/>
                        </a:rPr>
                        <a:t>OPTION</a:t>
                      </a:r>
                      <a:endParaRPr lang="en-US" sz="1800" b="1"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b="1" dirty="0">
                          <a:effectLst/>
                          <a:latin typeface="Courier New" pitchFamily="49" charset="0"/>
                          <a:cs typeface="Courier New" pitchFamily="49" charset="0"/>
                        </a:rPr>
                        <a:t>FREQUENCY</a:t>
                      </a:r>
                      <a:endParaRPr lang="en-US" sz="1800" b="1"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b="1" dirty="0" smtClean="0">
                          <a:effectLst/>
                          <a:latin typeface="Courier New" pitchFamily="49" charset="0"/>
                          <a:cs typeface="Courier New" pitchFamily="49" charset="0"/>
                        </a:rPr>
                        <a:t>PERCENTAGE</a:t>
                      </a:r>
                      <a:endParaRPr lang="en-US" sz="1800" b="1" dirty="0">
                        <a:effectLst/>
                        <a:latin typeface="Courier New" pitchFamily="49" charset="0"/>
                        <a:ea typeface="Calibri"/>
                        <a:cs typeface="Courier New" pitchFamily="49" charset="0"/>
                      </a:endParaRPr>
                    </a:p>
                  </a:txBody>
                  <a:tcPr marL="68580" marR="68580" marT="0" marB="0"/>
                </a:tc>
              </a:tr>
              <a:tr h="2667000">
                <a:tc>
                  <a:txBody>
                    <a:bodyPr/>
                    <a:lstStyle/>
                    <a:p>
                      <a:pPr marL="0" marR="0" lvl="0" indent="0" algn="l">
                        <a:lnSpc>
                          <a:spcPct val="115000"/>
                        </a:lnSpc>
                        <a:spcBef>
                          <a:spcPts val="0"/>
                        </a:spcBef>
                        <a:spcAft>
                          <a:spcPts val="0"/>
                        </a:spcAft>
                        <a:buSzPts val="1100"/>
                        <a:buFont typeface="+mj-lt"/>
                        <a:buNone/>
                      </a:pPr>
                      <a:r>
                        <a:rPr lang="en-US" sz="1800" b="1" dirty="0" smtClean="0">
                          <a:effectLst/>
                          <a:latin typeface="Courier New" pitchFamily="49" charset="0"/>
                          <a:cs typeface="Courier New" pitchFamily="49" charset="0"/>
                        </a:rPr>
                        <a:t>7. Manual </a:t>
                      </a:r>
                      <a:r>
                        <a:rPr lang="en-US" sz="1800" b="1" dirty="0">
                          <a:effectLst/>
                          <a:latin typeface="Courier New" pitchFamily="49" charset="0"/>
                          <a:cs typeface="Courier New" pitchFamily="49" charset="0"/>
                        </a:rPr>
                        <a:t>producing of receipts is a hassle.</a:t>
                      </a:r>
                      <a:endParaRPr lang="en-US" sz="1800" b="1" dirty="0">
                        <a:effectLst/>
                        <a:latin typeface="Courier New" pitchFamily="49" charset="0"/>
                        <a:ea typeface="Calibri"/>
                        <a:cs typeface="Courier New" pitchFamily="49" charset="0"/>
                      </a:endParaRPr>
                    </a:p>
                  </a:txBody>
                  <a:tcPr marL="68580" marR="68580" marT="0" marB="0"/>
                </a:tc>
                <a:tc>
                  <a:txBody>
                    <a:bodyPr/>
                    <a:lstStyle/>
                    <a:p>
                      <a:pPr marL="0" marR="0" algn="ctr">
                        <a:spcBef>
                          <a:spcPts val="0"/>
                        </a:spcBef>
                        <a:spcAft>
                          <a:spcPts val="0"/>
                        </a:spcAft>
                      </a:pPr>
                      <a:r>
                        <a:rPr lang="en-US" sz="1800" b="0" dirty="0">
                          <a:effectLst/>
                          <a:latin typeface="Courier New" pitchFamily="49" charset="0"/>
                          <a:cs typeface="Courier New" pitchFamily="49" charset="0"/>
                        </a:rPr>
                        <a:t> </a:t>
                      </a:r>
                    </a:p>
                    <a:p>
                      <a:pPr marL="0" marR="0" algn="ctr">
                        <a:spcBef>
                          <a:spcPts val="0"/>
                        </a:spcBef>
                        <a:spcAft>
                          <a:spcPts val="0"/>
                        </a:spcAft>
                      </a:pPr>
                      <a:r>
                        <a:rPr lang="en-US" sz="1800" b="0" dirty="0">
                          <a:effectLst/>
                          <a:latin typeface="Courier New" pitchFamily="49" charset="0"/>
                          <a:cs typeface="Courier New" pitchFamily="49" charset="0"/>
                        </a:rPr>
                        <a:t>STRONGLY AGREE</a:t>
                      </a:r>
                    </a:p>
                    <a:p>
                      <a:pPr marL="0" marR="0" algn="ctr">
                        <a:spcBef>
                          <a:spcPts val="0"/>
                        </a:spcBef>
                        <a:spcAft>
                          <a:spcPts val="0"/>
                        </a:spcAft>
                      </a:pPr>
                      <a:r>
                        <a:rPr lang="en-US" sz="1800" b="0" dirty="0">
                          <a:effectLst/>
                          <a:latin typeface="Courier New" pitchFamily="49" charset="0"/>
                          <a:cs typeface="Courier New" pitchFamily="49" charset="0"/>
                        </a:rPr>
                        <a:t/>
                      </a:r>
                      <a:br>
                        <a:rPr lang="en-US" sz="1800" b="0" dirty="0">
                          <a:effectLst/>
                          <a:latin typeface="Courier New" pitchFamily="49" charset="0"/>
                          <a:cs typeface="Courier New" pitchFamily="49" charset="0"/>
                        </a:rPr>
                      </a:br>
                      <a:r>
                        <a:rPr lang="en-US" sz="1800" b="0" dirty="0">
                          <a:effectLst/>
                          <a:latin typeface="Courier New" pitchFamily="49" charset="0"/>
                          <a:cs typeface="Courier New" pitchFamily="49" charset="0"/>
                        </a:rPr>
                        <a:t>AGREE</a:t>
                      </a:r>
                    </a:p>
                    <a:p>
                      <a:pPr marL="0" marR="0" algn="ctr">
                        <a:spcBef>
                          <a:spcPts val="0"/>
                        </a:spcBef>
                        <a:spcAft>
                          <a:spcPts val="0"/>
                        </a:spcAft>
                      </a:pPr>
                      <a:r>
                        <a:rPr lang="en-US" sz="1800" b="0" dirty="0">
                          <a:effectLst/>
                          <a:latin typeface="Courier New" pitchFamily="49" charset="0"/>
                          <a:cs typeface="Courier New" pitchFamily="49" charset="0"/>
                        </a:rPr>
                        <a:t> </a:t>
                      </a:r>
                      <a:br>
                        <a:rPr lang="en-US" sz="1800" b="0" dirty="0">
                          <a:effectLst/>
                          <a:latin typeface="Courier New" pitchFamily="49" charset="0"/>
                          <a:cs typeface="Courier New" pitchFamily="49" charset="0"/>
                        </a:rPr>
                      </a:br>
                      <a:r>
                        <a:rPr lang="en-US" sz="1800" b="0" dirty="0">
                          <a:effectLst/>
                          <a:latin typeface="Courier New" pitchFamily="49" charset="0"/>
                          <a:cs typeface="Courier New" pitchFamily="49" charset="0"/>
                        </a:rPr>
                        <a:t>DISAGREE</a:t>
                      </a:r>
                    </a:p>
                    <a:p>
                      <a:pPr marL="0" marR="0" algn="ctr">
                        <a:spcBef>
                          <a:spcPts val="0"/>
                        </a:spcBef>
                        <a:spcAft>
                          <a:spcPts val="0"/>
                        </a:spcAft>
                      </a:pPr>
                      <a:r>
                        <a:rPr lang="en-US" sz="1800" b="0" dirty="0">
                          <a:effectLst/>
                          <a:latin typeface="Courier New" pitchFamily="49" charset="0"/>
                          <a:cs typeface="Courier New" pitchFamily="49" charset="0"/>
                        </a:rPr>
                        <a:t> </a:t>
                      </a:r>
                      <a:br>
                        <a:rPr lang="en-US" sz="1800" b="0" dirty="0">
                          <a:effectLst/>
                          <a:latin typeface="Courier New" pitchFamily="49" charset="0"/>
                          <a:cs typeface="Courier New" pitchFamily="49" charset="0"/>
                        </a:rPr>
                      </a:br>
                      <a:r>
                        <a:rPr lang="en-US" sz="1800" b="0" dirty="0">
                          <a:effectLst/>
                          <a:latin typeface="Courier New" pitchFamily="49" charset="0"/>
                          <a:cs typeface="Courier New" pitchFamily="49" charset="0"/>
                        </a:rPr>
                        <a:t>STRONGLY DISAGREE</a:t>
                      </a:r>
                      <a:endParaRPr lang="en-US" sz="1800" b="0" dirty="0">
                        <a:effectLst/>
                        <a:latin typeface="Courier New" pitchFamily="49" charset="0"/>
                        <a:ea typeface="Calibri"/>
                        <a:cs typeface="Courier New" pitchFamily="49" charset="0"/>
                      </a:endParaRPr>
                    </a:p>
                  </a:txBody>
                  <a:tcPr marL="68580" marR="68580" marT="0" marB="0"/>
                </a:tc>
                <a:tc>
                  <a:txBody>
                    <a:bodyPr/>
                    <a:lstStyle/>
                    <a:p>
                      <a:pPr marL="0" marR="0" algn="ctr">
                        <a:spcBef>
                          <a:spcPts val="0"/>
                        </a:spcBef>
                        <a:spcAft>
                          <a:spcPts val="0"/>
                        </a:spcAft>
                      </a:pPr>
                      <a:r>
                        <a:rPr lang="en-US" sz="1800" b="0" dirty="0">
                          <a:effectLst/>
                          <a:latin typeface="Courier New" pitchFamily="49" charset="0"/>
                          <a:cs typeface="Courier New" pitchFamily="49" charset="0"/>
                        </a:rPr>
                        <a:t> </a:t>
                      </a:r>
                    </a:p>
                    <a:p>
                      <a:pPr marL="0" marR="0" algn="ctr">
                        <a:spcBef>
                          <a:spcPts val="0"/>
                        </a:spcBef>
                        <a:spcAft>
                          <a:spcPts val="0"/>
                        </a:spcAft>
                      </a:pPr>
                      <a:r>
                        <a:rPr lang="en-US" sz="1800" b="0" dirty="0">
                          <a:effectLst/>
                          <a:latin typeface="Courier New" pitchFamily="49" charset="0"/>
                          <a:cs typeface="Courier New" pitchFamily="49" charset="0"/>
                        </a:rPr>
                        <a:t>31</a:t>
                      </a:r>
                    </a:p>
                    <a:p>
                      <a:pPr marL="0" marR="0" algn="ctr">
                        <a:spcBef>
                          <a:spcPts val="0"/>
                        </a:spcBef>
                        <a:spcAft>
                          <a:spcPts val="0"/>
                        </a:spcAft>
                      </a:pPr>
                      <a:endParaRPr lang="en-US" sz="1800" b="0" dirty="0" smtClean="0">
                        <a:effectLst/>
                        <a:latin typeface="Courier New" pitchFamily="49" charset="0"/>
                        <a:cs typeface="Courier New" pitchFamily="49" charset="0"/>
                      </a:endParaRPr>
                    </a:p>
                    <a:p>
                      <a:pPr marL="0" marR="0" algn="ctr">
                        <a:spcBef>
                          <a:spcPts val="0"/>
                        </a:spcBef>
                        <a:spcAft>
                          <a:spcPts val="0"/>
                        </a:spcAft>
                      </a:pPr>
                      <a:r>
                        <a:rPr lang="en-US" sz="1800" b="0" dirty="0">
                          <a:effectLst/>
                          <a:latin typeface="Courier New" pitchFamily="49" charset="0"/>
                          <a:cs typeface="Courier New" pitchFamily="49" charset="0"/>
                        </a:rPr>
                        <a:t> </a:t>
                      </a:r>
                    </a:p>
                    <a:p>
                      <a:pPr marL="0" marR="0" algn="ctr">
                        <a:spcBef>
                          <a:spcPts val="0"/>
                        </a:spcBef>
                        <a:spcAft>
                          <a:spcPts val="0"/>
                        </a:spcAft>
                      </a:pPr>
                      <a:r>
                        <a:rPr lang="en-US" sz="1800" b="0" dirty="0">
                          <a:effectLst/>
                          <a:latin typeface="Courier New" pitchFamily="49" charset="0"/>
                          <a:cs typeface="Courier New" pitchFamily="49" charset="0"/>
                        </a:rPr>
                        <a:t>41</a:t>
                      </a:r>
                    </a:p>
                    <a:p>
                      <a:pPr marL="0" marR="0" algn="ctr">
                        <a:spcBef>
                          <a:spcPts val="0"/>
                        </a:spcBef>
                        <a:spcAft>
                          <a:spcPts val="0"/>
                        </a:spcAft>
                      </a:pPr>
                      <a:r>
                        <a:rPr lang="en-US" sz="1800" b="0" dirty="0">
                          <a:effectLst/>
                          <a:latin typeface="Courier New" pitchFamily="49" charset="0"/>
                          <a:cs typeface="Courier New" pitchFamily="49" charset="0"/>
                        </a:rPr>
                        <a:t> </a:t>
                      </a:r>
                    </a:p>
                    <a:p>
                      <a:pPr marL="0" marR="0" algn="ctr">
                        <a:spcBef>
                          <a:spcPts val="0"/>
                        </a:spcBef>
                        <a:spcAft>
                          <a:spcPts val="0"/>
                        </a:spcAft>
                      </a:pPr>
                      <a:r>
                        <a:rPr lang="en-US" sz="1800" b="0" dirty="0">
                          <a:effectLst/>
                          <a:latin typeface="Courier New" pitchFamily="49" charset="0"/>
                          <a:cs typeface="Courier New" pitchFamily="49" charset="0"/>
                        </a:rPr>
                        <a:t>25</a:t>
                      </a:r>
                    </a:p>
                    <a:p>
                      <a:pPr marL="0" marR="0" algn="ctr">
                        <a:spcBef>
                          <a:spcPts val="0"/>
                        </a:spcBef>
                        <a:spcAft>
                          <a:spcPts val="0"/>
                        </a:spcAft>
                      </a:pPr>
                      <a:endParaRPr lang="en-US" sz="1800" b="0" dirty="0">
                        <a:effectLst/>
                        <a:latin typeface="Courier New" pitchFamily="49" charset="0"/>
                        <a:cs typeface="Courier New" pitchFamily="49" charset="0"/>
                      </a:endParaRPr>
                    </a:p>
                    <a:p>
                      <a:pPr marL="0" marR="0" algn="ctr">
                        <a:spcBef>
                          <a:spcPts val="0"/>
                        </a:spcBef>
                        <a:spcAft>
                          <a:spcPts val="0"/>
                        </a:spcAft>
                      </a:pPr>
                      <a:r>
                        <a:rPr lang="en-US" sz="1800" b="0" dirty="0">
                          <a:effectLst/>
                          <a:latin typeface="Courier New" pitchFamily="49" charset="0"/>
                          <a:cs typeface="Courier New" pitchFamily="49" charset="0"/>
                        </a:rPr>
                        <a:t>3</a:t>
                      </a:r>
                      <a:endParaRPr lang="en-US" sz="1800" b="0" dirty="0">
                        <a:effectLst/>
                        <a:latin typeface="Courier New" pitchFamily="49" charset="0"/>
                        <a:ea typeface="Calibri"/>
                        <a:cs typeface="Courier New" pitchFamily="49" charset="0"/>
                      </a:endParaRPr>
                    </a:p>
                  </a:txBody>
                  <a:tcPr marL="68580" marR="68580" marT="0" marB="0"/>
                </a:tc>
                <a:tc>
                  <a:txBody>
                    <a:bodyPr/>
                    <a:lstStyle/>
                    <a:p>
                      <a:pPr marL="0" marR="0" algn="ctr">
                        <a:spcBef>
                          <a:spcPts val="0"/>
                        </a:spcBef>
                        <a:spcAft>
                          <a:spcPts val="0"/>
                        </a:spcAft>
                      </a:pPr>
                      <a:r>
                        <a:rPr lang="en-US" sz="1800" b="0" dirty="0">
                          <a:effectLst/>
                          <a:latin typeface="Courier New" pitchFamily="49" charset="0"/>
                          <a:cs typeface="Courier New" pitchFamily="49" charset="0"/>
                        </a:rPr>
                        <a:t> </a:t>
                      </a:r>
                    </a:p>
                    <a:p>
                      <a:pPr marL="0" marR="0" algn="ctr">
                        <a:spcBef>
                          <a:spcPts val="0"/>
                        </a:spcBef>
                        <a:spcAft>
                          <a:spcPts val="0"/>
                        </a:spcAft>
                      </a:pPr>
                      <a:r>
                        <a:rPr lang="en-US" sz="1800" b="0" dirty="0">
                          <a:effectLst/>
                          <a:latin typeface="Courier New" pitchFamily="49" charset="0"/>
                          <a:cs typeface="Courier New" pitchFamily="49" charset="0"/>
                        </a:rPr>
                        <a:t>31%</a:t>
                      </a:r>
                    </a:p>
                    <a:p>
                      <a:pPr marL="0" marR="0" algn="ctr">
                        <a:spcBef>
                          <a:spcPts val="0"/>
                        </a:spcBef>
                        <a:spcAft>
                          <a:spcPts val="0"/>
                        </a:spcAft>
                      </a:pPr>
                      <a:r>
                        <a:rPr lang="en-US" sz="1800" b="0" dirty="0">
                          <a:effectLst/>
                          <a:latin typeface="Courier New" pitchFamily="49" charset="0"/>
                          <a:cs typeface="Courier New" pitchFamily="49" charset="0"/>
                        </a:rPr>
                        <a:t> </a:t>
                      </a:r>
                      <a:endParaRPr lang="en-US" sz="1800" b="0" dirty="0" smtClean="0">
                        <a:effectLst/>
                        <a:latin typeface="Courier New" pitchFamily="49" charset="0"/>
                        <a:cs typeface="Courier New" pitchFamily="49" charset="0"/>
                      </a:endParaRPr>
                    </a:p>
                    <a:p>
                      <a:pPr marL="0" marR="0" algn="ctr">
                        <a:spcBef>
                          <a:spcPts val="0"/>
                        </a:spcBef>
                        <a:spcAft>
                          <a:spcPts val="0"/>
                        </a:spcAft>
                      </a:pPr>
                      <a:endParaRPr lang="en-US" sz="1800" b="0" dirty="0">
                        <a:effectLst/>
                        <a:latin typeface="Courier New" pitchFamily="49" charset="0"/>
                        <a:cs typeface="Courier New" pitchFamily="49" charset="0"/>
                      </a:endParaRPr>
                    </a:p>
                    <a:p>
                      <a:pPr marL="0" marR="0" algn="ctr">
                        <a:spcBef>
                          <a:spcPts val="0"/>
                        </a:spcBef>
                        <a:spcAft>
                          <a:spcPts val="0"/>
                        </a:spcAft>
                      </a:pPr>
                      <a:r>
                        <a:rPr lang="en-US" sz="1800" b="0" dirty="0">
                          <a:effectLst/>
                          <a:latin typeface="Courier New" pitchFamily="49" charset="0"/>
                          <a:cs typeface="Courier New" pitchFamily="49" charset="0"/>
                        </a:rPr>
                        <a:t>41%</a:t>
                      </a:r>
                    </a:p>
                    <a:p>
                      <a:pPr marL="0" marR="0" algn="ctr">
                        <a:spcBef>
                          <a:spcPts val="0"/>
                        </a:spcBef>
                        <a:spcAft>
                          <a:spcPts val="0"/>
                        </a:spcAft>
                      </a:pPr>
                      <a:r>
                        <a:rPr lang="en-US" sz="1800" b="0" dirty="0">
                          <a:effectLst/>
                          <a:latin typeface="Courier New" pitchFamily="49" charset="0"/>
                          <a:cs typeface="Courier New" pitchFamily="49" charset="0"/>
                        </a:rPr>
                        <a:t> </a:t>
                      </a:r>
                    </a:p>
                    <a:p>
                      <a:pPr marL="0" marR="0" algn="ctr">
                        <a:spcBef>
                          <a:spcPts val="0"/>
                        </a:spcBef>
                        <a:spcAft>
                          <a:spcPts val="0"/>
                        </a:spcAft>
                      </a:pPr>
                      <a:r>
                        <a:rPr lang="en-US" sz="1800" b="0" dirty="0">
                          <a:effectLst/>
                          <a:latin typeface="Courier New" pitchFamily="49" charset="0"/>
                          <a:cs typeface="Courier New" pitchFamily="49" charset="0"/>
                        </a:rPr>
                        <a:t>25%</a:t>
                      </a:r>
                    </a:p>
                    <a:p>
                      <a:pPr marL="0" marR="0" algn="ctr">
                        <a:spcBef>
                          <a:spcPts val="0"/>
                        </a:spcBef>
                        <a:spcAft>
                          <a:spcPts val="0"/>
                        </a:spcAft>
                      </a:pPr>
                      <a:r>
                        <a:rPr lang="en-US" sz="1800" b="0" dirty="0">
                          <a:effectLst/>
                          <a:latin typeface="Courier New" pitchFamily="49" charset="0"/>
                          <a:cs typeface="Courier New" pitchFamily="49" charset="0"/>
                        </a:rPr>
                        <a:t> </a:t>
                      </a:r>
                    </a:p>
                    <a:p>
                      <a:pPr marL="0" marR="0" algn="ctr">
                        <a:spcBef>
                          <a:spcPts val="0"/>
                        </a:spcBef>
                        <a:spcAft>
                          <a:spcPts val="0"/>
                        </a:spcAft>
                      </a:pPr>
                      <a:r>
                        <a:rPr lang="en-US" sz="1800" b="0" dirty="0">
                          <a:effectLst/>
                          <a:latin typeface="Courier New" pitchFamily="49" charset="0"/>
                          <a:cs typeface="Courier New" pitchFamily="49" charset="0"/>
                        </a:rPr>
                        <a:t>3%</a:t>
                      </a:r>
                      <a:endParaRPr lang="en-US" sz="1800" b="0" dirty="0">
                        <a:effectLst/>
                        <a:latin typeface="Courier New" pitchFamily="49" charset="0"/>
                        <a:ea typeface="Calibri"/>
                        <a:cs typeface="Courier New" pitchFamily="49" charset="0"/>
                      </a:endParaRPr>
                    </a:p>
                  </a:txBody>
                  <a:tcPr marL="68580" marR="68580" marT="0" marB="0"/>
                </a:tc>
              </a:tr>
              <a:tr h="738375">
                <a:tc>
                  <a:txBody>
                    <a:bodyPr/>
                    <a:lstStyle/>
                    <a:p>
                      <a:pPr marL="0" marR="0" algn="ctr">
                        <a:lnSpc>
                          <a:spcPct val="115000"/>
                        </a:lnSpc>
                        <a:spcBef>
                          <a:spcPts val="0"/>
                        </a:spcBef>
                        <a:spcAft>
                          <a:spcPts val="0"/>
                        </a:spcAft>
                      </a:pPr>
                      <a:r>
                        <a:rPr lang="en-US" sz="1800" b="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b="1" dirty="0">
                          <a:effectLst/>
                          <a:latin typeface="Courier New" pitchFamily="49" charset="0"/>
                          <a:cs typeface="Courier New" pitchFamily="49" charset="0"/>
                        </a:rPr>
                        <a:t>TOTAL</a:t>
                      </a:r>
                      <a:r>
                        <a:rPr lang="en-US" sz="1800" b="0" dirty="0">
                          <a:effectLst/>
                          <a:latin typeface="Courier New" pitchFamily="49" charset="0"/>
                          <a:cs typeface="Courier New" pitchFamily="49" charset="0"/>
                        </a:rPr>
                        <a:t>:</a:t>
                      </a:r>
                      <a:endParaRPr lang="en-US" sz="1800" b="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b="0">
                          <a:effectLst/>
                          <a:latin typeface="Courier New" pitchFamily="49" charset="0"/>
                          <a:cs typeface="Courier New" pitchFamily="49" charset="0"/>
                        </a:rPr>
                        <a:t> </a:t>
                      </a:r>
                      <a:endParaRPr lang="en-US" sz="1800" b="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b="0">
                          <a:effectLst/>
                          <a:latin typeface="Courier New" pitchFamily="49" charset="0"/>
                          <a:cs typeface="Courier New" pitchFamily="49" charset="0"/>
                        </a:rPr>
                        <a:t> </a:t>
                      </a:r>
                    </a:p>
                    <a:p>
                      <a:pPr marL="0" marR="0" algn="ctr">
                        <a:lnSpc>
                          <a:spcPct val="115000"/>
                        </a:lnSpc>
                        <a:spcBef>
                          <a:spcPts val="0"/>
                        </a:spcBef>
                        <a:spcAft>
                          <a:spcPts val="0"/>
                        </a:spcAft>
                      </a:pPr>
                      <a:r>
                        <a:rPr lang="en-US" sz="1800" b="0">
                          <a:effectLst/>
                          <a:latin typeface="Courier New" pitchFamily="49" charset="0"/>
                          <a:cs typeface="Courier New" pitchFamily="49" charset="0"/>
                        </a:rPr>
                        <a:t>100</a:t>
                      </a:r>
                      <a:endParaRPr lang="en-US" sz="1800" b="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b="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b="0" dirty="0">
                          <a:effectLst/>
                          <a:latin typeface="Courier New" pitchFamily="49" charset="0"/>
                          <a:cs typeface="Courier New" pitchFamily="49" charset="0"/>
                        </a:rPr>
                        <a:t>100%</a:t>
                      </a:r>
                      <a:endParaRPr lang="en-US" sz="1800" b="0" dirty="0">
                        <a:effectLst/>
                        <a:latin typeface="Courier New" pitchFamily="49" charset="0"/>
                        <a:ea typeface="Calibri"/>
                        <a:cs typeface="Courier New" pitchFamily="49" charset="0"/>
                      </a:endParaRPr>
                    </a:p>
                  </a:txBody>
                  <a:tcPr marL="68580" marR="68580" marT="0" marB="0"/>
                </a:tc>
              </a:tr>
            </a:tbl>
          </a:graphicData>
        </a:graphic>
      </p:graphicFrame>
      <p:sp>
        <p:nvSpPr>
          <p:cNvPr id="3" name="Straight Connector 22"/>
          <p:cNvSpPr>
            <a:spLocks noChangeShapeType="1"/>
          </p:cNvSpPr>
          <p:nvPr/>
        </p:nvSpPr>
        <p:spPr bwMode="auto">
          <a:xfrm>
            <a:off x="3767034" y="2895600"/>
            <a:ext cx="491467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Straight Connector 23"/>
          <p:cNvSpPr>
            <a:spLocks noChangeShapeType="1"/>
          </p:cNvSpPr>
          <p:nvPr/>
        </p:nvSpPr>
        <p:spPr bwMode="auto">
          <a:xfrm>
            <a:off x="3772121" y="3429000"/>
            <a:ext cx="490959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Straight Connector 24"/>
          <p:cNvSpPr>
            <a:spLocks noChangeShapeType="1"/>
          </p:cNvSpPr>
          <p:nvPr/>
        </p:nvSpPr>
        <p:spPr bwMode="auto">
          <a:xfrm>
            <a:off x="3767035" y="4038600"/>
            <a:ext cx="491467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4"/>
          <p:cNvSpPr>
            <a:spLocks noChangeArrowheads="1"/>
          </p:cNvSpPr>
          <p:nvPr/>
        </p:nvSpPr>
        <p:spPr bwMode="auto">
          <a:xfrm>
            <a:off x="1143000" y="348734"/>
            <a:ext cx="7010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Table VII</a:t>
            </a:r>
            <a:endParaRPr kumimoji="0" lang="en-US"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6"/>
          <p:cNvSpPr/>
          <p:nvPr/>
        </p:nvSpPr>
        <p:spPr>
          <a:xfrm>
            <a:off x="3610319" y="914400"/>
            <a:ext cx="2252540" cy="369332"/>
          </a:xfrm>
          <a:prstGeom prst="rect">
            <a:avLst/>
          </a:prstGeom>
        </p:spPr>
        <p:txBody>
          <a:bodyPr wrap="none">
            <a:spAutoFit/>
          </a:bodyPr>
          <a:lstStyle/>
          <a:p>
            <a:r>
              <a:rPr lang="en-US" dirty="0">
                <a:latin typeface="Courier New" pitchFamily="49" charset="0"/>
                <a:cs typeface="Courier New" pitchFamily="49" charset="0"/>
              </a:rPr>
              <a:t>Manual receipts</a:t>
            </a:r>
          </a:p>
        </p:txBody>
      </p:sp>
      <p:sp>
        <p:nvSpPr>
          <p:cNvPr id="8" name="TextBox 7"/>
          <p:cNvSpPr txBox="1"/>
          <p:nvPr/>
        </p:nvSpPr>
        <p:spPr>
          <a:xfrm>
            <a:off x="228600" y="683797"/>
            <a:ext cx="457200" cy="5632311"/>
          </a:xfrm>
          <a:prstGeom prst="rect">
            <a:avLst/>
          </a:prstGeom>
          <a:noFill/>
        </p:spPr>
        <p:txBody>
          <a:bodyPr wrap="square" rtlCol="0">
            <a:spAutoFit/>
          </a:bodyPr>
          <a:lstStyle/>
          <a:p>
            <a:r>
              <a:rPr lang="en-US" sz="4000" b="1" dirty="0" smtClean="0">
                <a:latin typeface="Courier New" pitchFamily="49" charset="0"/>
                <a:cs typeface="Courier New" pitchFamily="49" charset="0"/>
              </a:rPr>
              <a:t>C</a:t>
            </a:r>
          </a:p>
          <a:p>
            <a:r>
              <a:rPr lang="en-US" sz="4000" b="1" dirty="0" smtClean="0">
                <a:latin typeface="Courier New" pitchFamily="49" charset="0"/>
                <a:cs typeface="Courier New" pitchFamily="49" charset="0"/>
              </a:rPr>
              <a:t>U</a:t>
            </a:r>
          </a:p>
          <a:p>
            <a:r>
              <a:rPr lang="en-US" sz="4000" b="1" dirty="0" smtClean="0">
                <a:latin typeface="Courier New" pitchFamily="49" charset="0"/>
                <a:cs typeface="Courier New" pitchFamily="49" charset="0"/>
              </a:rPr>
              <a:t>S</a:t>
            </a:r>
          </a:p>
          <a:p>
            <a:r>
              <a:rPr lang="en-US" sz="4000" b="1" dirty="0" smtClean="0">
                <a:latin typeface="Courier New" pitchFamily="49" charset="0"/>
                <a:cs typeface="Courier New" pitchFamily="49" charset="0"/>
              </a:rPr>
              <a:t>T</a:t>
            </a:r>
          </a:p>
          <a:p>
            <a:r>
              <a:rPr lang="en-US" sz="4000" b="1" dirty="0" smtClean="0">
                <a:latin typeface="Courier New" pitchFamily="49" charset="0"/>
                <a:cs typeface="Courier New" pitchFamily="49" charset="0"/>
              </a:rPr>
              <a:t>O</a:t>
            </a:r>
          </a:p>
          <a:p>
            <a:r>
              <a:rPr lang="en-US" sz="4000" b="1" dirty="0" smtClean="0">
                <a:latin typeface="Courier New" pitchFamily="49" charset="0"/>
                <a:cs typeface="Courier New" pitchFamily="49" charset="0"/>
              </a:rPr>
              <a:t>M</a:t>
            </a:r>
          </a:p>
          <a:p>
            <a:r>
              <a:rPr lang="en-US" sz="4000" b="1" dirty="0" smtClean="0">
                <a:latin typeface="Courier New" pitchFamily="49" charset="0"/>
                <a:cs typeface="Courier New" pitchFamily="49" charset="0"/>
              </a:rPr>
              <a:t>E</a:t>
            </a:r>
          </a:p>
          <a:p>
            <a:r>
              <a:rPr lang="en-US" sz="4000" b="1" dirty="0" smtClean="0">
                <a:latin typeface="Courier New" pitchFamily="49" charset="0"/>
                <a:cs typeface="Courier New" pitchFamily="49" charset="0"/>
              </a:rPr>
              <a:t>R</a:t>
            </a:r>
          </a:p>
          <a:p>
            <a:r>
              <a:rPr lang="en-US" sz="4000" b="1" dirty="0" smtClean="0">
                <a:latin typeface="Courier New" pitchFamily="49" charset="0"/>
                <a:cs typeface="Courier New" pitchFamily="49" charset="0"/>
              </a:rPr>
              <a:t>S</a:t>
            </a:r>
          </a:p>
        </p:txBody>
      </p:sp>
    </p:spTree>
    <p:extLst>
      <p:ext uri="{BB962C8B-B14F-4D97-AF65-F5344CB8AC3E}">
        <p14:creationId xmlns:p14="http://schemas.microsoft.com/office/powerpoint/2010/main" val="16642599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683797"/>
            <a:ext cx="457200" cy="5632311"/>
          </a:xfrm>
          <a:prstGeom prst="rect">
            <a:avLst/>
          </a:prstGeom>
          <a:noFill/>
        </p:spPr>
        <p:txBody>
          <a:bodyPr wrap="square" rtlCol="0">
            <a:spAutoFit/>
          </a:bodyPr>
          <a:lstStyle/>
          <a:p>
            <a:r>
              <a:rPr lang="en-US" sz="4000" b="1" dirty="0" smtClean="0">
                <a:latin typeface="Courier New" pitchFamily="49" charset="0"/>
                <a:cs typeface="Courier New" pitchFamily="49" charset="0"/>
              </a:rPr>
              <a:t>C</a:t>
            </a:r>
          </a:p>
          <a:p>
            <a:r>
              <a:rPr lang="en-US" sz="4000" b="1" dirty="0" smtClean="0">
                <a:latin typeface="Courier New" pitchFamily="49" charset="0"/>
                <a:cs typeface="Courier New" pitchFamily="49" charset="0"/>
              </a:rPr>
              <a:t>U</a:t>
            </a:r>
          </a:p>
          <a:p>
            <a:r>
              <a:rPr lang="en-US" sz="4000" b="1" dirty="0" smtClean="0">
                <a:latin typeface="Courier New" pitchFamily="49" charset="0"/>
                <a:cs typeface="Courier New" pitchFamily="49" charset="0"/>
              </a:rPr>
              <a:t>S</a:t>
            </a:r>
          </a:p>
          <a:p>
            <a:r>
              <a:rPr lang="en-US" sz="4000" b="1" dirty="0" smtClean="0">
                <a:latin typeface="Courier New" pitchFamily="49" charset="0"/>
                <a:cs typeface="Courier New" pitchFamily="49" charset="0"/>
              </a:rPr>
              <a:t>T</a:t>
            </a:r>
          </a:p>
          <a:p>
            <a:r>
              <a:rPr lang="en-US" sz="4000" b="1" dirty="0" smtClean="0">
                <a:latin typeface="Courier New" pitchFamily="49" charset="0"/>
                <a:cs typeface="Courier New" pitchFamily="49" charset="0"/>
              </a:rPr>
              <a:t>O</a:t>
            </a:r>
          </a:p>
          <a:p>
            <a:r>
              <a:rPr lang="en-US" sz="4000" b="1" dirty="0" smtClean="0">
                <a:latin typeface="Courier New" pitchFamily="49" charset="0"/>
                <a:cs typeface="Courier New" pitchFamily="49" charset="0"/>
              </a:rPr>
              <a:t>M</a:t>
            </a:r>
          </a:p>
          <a:p>
            <a:r>
              <a:rPr lang="en-US" sz="4000" b="1" dirty="0" smtClean="0">
                <a:latin typeface="Courier New" pitchFamily="49" charset="0"/>
                <a:cs typeface="Courier New" pitchFamily="49" charset="0"/>
              </a:rPr>
              <a:t>E</a:t>
            </a:r>
          </a:p>
          <a:p>
            <a:r>
              <a:rPr lang="en-US" sz="4000" b="1" dirty="0" smtClean="0">
                <a:latin typeface="Courier New" pitchFamily="49" charset="0"/>
                <a:cs typeface="Courier New" pitchFamily="49" charset="0"/>
              </a:rPr>
              <a:t>R</a:t>
            </a:r>
          </a:p>
          <a:p>
            <a:r>
              <a:rPr lang="en-US" sz="4000" b="1" dirty="0" smtClean="0">
                <a:latin typeface="Courier New" pitchFamily="49" charset="0"/>
                <a:cs typeface="Courier New" pitchFamily="49" charset="0"/>
              </a:rPr>
              <a:t>S</a:t>
            </a:r>
          </a:p>
        </p:txBody>
      </p:sp>
      <p:graphicFrame>
        <p:nvGraphicFramePr>
          <p:cNvPr id="3" name="Table 2"/>
          <p:cNvGraphicFramePr>
            <a:graphicFrameLocks noGrp="1"/>
          </p:cNvGraphicFramePr>
          <p:nvPr>
            <p:extLst>
              <p:ext uri="{D42A27DB-BD31-4B8C-83A1-F6EECF244321}">
                <p14:modId xmlns:p14="http://schemas.microsoft.com/office/powerpoint/2010/main" val="2046319196"/>
              </p:ext>
            </p:extLst>
          </p:nvPr>
        </p:nvGraphicFramePr>
        <p:xfrm>
          <a:off x="1371600" y="1498854"/>
          <a:ext cx="7315199" cy="3881592"/>
        </p:xfrm>
        <a:graphic>
          <a:graphicData uri="http://schemas.openxmlformats.org/drawingml/2006/table">
            <a:tbl>
              <a:tblPr firstRow="1" firstCol="1" bandRow="1">
                <a:tableStyleId>{5C22544A-7EE6-4342-B048-85BDC9FD1C3A}</a:tableStyleId>
              </a:tblPr>
              <a:tblGrid>
                <a:gridCol w="2282562"/>
                <a:gridCol w="1925053"/>
                <a:gridCol w="1443789"/>
                <a:gridCol w="1663795"/>
              </a:tblGrid>
              <a:tr h="422393">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QUESTION(s)</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OPTION</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FREQUENCY</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PERCENTAGE</a:t>
                      </a:r>
                      <a:endParaRPr lang="en-US" sz="1800" dirty="0">
                        <a:effectLst/>
                        <a:latin typeface="Courier New" pitchFamily="49" charset="0"/>
                        <a:ea typeface="Calibri"/>
                        <a:cs typeface="Courier New" pitchFamily="49" charset="0"/>
                      </a:endParaRPr>
                    </a:p>
                  </a:txBody>
                  <a:tcPr marL="68580" marR="68580" marT="0" marB="0"/>
                </a:tc>
              </a:tr>
              <a:tr h="2726953">
                <a:tc>
                  <a:txBody>
                    <a:bodyPr/>
                    <a:lstStyle/>
                    <a:p>
                      <a:pPr marL="342900" marR="0" lvl="0" indent="-342900" algn="l">
                        <a:lnSpc>
                          <a:spcPct val="115000"/>
                        </a:lnSpc>
                        <a:spcBef>
                          <a:spcPts val="0"/>
                        </a:spcBef>
                        <a:spcAft>
                          <a:spcPts val="0"/>
                        </a:spcAft>
                        <a:buSzPts val="1100"/>
                        <a:buFont typeface="+mj-lt"/>
                        <a:buAutoNum type="arabicPeriod"/>
                      </a:pPr>
                      <a:r>
                        <a:rPr lang="en-US" sz="1800">
                          <a:effectLst/>
                          <a:latin typeface="Courier New" pitchFamily="49" charset="0"/>
                          <a:cs typeface="Courier New" pitchFamily="49" charset="0"/>
                        </a:rPr>
                        <a:t>The company exchanges damaged products.</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STRONGLY AGREE</a:t>
                      </a:r>
                    </a:p>
                    <a:p>
                      <a:pPr marL="0" marR="0" algn="ctr">
                        <a:spcBef>
                          <a:spcPts val="0"/>
                        </a:spcBef>
                        <a:spcAft>
                          <a:spcPts val="0"/>
                        </a:spcAft>
                      </a:pPr>
                      <a:r>
                        <a:rPr lang="en-US" sz="1800" dirty="0">
                          <a:effectLst/>
                          <a:latin typeface="Courier New" pitchFamily="49" charset="0"/>
                          <a:cs typeface="Courier New" pitchFamily="49" charset="0"/>
                        </a:rPr>
                        <a:t> </a:t>
                      </a:r>
                      <a:br>
                        <a:rPr lang="en-US" sz="1800" dirty="0">
                          <a:effectLst/>
                          <a:latin typeface="Courier New" pitchFamily="49" charset="0"/>
                          <a:cs typeface="Courier New" pitchFamily="49" charset="0"/>
                        </a:rPr>
                      </a:br>
                      <a:r>
                        <a:rPr lang="en-US" sz="1800" dirty="0">
                          <a:effectLst/>
                          <a:latin typeface="Courier New" pitchFamily="49" charset="0"/>
                          <a:cs typeface="Courier New" pitchFamily="49" charset="0"/>
                        </a:rPr>
                        <a:t>AGREE</a:t>
                      </a:r>
                    </a:p>
                    <a:p>
                      <a:pPr marL="0" marR="0" algn="ctr">
                        <a:spcBef>
                          <a:spcPts val="0"/>
                        </a:spcBef>
                        <a:spcAft>
                          <a:spcPts val="0"/>
                        </a:spcAft>
                      </a:pPr>
                      <a:r>
                        <a:rPr lang="en-US" sz="1800" dirty="0">
                          <a:effectLst/>
                          <a:latin typeface="Courier New" pitchFamily="49" charset="0"/>
                          <a:cs typeface="Courier New" pitchFamily="49" charset="0"/>
                        </a:rPr>
                        <a:t> </a:t>
                      </a:r>
                      <a:br>
                        <a:rPr lang="en-US" sz="1800" dirty="0">
                          <a:effectLst/>
                          <a:latin typeface="Courier New" pitchFamily="49" charset="0"/>
                          <a:cs typeface="Courier New" pitchFamily="49" charset="0"/>
                        </a:rPr>
                      </a:br>
                      <a:r>
                        <a:rPr lang="en-US" sz="1800" dirty="0">
                          <a:effectLst/>
                          <a:latin typeface="Courier New" pitchFamily="49" charset="0"/>
                          <a:cs typeface="Courier New" pitchFamily="49" charset="0"/>
                        </a:rPr>
                        <a:t>DISAGREE</a:t>
                      </a:r>
                    </a:p>
                    <a:p>
                      <a:pPr marL="0" marR="0" algn="ctr">
                        <a:spcBef>
                          <a:spcPts val="0"/>
                        </a:spcBef>
                        <a:spcAft>
                          <a:spcPts val="0"/>
                        </a:spcAft>
                      </a:pPr>
                      <a:r>
                        <a:rPr lang="en-US" sz="1800" dirty="0">
                          <a:effectLst/>
                          <a:latin typeface="Courier New" pitchFamily="49" charset="0"/>
                          <a:cs typeface="Courier New" pitchFamily="49" charset="0"/>
                        </a:rPr>
                        <a:t> </a:t>
                      </a:r>
                      <a:br>
                        <a:rPr lang="en-US" sz="1800" dirty="0">
                          <a:effectLst/>
                          <a:latin typeface="Courier New" pitchFamily="49" charset="0"/>
                          <a:cs typeface="Courier New" pitchFamily="49" charset="0"/>
                        </a:rPr>
                      </a:br>
                      <a:r>
                        <a:rPr lang="en-US" sz="1800" dirty="0">
                          <a:effectLst/>
                          <a:latin typeface="Courier New" pitchFamily="49" charset="0"/>
                          <a:cs typeface="Courier New" pitchFamily="49" charset="0"/>
                        </a:rPr>
                        <a:t>STRONGLY DISAGREE</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26</a:t>
                      </a:r>
                    </a:p>
                    <a:p>
                      <a:pPr marL="0" marR="0" algn="ctr">
                        <a:spcBef>
                          <a:spcPts val="0"/>
                        </a:spcBef>
                        <a:spcAft>
                          <a:spcPts val="0"/>
                        </a:spcAft>
                      </a:pPr>
                      <a:endParaRPr lang="en-US" sz="1800" dirty="0" smtClean="0">
                        <a:effectLst/>
                        <a:latin typeface="Courier New" pitchFamily="49" charset="0"/>
                        <a:cs typeface="Courier New" pitchFamily="49" charset="0"/>
                      </a:endParaRP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46</a:t>
                      </a: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23</a:t>
                      </a: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5</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26%</a:t>
                      </a:r>
                    </a:p>
                    <a:p>
                      <a:pPr marL="0" marR="0" algn="ctr">
                        <a:spcBef>
                          <a:spcPts val="0"/>
                        </a:spcBef>
                        <a:spcAft>
                          <a:spcPts val="0"/>
                        </a:spcAft>
                      </a:pPr>
                      <a:endParaRPr lang="en-US" sz="1800" dirty="0" smtClean="0">
                        <a:effectLst/>
                        <a:latin typeface="Courier New" pitchFamily="49" charset="0"/>
                        <a:cs typeface="Courier New" pitchFamily="49" charset="0"/>
                      </a:endParaRP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46%</a:t>
                      </a: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23%</a:t>
                      </a: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5%</a:t>
                      </a:r>
                      <a:endParaRPr lang="en-US" sz="1800" dirty="0">
                        <a:effectLst/>
                        <a:latin typeface="Courier New" pitchFamily="49" charset="0"/>
                        <a:ea typeface="Calibri"/>
                        <a:cs typeface="Courier New" pitchFamily="49" charset="0"/>
                      </a:endParaRPr>
                    </a:p>
                  </a:txBody>
                  <a:tcPr marL="68580" marR="68580" marT="0" marB="0"/>
                </a:tc>
              </a:tr>
              <a:tr h="715999">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 </a:t>
                      </a:r>
                    </a:p>
                    <a:p>
                      <a:pPr marL="0" marR="0" algn="ctr">
                        <a:lnSpc>
                          <a:spcPct val="115000"/>
                        </a:lnSpc>
                        <a:spcBef>
                          <a:spcPts val="0"/>
                        </a:spcBef>
                        <a:spcAft>
                          <a:spcPts val="0"/>
                        </a:spcAft>
                      </a:pPr>
                      <a:r>
                        <a:rPr lang="en-US" sz="1800">
                          <a:effectLst/>
                          <a:latin typeface="Courier New" pitchFamily="49" charset="0"/>
                          <a:cs typeface="Courier New" pitchFamily="49" charset="0"/>
                        </a:rPr>
                        <a:t>TOTAL:</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 </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 </a:t>
                      </a:r>
                    </a:p>
                    <a:p>
                      <a:pPr marL="0" marR="0" algn="ctr">
                        <a:lnSpc>
                          <a:spcPct val="115000"/>
                        </a:lnSpc>
                        <a:spcBef>
                          <a:spcPts val="0"/>
                        </a:spcBef>
                        <a:spcAft>
                          <a:spcPts val="0"/>
                        </a:spcAft>
                      </a:pPr>
                      <a:r>
                        <a:rPr lang="en-US" sz="1800">
                          <a:effectLst/>
                          <a:latin typeface="Courier New" pitchFamily="49" charset="0"/>
                          <a:cs typeface="Courier New" pitchFamily="49" charset="0"/>
                        </a:rPr>
                        <a:t>100</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100%</a:t>
                      </a:r>
                      <a:endParaRPr lang="en-US" sz="1800" dirty="0">
                        <a:effectLst/>
                        <a:latin typeface="Courier New" pitchFamily="49" charset="0"/>
                        <a:ea typeface="Calibri"/>
                        <a:cs typeface="Courier New" pitchFamily="49" charset="0"/>
                      </a:endParaRPr>
                    </a:p>
                  </a:txBody>
                  <a:tcPr marL="68580" marR="68580" marT="0" marB="0"/>
                </a:tc>
              </a:tr>
            </a:tbl>
          </a:graphicData>
        </a:graphic>
      </p:graphicFrame>
      <p:sp>
        <p:nvSpPr>
          <p:cNvPr id="4" name="Straight Connector 25"/>
          <p:cNvSpPr>
            <a:spLocks noChangeShapeType="1"/>
          </p:cNvSpPr>
          <p:nvPr/>
        </p:nvSpPr>
        <p:spPr bwMode="auto">
          <a:xfrm>
            <a:off x="3657600" y="281940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Straight Connector 26"/>
          <p:cNvSpPr>
            <a:spLocks noChangeShapeType="1"/>
          </p:cNvSpPr>
          <p:nvPr/>
        </p:nvSpPr>
        <p:spPr bwMode="auto">
          <a:xfrm>
            <a:off x="3657600" y="342900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Straight Connector 27"/>
          <p:cNvSpPr>
            <a:spLocks noChangeShapeType="1"/>
          </p:cNvSpPr>
          <p:nvPr/>
        </p:nvSpPr>
        <p:spPr bwMode="auto">
          <a:xfrm>
            <a:off x="3657600" y="396240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4"/>
          <p:cNvSpPr>
            <a:spLocks noChangeArrowheads="1"/>
          </p:cNvSpPr>
          <p:nvPr/>
        </p:nvSpPr>
        <p:spPr bwMode="auto">
          <a:xfrm>
            <a:off x="3276600" y="381000"/>
            <a:ext cx="376898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Table VII</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Exchanging damaged product</a:t>
            </a:r>
            <a:endParaRPr kumimoji="0" lang="en-US" i="0" u="none" strike="noStrike" cap="none" normalizeH="0" baseline="0" dirty="0" smtClean="0">
              <a:ln>
                <a:noFill/>
              </a:ln>
              <a:solidFill>
                <a:schemeClr val="tx1"/>
              </a:solidFill>
              <a:effectLst/>
              <a:latin typeface="Courier New" pitchFamily="49" charset="0"/>
              <a:cs typeface="Courier New" pitchFamily="49" charset="0"/>
            </a:endParaRPr>
          </a:p>
        </p:txBody>
      </p:sp>
    </p:spTree>
    <p:extLst>
      <p:ext uri="{BB962C8B-B14F-4D97-AF65-F5344CB8AC3E}">
        <p14:creationId xmlns:p14="http://schemas.microsoft.com/office/powerpoint/2010/main" val="34052828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683797"/>
            <a:ext cx="457200" cy="5632311"/>
          </a:xfrm>
          <a:prstGeom prst="rect">
            <a:avLst/>
          </a:prstGeom>
          <a:noFill/>
        </p:spPr>
        <p:txBody>
          <a:bodyPr wrap="square" rtlCol="0">
            <a:spAutoFit/>
          </a:bodyPr>
          <a:lstStyle/>
          <a:p>
            <a:r>
              <a:rPr lang="en-US" sz="4000" b="1" dirty="0" smtClean="0">
                <a:latin typeface="Courier New" pitchFamily="49" charset="0"/>
                <a:cs typeface="Courier New" pitchFamily="49" charset="0"/>
              </a:rPr>
              <a:t>C</a:t>
            </a:r>
          </a:p>
          <a:p>
            <a:r>
              <a:rPr lang="en-US" sz="4000" b="1" dirty="0" smtClean="0">
                <a:latin typeface="Courier New" pitchFamily="49" charset="0"/>
                <a:cs typeface="Courier New" pitchFamily="49" charset="0"/>
              </a:rPr>
              <a:t>U</a:t>
            </a:r>
          </a:p>
          <a:p>
            <a:r>
              <a:rPr lang="en-US" sz="4000" b="1" dirty="0" smtClean="0">
                <a:latin typeface="Courier New" pitchFamily="49" charset="0"/>
                <a:cs typeface="Courier New" pitchFamily="49" charset="0"/>
              </a:rPr>
              <a:t>S</a:t>
            </a:r>
          </a:p>
          <a:p>
            <a:r>
              <a:rPr lang="en-US" sz="4000" b="1" dirty="0" smtClean="0">
                <a:latin typeface="Courier New" pitchFamily="49" charset="0"/>
                <a:cs typeface="Courier New" pitchFamily="49" charset="0"/>
              </a:rPr>
              <a:t>T</a:t>
            </a:r>
          </a:p>
          <a:p>
            <a:r>
              <a:rPr lang="en-US" sz="4000" b="1" dirty="0" smtClean="0">
                <a:latin typeface="Courier New" pitchFamily="49" charset="0"/>
                <a:cs typeface="Courier New" pitchFamily="49" charset="0"/>
              </a:rPr>
              <a:t>O</a:t>
            </a:r>
          </a:p>
          <a:p>
            <a:r>
              <a:rPr lang="en-US" sz="4000" b="1" dirty="0" smtClean="0">
                <a:latin typeface="Courier New" pitchFamily="49" charset="0"/>
                <a:cs typeface="Courier New" pitchFamily="49" charset="0"/>
              </a:rPr>
              <a:t>M</a:t>
            </a:r>
          </a:p>
          <a:p>
            <a:r>
              <a:rPr lang="en-US" sz="4000" b="1" dirty="0" smtClean="0">
                <a:latin typeface="Courier New" pitchFamily="49" charset="0"/>
                <a:cs typeface="Courier New" pitchFamily="49" charset="0"/>
              </a:rPr>
              <a:t>E</a:t>
            </a:r>
          </a:p>
          <a:p>
            <a:r>
              <a:rPr lang="en-US" sz="4000" b="1" dirty="0" smtClean="0">
                <a:latin typeface="Courier New" pitchFamily="49" charset="0"/>
                <a:cs typeface="Courier New" pitchFamily="49" charset="0"/>
              </a:rPr>
              <a:t>R</a:t>
            </a:r>
          </a:p>
          <a:p>
            <a:r>
              <a:rPr lang="en-US" sz="4000" b="1" dirty="0" smtClean="0">
                <a:latin typeface="Courier New" pitchFamily="49" charset="0"/>
                <a:cs typeface="Courier New" pitchFamily="49" charset="0"/>
              </a:rPr>
              <a:t>S</a:t>
            </a:r>
          </a:p>
        </p:txBody>
      </p:sp>
      <p:graphicFrame>
        <p:nvGraphicFramePr>
          <p:cNvPr id="3" name="Table 2"/>
          <p:cNvGraphicFramePr>
            <a:graphicFrameLocks noGrp="1"/>
          </p:cNvGraphicFramePr>
          <p:nvPr>
            <p:extLst>
              <p:ext uri="{D42A27DB-BD31-4B8C-83A1-F6EECF244321}">
                <p14:modId xmlns:p14="http://schemas.microsoft.com/office/powerpoint/2010/main" val="1578144308"/>
              </p:ext>
            </p:extLst>
          </p:nvPr>
        </p:nvGraphicFramePr>
        <p:xfrm>
          <a:off x="1295401" y="1655150"/>
          <a:ext cx="7619999" cy="3689604"/>
        </p:xfrm>
        <a:graphic>
          <a:graphicData uri="http://schemas.openxmlformats.org/drawingml/2006/table">
            <a:tbl>
              <a:tblPr firstRow="1" firstCol="1" bandRow="1">
                <a:tableStyleId>{5C22544A-7EE6-4342-B048-85BDC9FD1C3A}</a:tableStyleId>
              </a:tblPr>
              <a:tblGrid>
                <a:gridCol w="2377669"/>
                <a:gridCol w="2005263"/>
                <a:gridCol w="1503947"/>
                <a:gridCol w="1733120"/>
              </a:tblGrid>
              <a:tr h="220345">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QUESTION(s)</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OPTION</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FREQUENCY</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PERCENTAGE</a:t>
                      </a:r>
                      <a:endParaRPr lang="en-US" sz="1800" dirty="0">
                        <a:effectLst/>
                        <a:latin typeface="Courier New" pitchFamily="49" charset="0"/>
                        <a:ea typeface="Calibri"/>
                        <a:cs typeface="Courier New" pitchFamily="49" charset="0"/>
                      </a:endParaRPr>
                    </a:p>
                  </a:txBody>
                  <a:tcPr marL="68580" marR="68580" marT="0" marB="0"/>
                </a:tc>
              </a:tr>
              <a:tr h="1310005">
                <a:tc>
                  <a:txBody>
                    <a:bodyPr/>
                    <a:lstStyle/>
                    <a:p>
                      <a:pPr marL="0" marR="0" lvl="0" indent="0" algn="l">
                        <a:lnSpc>
                          <a:spcPct val="115000"/>
                        </a:lnSpc>
                        <a:spcBef>
                          <a:spcPts val="0"/>
                        </a:spcBef>
                        <a:spcAft>
                          <a:spcPts val="0"/>
                        </a:spcAft>
                        <a:buSzPts val="1100"/>
                        <a:buFont typeface="+mj-lt"/>
                        <a:buNone/>
                      </a:pPr>
                      <a:r>
                        <a:rPr lang="en-US" sz="1800" dirty="0" smtClean="0">
                          <a:effectLst/>
                          <a:latin typeface="Courier New" pitchFamily="49" charset="0"/>
                          <a:cs typeface="Courier New" pitchFamily="49" charset="0"/>
                        </a:rPr>
                        <a:t>9. The </a:t>
                      </a:r>
                      <a:r>
                        <a:rPr lang="en-US" sz="1800" dirty="0">
                          <a:effectLst/>
                          <a:latin typeface="Courier New" pitchFamily="49" charset="0"/>
                          <a:cs typeface="Courier New" pitchFamily="49" charset="0"/>
                        </a:rPr>
                        <a:t>company handles transaction manually.</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STRONGLY AGREE</a:t>
                      </a:r>
                    </a:p>
                    <a:p>
                      <a:pPr marL="0" marR="0" algn="ctr">
                        <a:spcBef>
                          <a:spcPts val="0"/>
                        </a:spcBef>
                        <a:spcAft>
                          <a:spcPts val="0"/>
                        </a:spcAft>
                      </a:pPr>
                      <a:r>
                        <a:rPr lang="en-US" sz="1800" dirty="0">
                          <a:effectLst/>
                          <a:latin typeface="Courier New" pitchFamily="49" charset="0"/>
                          <a:cs typeface="Courier New" pitchFamily="49" charset="0"/>
                        </a:rPr>
                        <a:t> </a:t>
                      </a:r>
                      <a:br>
                        <a:rPr lang="en-US" sz="1800" dirty="0">
                          <a:effectLst/>
                          <a:latin typeface="Courier New" pitchFamily="49" charset="0"/>
                          <a:cs typeface="Courier New" pitchFamily="49" charset="0"/>
                        </a:rPr>
                      </a:br>
                      <a:r>
                        <a:rPr lang="en-US" sz="1800" dirty="0">
                          <a:effectLst/>
                          <a:latin typeface="Courier New" pitchFamily="49" charset="0"/>
                          <a:cs typeface="Courier New" pitchFamily="49" charset="0"/>
                        </a:rPr>
                        <a:t>AGREE</a:t>
                      </a:r>
                    </a:p>
                    <a:p>
                      <a:pPr marL="0" marR="0" algn="ctr">
                        <a:spcBef>
                          <a:spcPts val="0"/>
                        </a:spcBef>
                        <a:spcAft>
                          <a:spcPts val="0"/>
                        </a:spcAft>
                      </a:pPr>
                      <a:r>
                        <a:rPr lang="en-US" sz="1800" dirty="0">
                          <a:effectLst/>
                          <a:latin typeface="Courier New" pitchFamily="49" charset="0"/>
                          <a:cs typeface="Courier New" pitchFamily="49" charset="0"/>
                        </a:rPr>
                        <a:t> </a:t>
                      </a:r>
                      <a:br>
                        <a:rPr lang="en-US" sz="1800" dirty="0">
                          <a:effectLst/>
                          <a:latin typeface="Courier New" pitchFamily="49" charset="0"/>
                          <a:cs typeface="Courier New" pitchFamily="49" charset="0"/>
                        </a:rPr>
                      </a:br>
                      <a:r>
                        <a:rPr lang="en-US" sz="1800" dirty="0">
                          <a:effectLst/>
                          <a:latin typeface="Courier New" pitchFamily="49" charset="0"/>
                          <a:cs typeface="Courier New" pitchFamily="49" charset="0"/>
                        </a:rPr>
                        <a:t>DISAGREE</a:t>
                      </a:r>
                    </a:p>
                    <a:p>
                      <a:pPr marL="0" marR="0" algn="ctr">
                        <a:spcBef>
                          <a:spcPts val="0"/>
                        </a:spcBef>
                        <a:spcAft>
                          <a:spcPts val="0"/>
                        </a:spcAft>
                      </a:pPr>
                      <a:r>
                        <a:rPr lang="en-US" sz="1800" dirty="0">
                          <a:effectLst/>
                          <a:latin typeface="Courier New" pitchFamily="49" charset="0"/>
                          <a:cs typeface="Courier New" pitchFamily="49" charset="0"/>
                        </a:rPr>
                        <a:t> </a:t>
                      </a:r>
                      <a:br>
                        <a:rPr lang="en-US" sz="1800" dirty="0">
                          <a:effectLst/>
                          <a:latin typeface="Courier New" pitchFamily="49" charset="0"/>
                          <a:cs typeface="Courier New" pitchFamily="49" charset="0"/>
                        </a:rPr>
                      </a:br>
                      <a:r>
                        <a:rPr lang="en-US" sz="1800" dirty="0">
                          <a:effectLst/>
                          <a:latin typeface="Courier New" pitchFamily="49" charset="0"/>
                          <a:cs typeface="Courier New" pitchFamily="49" charset="0"/>
                        </a:rPr>
                        <a:t>STRONGLY DISAGREE</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28</a:t>
                      </a:r>
                    </a:p>
                    <a:p>
                      <a:pPr marL="0" marR="0" algn="ctr">
                        <a:spcBef>
                          <a:spcPts val="0"/>
                        </a:spcBef>
                        <a:spcAft>
                          <a:spcPts val="0"/>
                        </a:spcAft>
                      </a:pPr>
                      <a:endParaRPr lang="en-US" sz="1800" dirty="0" smtClean="0">
                        <a:effectLst/>
                        <a:latin typeface="Courier New" pitchFamily="49" charset="0"/>
                        <a:cs typeface="Courier New" pitchFamily="49" charset="0"/>
                      </a:endParaRP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48</a:t>
                      </a: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23</a:t>
                      </a: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1</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28%</a:t>
                      </a:r>
                    </a:p>
                    <a:p>
                      <a:pPr marL="0" marR="0" algn="ctr">
                        <a:spcBef>
                          <a:spcPts val="0"/>
                        </a:spcBef>
                        <a:spcAft>
                          <a:spcPts val="0"/>
                        </a:spcAft>
                      </a:pPr>
                      <a:endParaRPr lang="en-US" sz="1800" dirty="0" smtClean="0">
                        <a:effectLst/>
                        <a:latin typeface="Courier New" pitchFamily="49" charset="0"/>
                        <a:cs typeface="Courier New" pitchFamily="49" charset="0"/>
                      </a:endParaRP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48%</a:t>
                      </a: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23%</a:t>
                      </a: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1%</a:t>
                      </a:r>
                      <a:endParaRPr lang="en-US" sz="1800" dirty="0">
                        <a:effectLst/>
                        <a:latin typeface="Courier New" pitchFamily="49" charset="0"/>
                        <a:ea typeface="Calibri"/>
                        <a:cs typeface="Courier New" pitchFamily="49" charset="0"/>
                      </a:endParaRPr>
                    </a:p>
                  </a:txBody>
                  <a:tcPr marL="68580" marR="68580" marT="0" marB="0"/>
                </a:tc>
              </a:tr>
              <a:tr h="222250">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TOTAL:</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 </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 </a:t>
                      </a:r>
                    </a:p>
                    <a:p>
                      <a:pPr marL="0" marR="0" algn="ctr">
                        <a:lnSpc>
                          <a:spcPct val="115000"/>
                        </a:lnSpc>
                        <a:spcBef>
                          <a:spcPts val="0"/>
                        </a:spcBef>
                        <a:spcAft>
                          <a:spcPts val="0"/>
                        </a:spcAft>
                      </a:pPr>
                      <a:r>
                        <a:rPr lang="en-US" sz="1800">
                          <a:effectLst/>
                          <a:latin typeface="Courier New" pitchFamily="49" charset="0"/>
                          <a:cs typeface="Courier New" pitchFamily="49" charset="0"/>
                        </a:rPr>
                        <a:t>100</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100%</a:t>
                      </a:r>
                      <a:endParaRPr lang="en-US" sz="1800" dirty="0">
                        <a:effectLst/>
                        <a:latin typeface="Courier New" pitchFamily="49" charset="0"/>
                        <a:ea typeface="Calibri"/>
                        <a:cs typeface="Courier New" pitchFamily="49" charset="0"/>
                      </a:endParaRPr>
                    </a:p>
                  </a:txBody>
                  <a:tcPr marL="68580" marR="68580" marT="0" marB="0"/>
                </a:tc>
              </a:tr>
            </a:tbl>
          </a:graphicData>
        </a:graphic>
      </p:graphicFrame>
      <p:sp>
        <p:nvSpPr>
          <p:cNvPr id="4" name="Straight Connector 28"/>
          <p:cNvSpPr>
            <a:spLocks noChangeShapeType="1"/>
          </p:cNvSpPr>
          <p:nvPr/>
        </p:nvSpPr>
        <p:spPr bwMode="auto">
          <a:xfrm>
            <a:off x="3657600" y="3962400"/>
            <a:ext cx="5257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Straight Connector 29"/>
          <p:cNvSpPr>
            <a:spLocks noChangeShapeType="1"/>
          </p:cNvSpPr>
          <p:nvPr/>
        </p:nvSpPr>
        <p:spPr bwMode="auto">
          <a:xfrm>
            <a:off x="3657600" y="3479170"/>
            <a:ext cx="5257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Straight Connector 30"/>
          <p:cNvSpPr>
            <a:spLocks noChangeShapeType="1"/>
          </p:cNvSpPr>
          <p:nvPr/>
        </p:nvSpPr>
        <p:spPr bwMode="auto">
          <a:xfrm>
            <a:off x="3657600" y="2819400"/>
            <a:ext cx="5257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4"/>
          <p:cNvSpPr>
            <a:spLocks noChangeArrowheads="1"/>
          </p:cNvSpPr>
          <p:nvPr/>
        </p:nvSpPr>
        <p:spPr bwMode="auto">
          <a:xfrm>
            <a:off x="1905000" y="337434"/>
            <a:ext cx="61722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Table IX</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Handles transaction</a:t>
            </a:r>
            <a:endParaRPr kumimoji="0" lang="en-US" i="0" u="none" strike="noStrike" cap="none" normalizeH="0" baseline="0" dirty="0" smtClean="0">
              <a:ln>
                <a:noFill/>
              </a:ln>
              <a:solidFill>
                <a:schemeClr val="tx1"/>
              </a:solidFill>
              <a:effectLst/>
              <a:latin typeface="Courier New" pitchFamily="49" charset="0"/>
              <a:cs typeface="Courier New" pitchFamily="49" charset="0"/>
            </a:endParaRPr>
          </a:p>
        </p:txBody>
      </p:sp>
    </p:spTree>
    <p:extLst>
      <p:ext uri="{BB962C8B-B14F-4D97-AF65-F5344CB8AC3E}">
        <p14:creationId xmlns:p14="http://schemas.microsoft.com/office/powerpoint/2010/main" val="24286074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683797"/>
            <a:ext cx="457200" cy="5632311"/>
          </a:xfrm>
          <a:prstGeom prst="rect">
            <a:avLst/>
          </a:prstGeom>
          <a:noFill/>
        </p:spPr>
        <p:txBody>
          <a:bodyPr wrap="square" rtlCol="0">
            <a:spAutoFit/>
          </a:bodyPr>
          <a:lstStyle/>
          <a:p>
            <a:r>
              <a:rPr lang="en-US" sz="4000" b="1" dirty="0" smtClean="0">
                <a:latin typeface="Courier New" pitchFamily="49" charset="0"/>
                <a:cs typeface="Courier New" pitchFamily="49" charset="0"/>
              </a:rPr>
              <a:t>C</a:t>
            </a:r>
          </a:p>
          <a:p>
            <a:r>
              <a:rPr lang="en-US" sz="4000" b="1" dirty="0" smtClean="0">
                <a:latin typeface="Courier New" pitchFamily="49" charset="0"/>
                <a:cs typeface="Courier New" pitchFamily="49" charset="0"/>
              </a:rPr>
              <a:t>U</a:t>
            </a:r>
          </a:p>
          <a:p>
            <a:r>
              <a:rPr lang="en-US" sz="4000" b="1" dirty="0" smtClean="0">
                <a:latin typeface="Courier New" pitchFamily="49" charset="0"/>
                <a:cs typeface="Courier New" pitchFamily="49" charset="0"/>
              </a:rPr>
              <a:t>S</a:t>
            </a:r>
          </a:p>
          <a:p>
            <a:r>
              <a:rPr lang="en-US" sz="4000" b="1" dirty="0" smtClean="0">
                <a:latin typeface="Courier New" pitchFamily="49" charset="0"/>
                <a:cs typeface="Courier New" pitchFamily="49" charset="0"/>
              </a:rPr>
              <a:t>T</a:t>
            </a:r>
          </a:p>
          <a:p>
            <a:r>
              <a:rPr lang="en-US" sz="4000" b="1" dirty="0" smtClean="0">
                <a:latin typeface="Courier New" pitchFamily="49" charset="0"/>
                <a:cs typeface="Courier New" pitchFamily="49" charset="0"/>
              </a:rPr>
              <a:t>O</a:t>
            </a:r>
          </a:p>
          <a:p>
            <a:r>
              <a:rPr lang="en-US" sz="4000" b="1" dirty="0" smtClean="0">
                <a:latin typeface="Courier New" pitchFamily="49" charset="0"/>
                <a:cs typeface="Courier New" pitchFamily="49" charset="0"/>
              </a:rPr>
              <a:t>M</a:t>
            </a:r>
          </a:p>
          <a:p>
            <a:r>
              <a:rPr lang="en-US" sz="4000" b="1" dirty="0" smtClean="0">
                <a:latin typeface="Courier New" pitchFamily="49" charset="0"/>
                <a:cs typeface="Courier New" pitchFamily="49" charset="0"/>
              </a:rPr>
              <a:t>E</a:t>
            </a:r>
          </a:p>
          <a:p>
            <a:r>
              <a:rPr lang="en-US" sz="4000" b="1" dirty="0" smtClean="0">
                <a:latin typeface="Courier New" pitchFamily="49" charset="0"/>
                <a:cs typeface="Courier New" pitchFamily="49" charset="0"/>
              </a:rPr>
              <a:t>R</a:t>
            </a:r>
          </a:p>
          <a:p>
            <a:r>
              <a:rPr lang="en-US" sz="4000" b="1" dirty="0" smtClean="0">
                <a:latin typeface="Courier New" pitchFamily="49" charset="0"/>
                <a:cs typeface="Courier New" pitchFamily="49" charset="0"/>
              </a:rPr>
              <a:t>S</a:t>
            </a:r>
          </a:p>
        </p:txBody>
      </p:sp>
      <p:graphicFrame>
        <p:nvGraphicFramePr>
          <p:cNvPr id="3" name="Table 2"/>
          <p:cNvGraphicFramePr>
            <a:graphicFrameLocks noGrp="1"/>
          </p:cNvGraphicFramePr>
          <p:nvPr>
            <p:extLst>
              <p:ext uri="{D42A27DB-BD31-4B8C-83A1-F6EECF244321}">
                <p14:modId xmlns:p14="http://schemas.microsoft.com/office/powerpoint/2010/main" val="1089255186"/>
              </p:ext>
            </p:extLst>
          </p:nvPr>
        </p:nvGraphicFramePr>
        <p:xfrm>
          <a:off x="1371600" y="1498854"/>
          <a:ext cx="7391400" cy="3858566"/>
        </p:xfrm>
        <a:graphic>
          <a:graphicData uri="http://schemas.openxmlformats.org/drawingml/2006/table">
            <a:tbl>
              <a:tblPr firstRow="1" firstCol="1" bandRow="1">
                <a:tableStyleId>{5C22544A-7EE6-4342-B048-85BDC9FD1C3A}</a:tableStyleId>
              </a:tblPr>
              <a:tblGrid>
                <a:gridCol w="2306339"/>
                <a:gridCol w="1945105"/>
                <a:gridCol w="1458829"/>
                <a:gridCol w="1681127"/>
              </a:tblGrid>
              <a:tr h="408619">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QUESTION(s)</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OPTION</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FREQUENCY</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PERCENTAGE</a:t>
                      </a:r>
                      <a:endParaRPr lang="en-US" sz="1800" dirty="0">
                        <a:effectLst/>
                        <a:latin typeface="Courier New" pitchFamily="49" charset="0"/>
                        <a:ea typeface="Calibri"/>
                        <a:cs typeface="Courier New" pitchFamily="49" charset="0"/>
                      </a:endParaRPr>
                    </a:p>
                  </a:txBody>
                  <a:tcPr marL="68580" marR="68580" marT="0" marB="0"/>
                </a:tc>
              </a:tr>
              <a:tr h="2757297">
                <a:tc>
                  <a:txBody>
                    <a:bodyPr/>
                    <a:lstStyle/>
                    <a:p>
                      <a:pPr marL="0" marR="0" lvl="0" indent="0" algn="l">
                        <a:lnSpc>
                          <a:spcPct val="115000"/>
                        </a:lnSpc>
                        <a:spcBef>
                          <a:spcPts val="0"/>
                        </a:spcBef>
                        <a:spcAft>
                          <a:spcPts val="0"/>
                        </a:spcAft>
                        <a:buSzPts val="1100"/>
                        <a:buFont typeface="+mj-lt"/>
                        <a:buNone/>
                      </a:pPr>
                      <a:r>
                        <a:rPr lang="en-US" sz="1800" dirty="0" smtClean="0">
                          <a:effectLst/>
                          <a:latin typeface="Courier New" pitchFamily="49" charset="0"/>
                          <a:cs typeface="Courier New" pitchFamily="49" charset="0"/>
                        </a:rPr>
                        <a:t>10. They </a:t>
                      </a:r>
                      <a:r>
                        <a:rPr lang="en-US" sz="1800" dirty="0">
                          <a:effectLst/>
                          <a:latin typeface="Courier New" pitchFamily="49" charset="0"/>
                          <a:cs typeface="Courier New" pitchFamily="49" charset="0"/>
                        </a:rPr>
                        <a:t>entertain customers in a very efficient and effective way.</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STRONGLY AGREE</a:t>
                      </a:r>
                    </a:p>
                    <a:p>
                      <a:pPr marL="0" marR="0" algn="ctr">
                        <a:spcBef>
                          <a:spcPts val="0"/>
                        </a:spcBef>
                        <a:spcAft>
                          <a:spcPts val="0"/>
                        </a:spcAft>
                      </a:pPr>
                      <a:r>
                        <a:rPr lang="en-US" sz="1800" dirty="0">
                          <a:effectLst/>
                          <a:latin typeface="Courier New" pitchFamily="49" charset="0"/>
                          <a:cs typeface="Courier New" pitchFamily="49" charset="0"/>
                        </a:rPr>
                        <a:t> </a:t>
                      </a:r>
                      <a:br>
                        <a:rPr lang="en-US" sz="1800" dirty="0">
                          <a:effectLst/>
                          <a:latin typeface="Courier New" pitchFamily="49" charset="0"/>
                          <a:cs typeface="Courier New" pitchFamily="49" charset="0"/>
                        </a:rPr>
                      </a:br>
                      <a:r>
                        <a:rPr lang="en-US" sz="1800" dirty="0" smtClean="0">
                          <a:effectLst/>
                          <a:latin typeface="Courier New" pitchFamily="49" charset="0"/>
                          <a:cs typeface="Courier New" pitchFamily="49" charset="0"/>
                        </a:rPr>
                        <a:t>AGREE</a:t>
                      </a:r>
                      <a:endParaRPr lang="en-US" sz="1800" dirty="0">
                        <a:effectLst/>
                        <a:latin typeface="Courier New" pitchFamily="49" charset="0"/>
                        <a:cs typeface="Courier New" pitchFamily="49" charset="0"/>
                      </a:endParaRPr>
                    </a:p>
                    <a:p>
                      <a:pPr marL="0" marR="0" algn="ctr">
                        <a:spcBef>
                          <a:spcPts val="0"/>
                        </a:spcBef>
                        <a:spcAft>
                          <a:spcPts val="0"/>
                        </a:spcAft>
                      </a:pPr>
                      <a:r>
                        <a:rPr lang="en-US" sz="1800" dirty="0">
                          <a:effectLst/>
                          <a:latin typeface="Courier New" pitchFamily="49" charset="0"/>
                          <a:cs typeface="Courier New" pitchFamily="49" charset="0"/>
                        </a:rPr>
                        <a:t/>
                      </a:r>
                      <a:br>
                        <a:rPr lang="en-US" sz="1800" dirty="0">
                          <a:effectLst/>
                          <a:latin typeface="Courier New" pitchFamily="49" charset="0"/>
                          <a:cs typeface="Courier New" pitchFamily="49" charset="0"/>
                        </a:rPr>
                      </a:br>
                      <a:r>
                        <a:rPr lang="en-US" sz="1800" dirty="0" smtClean="0">
                          <a:effectLst/>
                          <a:latin typeface="Courier New" pitchFamily="49" charset="0"/>
                          <a:cs typeface="Courier New" pitchFamily="49" charset="0"/>
                        </a:rPr>
                        <a:t>DISAGREE</a:t>
                      </a:r>
                      <a:endParaRPr lang="en-US" sz="1800" dirty="0">
                        <a:effectLst/>
                        <a:latin typeface="Courier New" pitchFamily="49" charset="0"/>
                        <a:cs typeface="Courier New" pitchFamily="49" charset="0"/>
                      </a:endParaRPr>
                    </a:p>
                    <a:p>
                      <a:pPr marL="0" marR="0" algn="ctr">
                        <a:spcBef>
                          <a:spcPts val="0"/>
                        </a:spcBef>
                        <a:spcAft>
                          <a:spcPts val="0"/>
                        </a:spcAft>
                      </a:pPr>
                      <a:r>
                        <a:rPr lang="en-US" sz="1800" dirty="0">
                          <a:effectLst/>
                          <a:latin typeface="Courier New" pitchFamily="49" charset="0"/>
                          <a:cs typeface="Courier New" pitchFamily="49" charset="0"/>
                        </a:rPr>
                        <a:t/>
                      </a:r>
                      <a:br>
                        <a:rPr lang="en-US" sz="1800" dirty="0">
                          <a:effectLst/>
                          <a:latin typeface="Courier New" pitchFamily="49" charset="0"/>
                          <a:cs typeface="Courier New" pitchFamily="49" charset="0"/>
                        </a:rPr>
                      </a:br>
                      <a:r>
                        <a:rPr lang="en-US" sz="1800" dirty="0">
                          <a:effectLst/>
                          <a:latin typeface="Courier New" pitchFamily="49" charset="0"/>
                          <a:cs typeface="Courier New" pitchFamily="49" charset="0"/>
                        </a:rPr>
                        <a:t>STRONGLY DISAGREE</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27</a:t>
                      </a:r>
                    </a:p>
                    <a:p>
                      <a:pPr marL="0" marR="0" algn="ctr">
                        <a:spcBef>
                          <a:spcPts val="0"/>
                        </a:spcBef>
                        <a:spcAft>
                          <a:spcPts val="0"/>
                        </a:spcAft>
                      </a:pPr>
                      <a:endParaRPr lang="en-US" sz="1800" dirty="0" smtClean="0">
                        <a:effectLst/>
                        <a:latin typeface="Courier New" pitchFamily="49" charset="0"/>
                        <a:cs typeface="Courier New" pitchFamily="49" charset="0"/>
                      </a:endParaRP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54</a:t>
                      </a: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18</a:t>
                      </a: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1</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27%</a:t>
                      </a:r>
                    </a:p>
                    <a:p>
                      <a:pPr marL="0" marR="0" algn="ctr">
                        <a:spcBef>
                          <a:spcPts val="0"/>
                        </a:spcBef>
                        <a:spcAft>
                          <a:spcPts val="0"/>
                        </a:spcAft>
                      </a:pPr>
                      <a:endParaRPr lang="en-US" sz="1800" dirty="0" smtClean="0">
                        <a:effectLst/>
                        <a:latin typeface="Courier New" pitchFamily="49" charset="0"/>
                        <a:cs typeface="Courier New" pitchFamily="49" charset="0"/>
                      </a:endParaRP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54%</a:t>
                      </a: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18%</a:t>
                      </a: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1%</a:t>
                      </a:r>
                      <a:endParaRPr lang="en-US" sz="1800" dirty="0">
                        <a:effectLst/>
                        <a:latin typeface="Courier New" pitchFamily="49" charset="0"/>
                        <a:ea typeface="Calibri"/>
                        <a:cs typeface="Courier New" pitchFamily="49" charset="0"/>
                      </a:endParaRPr>
                    </a:p>
                  </a:txBody>
                  <a:tcPr marL="68580" marR="68580" marT="0" marB="0"/>
                </a:tc>
              </a:tr>
              <a:tr h="692650">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 </a:t>
                      </a:r>
                    </a:p>
                    <a:p>
                      <a:pPr marL="0" marR="0" algn="ctr">
                        <a:lnSpc>
                          <a:spcPct val="115000"/>
                        </a:lnSpc>
                        <a:spcBef>
                          <a:spcPts val="0"/>
                        </a:spcBef>
                        <a:spcAft>
                          <a:spcPts val="0"/>
                        </a:spcAft>
                      </a:pPr>
                      <a:r>
                        <a:rPr lang="en-US" sz="1800">
                          <a:effectLst/>
                          <a:latin typeface="Courier New" pitchFamily="49" charset="0"/>
                          <a:cs typeface="Courier New" pitchFamily="49" charset="0"/>
                        </a:rPr>
                        <a:t>TOTAL:</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 </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 </a:t>
                      </a:r>
                    </a:p>
                    <a:p>
                      <a:pPr marL="0" marR="0" algn="ctr">
                        <a:lnSpc>
                          <a:spcPct val="115000"/>
                        </a:lnSpc>
                        <a:spcBef>
                          <a:spcPts val="0"/>
                        </a:spcBef>
                        <a:spcAft>
                          <a:spcPts val="0"/>
                        </a:spcAft>
                      </a:pPr>
                      <a:r>
                        <a:rPr lang="en-US" sz="1800">
                          <a:effectLst/>
                          <a:latin typeface="Courier New" pitchFamily="49" charset="0"/>
                          <a:cs typeface="Courier New" pitchFamily="49" charset="0"/>
                        </a:rPr>
                        <a:t>100</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100%</a:t>
                      </a:r>
                      <a:endParaRPr lang="en-US" sz="1800" dirty="0">
                        <a:effectLst/>
                        <a:latin typeface="Courier New" pitchFamily="49" charset="0"/>
                        <a:ea typeface="Calibri"/>
                        <a:cs typeface="Courier New" pitchFamily="49" charset="0"/>
                      </a:endParaRPr>
                    </a:p>
                  </a:txBody>
                  <a:tcPr marL="68580" marR="68580" marT="0" marB="0"/>
                </a:tc>
              </a:tr>
            </a:tbl>
          </a:graphicData>
        </a:graphic>
      </p:graphicFrame>
      <p:sp>
        <p:nvSpPr>
          <p:cNvPr id="4" name="Straight Connector 31"/>
          <p:cNvSpPr>
            <a:spLocks noChangeShapeType="1"/>
          </p:cNvSpPr>
          <p:nvPr/>
        </p:nvSpPr>
        <p:spPr bwMode="auto">
          <a:xfrm>
            <a:off x="3657600" y="3962400"/>
            <a:ext cx="51054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Straight Connector 32"/>
          <p:cNvSpPr>
            <a:spLocks noChangeShapeType="1"/>
          </p:cNvSpPr>
          <p:nvPr/>
        </p:nvSpPr>
        <p:spPr bwMode="auto">
          <a:xfrm>
            <a:off x="3657600" y="3352800"/>
            <a:ext cx="51054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Straight Connector 33"/>
          <p:cNvSpPr>
            <a:spLocks noChangeShapeType="1"/>
          </p:cNvSpPr>
          <p:nvPr/>
        </p:nvSpPr>
        <p:spPr bwMode="auto">
          <a:xfrm>
            <a:off x="3657600" y="2819400"/>
            <a:ext cx="51054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4"/>
          <p:cNvSpPr>
            <a:spLocks noChangeArrowheads="1"/>
          </p:cNvSpPr>
          <p:nvPr/>
        </p:nvSpPr>
        <p:spPr bwMode="auto">
          <a:xfrm>
            <a:off x="2144713" y="339427"/>
            <a:ext cx="5867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Table X</a:t>
            </a:r>
            <a:endParaRPr kumimoji="0" lang="en-US" i="0" u="none" strike="noStrike" cap="none" normalizeH="0" baseline="0" dirty="0" smtClean="0">
              <a:ln>
                <a:noFill/>
              </a:ln>
              <a:solidFill>
                <a:schemeClr val="tx1"/>
              </a:solidFill>
              <a:effectLst/>
              <a:latin typeface="Arial" pitchFamily="34" charset="0"/>
              <a:cs typeface="Arial" pitchFamily="34" charset="0"/>
            </a:endParaRPr>
          </a:p>
        </p:txBody>
      </p:sp>
      <p:sp>
        <p:nvSpPr>
          <p:cNvPr id="8" name="Rectangle 5"/>
          <p:cNvSpPr>
            <a:spLocks noChangeArrowheads="1"/>
          </p:cNvSpPr>
          <p:nvPr/>
        </p:nvSpPr>
        <p:spPr bwMode="auto">
          <a:xfrm>
            <a:off x="2055668" y="784716"/>
            <a:ext cx="6096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Entertains customer</a:t>
            </a:r>
            <a:endParaRPr kumimoji="0" lang="en-US"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2876934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683797"/>
            <a:ext cx="457200" cy="5632311"/>
          </a:xfrm>
          <a:prstGeom prst="rect">
            <a:avLst/>
          </a:prstGeom>
          <a:noFill/>
        </p:spPr>
        <p:txBody>
          <a:bodyPr wrap="square" rtlCol="0">
            <a:spAutoFit/>
          </a:bodyPr>
          <a:lstStyle/>
          <a:p>
            <a:r>
              <a:rPr lang="en-US" sz="4000" b="1" dirty="0" smtClean="0">
                <a:latin typeface="Courier New" pitchFamily="49" charset="0"/>
                <a:cs typeface="Courier New" pitchFamily="49" charset="0"/>
              </a:rPr>
              <a:t>C</a:t>
            </a:r>
          </a:p>
          <a:p>
            <a:r>
              <a:rPr lang="en-US" sz="4000" b="1" dirty="0" smtClean="0">
                <a:latin typeface="Courier New" pitchFamily="49" charset="0"/>
                <a:cs typeface="Courier New" pitchFamily="49" charset="0"/>
              </a:rPr>
              <a:t>U</a:t>
            </a:r>
          </a:p>
          <a:p>
            <a:r>
              <a:rPr lang="en-US" sz="4000" b="1" dirty="0" smtClean="0">
                <a:latin typeface="Courier New" pitchFamily="49" charset="0"/>
                <a:cs typeface="Courier New" pitchFamily="49" charset="0"/>
              </a:rPr>
              <a:t>S</a:t>
            </a:r>
          </a:p>
          <a:p>
            <a:r>
              <a:rPr lang="en-US" sz="4000" b="1" dirty="0" smtClean="0">
                <a:latin typeface="Courier New" pitchFamily="49" charset="0"/>
                <a:cs typeface="Courier New" pitchFamily="49" charset="0"/>
              </a:rPr>
              <a:t>T</a:t>
            </a:r>
          </a:p>
          <a:p>
            <a:r>
              <a:rPr lang="en-US" sz="4000" b="1" dirty="0" smtClean="0">
                <a:latin typeface="Courier New" pitchFamily="49" charset="0"/>
                <a:cs typeface="Courier New" pitchFamily="49" charset="0"/>
              </a:rPr>
              <a:t>O</a:t>
            </a:r>
          </a:p>
          <a:p>
            <a:r>
              <a:rPr lang="en-US" sz="4000" b="1" dirty="0" smtClean="0">
                <a:latin typeface="Courier New" pitchFamily="49" charset="0"/>
                <a:cs typeface="Courier New" pitchFamily="49" charset="0"/>
              </a:rPr>
              <a:t>M</a:t>
            </a:r>
          </a:p>
          <a:p>
            <a:r>
              <a:rPr lang="en-US" sz="4000" b="1" dirty="0" smtClean="0">
                <a:latin typeface="Courier New" pitchFamily="49" charset="0"/>
                <a:cs typeface="Courier New" pitchFamily="49" charset="0"/>
              </a:rPr>
              <a:t>E</a:t>
            </a:r>
          </a:p>
          <a:p>
            <a:r>
              <a:rPr lang="en-US" sz="4000" b="1" dirty="0" smtClean="0">
                <a:latin typeface="Courier New" pitchFamily="49" charset="0"/>
                <a:cs typeface="Courier New" pitchFamily="49" charset="0"/>
              </a:rPr>
              <a:t>R</a:t>
            </a:r>
          </a:p>
          <a:p>
            <a:r>
              <a:rPr lang="en-US" sz="4000" b="1" dirty="0" smtClean="0">
                <a:latin typeface="Courier New" pitchFamily="49" charset="0"/>
                <a:cs typeface="Courier New" pitchFamily="49" charset="0"/>
              </a:rPr>
              <a:t>S</a:t>
            </a:r>
          </a:p>
        </p:txBody>
      </p:sp>
      <p:graphicFrame>
        <p:nvGraphicFramePr>
          <p:cNvPr id="3" name="Table 2"/>
          <p:cNvGraphicFramePr>
            <a:graphicFrameLocks noGrp="1"/>
          </p:cNvGraphicFramePr>
          <p:nvPr>
            <p:extLst>
              <p:ext uri="{D42A27DB-BD31-4B8C-83A1-F6EECF244321}">
                <p14:modId xmlns:p14="http://schemas.microsoft.com/office/powerpoint/2010/main" val="3889518023"/>
              </p:ext>
            </p:extLst>
          </p:nvPr>
        </p:nvGraphicFramePr>
        <p:xfrm>
          <a:off x="1447800" y="1505204"/>
          <a:ext cx="7162800" cy="3787975"/>
        </p:xfrm>
        <a:graphic>
          <a:graphicData uri="http://schemas.openxmlformats.org/drawingml/2006/table">
            <a:tbl>
              <a:tblPr firstRow="1" firstCol="1" bandRow="1">
                <a:tableStyleId>{5C22544A-7EE6-4342-B048-85BDC9FD1C3A}</a:tableStyleId>
              </a:tblPr>
              <a:tblGrid>
                <a:gridCol w="2235009"/>
                <a:gridCol w="1884947"/>
                <a:gridCol w="1413711"/>
                <a:gridCol w="1629133"/>
              </a:tblGrid>
              <a:tr h="380496">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QUESTION(s)</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OPTION</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FREQUENCY</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PERCENTAGE</a:t>
                      </a:r>
                      <a:endParaRPr lang="en-US" sz="1800" dirty="0">
                        <a:effectLst/>
                        <a:latin typeface="Courier New" pitchFamily="49" charset="0"/>
                        <a:ea typeface="Calibri"/>
                        <a:cs typeface="Courier New" pitchFamily="49" charset="0"/>
                      </a:endParaRPr>
                    </a:p>
                  </a:txBody>
                  <a:tcPr marL="68580" marR="68580" marT="0" marB="0"/>
                </a:tc>
              </a:tr>
              <a:tr h="2762500">
                <a:tc>
                  <a:txBody>
                    <a:bodyPr/>
                    <a:lstStyle/>
                    <a:p>
                      <a:pPr marL="0" marR="0" lvl="0" indent="0" algn="l">
                        <a:lnSpc>
                          <a:spcPct val="115000"/>
                        </a:lnSpc>
                        <a:spcBef>
                          <a:spcPts val="0"/>
                        </a:spcBef>
                        <a:spcAft>
                          <a:spcPts val="0"/>
                        </a:spcAft>
                        <a:buSzPts val="1100"/>
                        <a:buFont typeface="+mj-lt"/>
                        <a:buNone/>
                      </a:pPr>
                      <a:r>
                        <a:rPr lang="en-US" sz="1800" dirty="0" smtClean="0">
                          <a:effectLst/>
                          <a:latin typeface="Courier New" pitchFamily="49" charset="0"/>
                          <a:cs typeface="Courier New" pitchFamily="49" charset="0"/>
                        </a:rPr>
                        <a:t>11. The </a:t>
                      </a:r>
                      <a:r>
                        <a:rPr lang="en-US" sz="1800" dirty="0">
                          <a:effectLst/>
                          <a:latin typeface="Courier New" pitchFamily="49" charset="0"/>
                          <a:cs typeface="Courier New" pitchFamily="49" charset="0"/>
                        </a:rPr>
                        <a:t>company staffs’ can handle a customer one at a time.</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STRONGLY AGREE</a:t>
                      </a:r>
                    </a:p>
                    <a:p>
                      <a:pPr marL="0" marR="0" algn="ctr">
                        <a:spcBef>
                          <a:spcPts val="0"/>
                        </a:spcBef>
                        <a:spcAft>
                          <a:spcPts val="0"/>
                        </a:spcAft>
                      </a:pPr>
                      <a:r>
                        <a:rPr lang="en-US" sz="1800" dirty="0">
                          <a:effectLst/>
                          <a:latin typeface="Courier New" pitchFamily="49" charset="0"/>
                          <a:cs typeface="Courier New" pitchFamily="49" charset="0"/>
                        </a:rPr>
                        <a:t> </a:t>
                      </a:r>
                      <a:br>
                        <a:rPr lang="en-US" sz="1800" dirty="0">
                          <a:effectLst/>
                          <a:latin typeface="Courier New" pitchFamily="49" charset="0"/>
                          <a:cs typeface="Courier New" pitchFamily="49" charset="0"/>
                        </a:rPr>
                      </a:br>
                      <a:r>
                        <a:rPr lang="en-US" sz="1800" dirty="0">
                          <a:effectLst/>
                          <a:latin typeface="Courier New" pitchFamily="49" charset="0"/>
                          <a:cs typeface="Courier New" pitchFamily="49" charset="0"/>
                        </a:rPr>
                        <a:t>AGREE</a:t>
                      </a:r>
                    </a:p>
                    <a:p>
                      <a:pPr marL="0" marR="0" algn="ctr">
                        <a:spcBef>
                          <a:spcPts val="0"/>
                        </a:spcBef>
                        <a:spcAft>
                          <a:spcPts val="0"/>
                        </a:spcAft>
                      </a:pPr>
                      <a:r>
                        <a:rPr lang="en-US" sz="1800" dirty="0">
                          <a:effectLst/>
                          <a:latin typeface="Courier New" pitchFamily="49" charset="0"/>
                          <a:cs typeface="Courier New" pitchFamily="49" charset="0"/>
                        </a:rPr>
                        <a:t> </a:t>
                      </a:r>
                      <a:br>
                        <a:rPr lang="en-US" sz="1800" dirty="0">
                          <a:effectLst/>
                          <a:latin typeface="Courier New" pitchFamily="49" charset="0"/>
                          <a:cs typeface="Courier New" pitchFamily="49" charset="0"/>
                        </a:rPr>
                      </a:br>
                      <a:r>
                        <a:rPr lang="en-US" sz="1800" dirty="0">
                          <a:effectLst/>
                          <a:latin typeface="Courier New" pitchFamily="49" charset="0"/>
                          <a:cs typeface="Courier New" pitchFamily="49" charset="0"/>
                        </a:rPr>
                        <a:t>DISAGREE</a:t>
                      </a:r>
                    </a:p>
                    <a:p>
                      <a:pPr marL="0" marR="0" algn="ctr">
                        <a:spcBef>
                          <a:spcPts val="0"/>
                        </a:spcBef>
                        <a:spcAft>
                          <a:spcPts val="0"/>
                        </a:spcAft>
                      </a:pPr>
                      <a:r>
                        <a:rPr lang="en-US" sz="1800" dirty="0">
                          <a:effectLst/>
                          <a:latin typeface="Courier New" pitchFamily="49" charset="0"/>
                          <a:cs typeface="Courier New" pitchFamily="49" charset="0"/>
                        </a:rPr>
                        <a:t> </a:t>
                      </a:r>
                      <a:br>
                        <a:rPr lang="en-US" sz="1800" dirty="0">
                          <a:effectLst/>
                          <a:latin typeface="Courier New" pitchFamily="49" charset="0"/>
                          <a:cs typeface="Courier New" pitchFamily="49" charset="0"/>
                        </a:rPr>
                      </a:br>
                      <a:r>
                        <a:rPr lang="en-US" sz="1800" dirty="0">
                          <a:effectLst/>
                          <a:latin typeface="Courier New" pitchFamily="49" charset="0"/>
                          <a:cs typeface="Courier New" pitchFamily="49" charset="0"/>
                        </a:rPr>
                        <a:t>STRONGLY DISAGREE</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24</a:t>
                      </a:r>
                    </a:p>
                    <a:p>
                      <a:pPr marL="0" marR="0" algn="ctr">
                        <a:spcBef>
                          <a:spcPts val="0"/>
                        </a:spcBef>
                        <a:spcAft>
                          <a:spcPts val="0"/>
                        </a:spcAft>
                      </a:pPr>
                      <a:endParaRPr lang="en-US" sz="1800" dirty="0" smtClean="0">
                        <a:effectLst/>
                        <a:latin typeface="Courier New" pitchFamily="49" charset="0"/>
                        <a:cs typeface="Courier New" pitchFamily="49" charset="0"/>
                      </a:endParaRP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58</a:t>
                      </a: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18</a:t>
                      </a: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0</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24%</a:t>
                      </a:r>
                    </a:p>
                    <a:p>
                      <a:pPr marL="0" marR="0" algn="ctr">
                        <a:spcBef>
                          <a:spcPts val="0"/>
                        </a:spcBef>
                        <a:spcAft>
                          <a:spcPts val="0"/>
                        </a:spcAft>
                      </a:pPr>
                      <a:endParaRPr lang="en-US" sz="1800" dirty="0" smtClean="0">
                        <a:effectLst/>
                        <a:latin typeface="Courier New" pitchFamily="49" charset="0"/>
                        <a:cs typeface="Courier New" pitchFamily="49" charset="0"/>
                      </a:endParaRP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58%</a:t>
                      </a: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18%</a:t>
                      </a: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0%</a:t>
                      </a:r>
                      <a:endParaRPr lang="en-US" sz="1800" dirty="0">
                        <a:effectLst/>
                        <a:latin typeface="Courier New" pitchFamily="49" charset="0"/>
                        <a:ea typeface="Calibri"/>
                        <a:cs typeface="Courier New" pitchFamily="49" charset="0"/>
                      </a:endParaRPr>
                    </a:p>
                  </a:txBody>
                  <a:tcPr marL="68580" marR="68580" marT="0" marB="0"/>
                </a:tc>
              </a:tr>
              <a:tr h="644979">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 </a:t>
                      </a:r>
                    </a:p>
                    <a:p>
                      <a:pPr marL="0" marR="0" algn="ctr">
                        <a:lnSpc>
                          <a:spcPct val="115000"/>
                        </a:lnSpc>
                        <a:spcBef>
                          <a:spcPts val="0"/>
                        </a:spcBef>
                        <a:spcAft>
                          <a:spcPts val="0"/>
                        </a:spcAft>
                      </a:pPr>
                      <a:r>
                        <a:rPr lang="en-US" sz="1800">
                          <a:effectLst/>
                          <a:latin typeface="Courier New" pitchFamily="49" charset="0"/>
                          <a:cs typeface="Courier New" pitchFamily="49" charset="0"/>
                        </a:rPr>
                        <a:t>TOTAL:</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 </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 </a:t>
                      </a:r>
                    </a:p>
                    <a:p>
                      <a:pPr marL="0" marR="0" algn="ctr">
                        <a:lnSpc>
                          <a:spcPct val="115000"/>
                        </a:lnSpc>
                        <a:spcBef>
                          <a:spcPts val="0"/>
                        </a:spcBef>
                        <a:spcAft>
                          <a:spcPts val="0"/>
                        </a:spcAft>
                      </a:pPr>
                      <a:r>
                        <a:rPr lang="en-US" sz="1800">
                          <a:effectLst/>
                          <a:latin typeface="Courier New" pitchFamily="49" charset="0"/>
                          <a:cs typeface="Courier New" pitchFamily="49" charset="0"/>
                        </a:rPr>
                        <a:t>100</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100%</a:t>
                      </a:r>
                      <a:endParaRPr lang="en-US" sz="1800" dirty="0">
                        <a:effectLst/>
                        <a:latin typeface="Courier New" pitchFamily="49" charset="0"/>
                        <a:ea typeface="Calibri"/>
                        <a:cs typeface="Courier New" pitchFamily="49" charset="0"/>
                      </a:endParaRPr>
                    </a:p>
                  </a:txBody>
                  <a:tcPr marL="68580" marR="68580" marT="0" marB="0"/>
                </a:tc>
              </a:tr>
            </a:tbl>
          </a:graphicData>
        </a:graphic>
      </p:graphicFrame>
      <p:sp>
        <p:nvSpPr>
          <p:cNvPr id="4" name="Straight Connector 34"/>
          <p:cNvSpPr>
            <a:spLocks noChangeShapeType="1"/>
          </p:cNvSpPr>
          <p:nvPr/>
        </p:nvSpPr>
        <p:spPr bwMode="auto">
          <a:xfrm>
            <a:off x="3657599" y="2740603"/>
            <a:ext cx="495300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Straight Connector 35"/>
          <p:cNvSpPr>
            <a:spLocks noChangeShapeType="1"/>
          </p:cNvSpPr>
          <p:nvPr/>
        </p:nvSpPr>
        <p:spPr bwMode="auto">
          <a:xfrm>
            <a:off x="3657600" y="3352800"/>
            <a:ext cx="4953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Straight Connector 36"/>
          <p:cNvSpPr>
            <a:spLocks noChangeShapeType="1"/>
          </p:cNvSpPr>
          <p:nvPr/>
        </p:nvSpPr>
        <p:spPr bwMode="auto">
          <a:xfrm>
            <a:off x="3657600" y="3948545"/>
            <a:ext cx="4953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4"/>
          <p:cNvSpPr>
            <a:spLocks noChangeArrowheads="1"/>
          </p:cNvSpPr>
          <p:nvPr/>
        </p:nvSpPr>
        <p:spPr bwMode="auto">
          <a:xfrm>
            <a:off x="1295400" y="222132"/>
            <a:ext cx="70104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Table XI</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Customer in one at a time</a:t>
            </a:r>
            <a:endParaRPr kumimoji="0" lang="en-US" i="0" u="none" strike="noStrike" cap="none" normalizeH="0" baseline="0" dirty="0" smtClean="0">
              <a:ln>
                <a:noFill/>
              </a:ln>
              <a:solidFill>
                <a:schemeClr val="tx1"/>
              </a:solidFill>
              <a:effectLst/>
              <a:latin typeface="Courier New" pitchFamily="49" charset="0"/>
              <a:cs typeface="Courier New" pitchFamily="49" charset="0"/>
            </a:endParaRPr>
          </a:p>
        </p:txBody>
      </p:sp>
    </p:spTree>
    <p:extLst>
      <p:ext uri="{BB962C8B-B14F-4D97-AF65-F5344CB8AC3E}">
        <p14:creationId xmlns:p14="http://schemas.microsoft.com/office/powerpoint/2010/main" val="33657513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683797"/>
            <a:ext cx="457200" cy="5632311"/>
          </a:xfrm>
          <a:prstGeom prst="rect">
            <a:avLst/>
          </a:prstGeom>
          <a:noFill/>
        </p:spPr>
        <p:txBody>
          <a:bodyPr wrap="square" rtlCol="0">
            <a:spAutoFit/>
          </a:bodyPr>
          <a:lstStyle/>
          <a:p>
            <a:r>
              <a:rPr lang="en-US" sz="4000" b="1" dirty="0" smtClean="0">
                <a:latin typeface="Courier New" pitchFamily="49" charset="0"/>
                <a:cs typeface="Courier New" pitchFamily="49" charset="0"/>
              </a:rPr>
              <a:t>C</a:t>
            </a:r>
          </a:p>
          <a:p>
            <a:r>
              <a:rPr lang="en-US" sz="4000" b="1" dirty="0" smtClean="0">
                <a:latin typeface="Courier New" pitchFamily="49" charset="0"/>
                <a:cs typeface="Courier New" pitchFamily="49" charset="0"/>
              </a:rPr>
              <a:t>U</a:t>
            </a:r>
          </a:p>
          <a:p>
            <a:r>
              <a:rPr lang="en-US" sz="4000" b="1" dirty="0" smtClean="0">
                <a:latin typeface="Courier New" pitchFamily="49" charset="0"/>
                <a:cs typeface="Courier New" pitchFamily="49" charset="0"/>
              </a:rPr>
              <a:t>S</a:t>
            </a:r>
          </a:p>
          <a:p>
            <a:r>
              <a:rPr lang="en-US" sz="4000" b="1" dirty="0" smtClean="0">
                <a:latin typeface="Courier New" pitchFamily="49" charset="0"/>
                <a:cs typeface="Courier New" pitchFamily="49" charset="0"/>
              </a:rPr>
              <a:t>T</a:t>
            </a:r>
          </a:p>
          <a:p>
            <a:r>
              <a:rPr lang="en-US" sz="4000" b="1" dirty="0" smtClean="0">
                <a:latin typeface="Courier New" pitchFamily="49" charset="0"/>
                <a:cs typeface="Courier New" pitchFamily="49" charset="0"/>
              </a:rPr>
              <a:t>O</a:t>
            </a:r>
          </a:p>
          <a:p>
            <a:r>
              <a:rPr lang="en-US" sz="4000" b="1" dirty="0" smtClean="0">
                <a:latin typeface="Courier New" pitchFamily="49" charset="0"/>
                <a:cs typeface="Courier New" pitchFamily="49" charset="0"/>
              </a:rPr>
              <a:t>M</a:t>
            </a:r>
          </a:p>
          <a:p>
            <a:r>
              <a:rPr lang="en-US" sz="4000" b="1" dirty="0" smtClean="0">
                <a:latin typeface="Courier New" pitchFamily="49" charset="0"/>
                <a:cs typeface="Courier New" pitchFamily="49" charset="0"/>
              </a:rPr>
              <a:t>E</a:t>
            </a:r>
          </a:p>
          <a:p>
            <a:r>
              <a:rPr lang="en-US" sz="4000" b="1" dirty="0" smtClean="0">
                <a:latin typeface="Courier New" pitchFamily="49" charset="0"/>
                <a:cs typeface="Courier New" pitchFamily="49" charset="0"/>
              </a:rPr>
              <a:t>R</a:t>
            </a:r>
          </a:p>
          <a:p>
            <a:r>
              <a:rPr lang="en-US" sz="4000" b="1" dirty="0" smtClean="0">
                <a:latin typeface="Courier New" pitchFamily="49" charset="0"/>
                <a:cs typeface="Courier New" pitchFamily="49" charset="0"/>
              </a:rPr>
              <a:t>S</a:t>
            </a:r>
          </a:p>
        </p:txBody>
      </p:sp>
      <p:graphicFrame>
        <p:nvGraphicFramePr>
          <p:cNvPr id="3" name="Table 2"/>
          <p:cNvGraphicFramePr>
            <a:graphicFrameLocks noGrp="1"/>
          </p:cNvGraphicFramePr>
          <p:nvPr>
            <p:extLst>
              <p:ext uri="{D42A27DB-BD31-4B8C-83A1-F6EECF244321}">
                <p14:modId xmlns:p14="http://schemas.microsoft.com/office/powerpoint/2010/main" val="2020009662"/>
              </p:ext>
            </p:extLst>
          </p:nvPr>
        </p:nvGraphicFramePr>
        <p:xfrm>
          <a:off x="1219200" y="1600200"/>
          <a:ext cx="7619999" cy="3819782"/>
        </p:xfrm>
        <a:graphic>
          <a:graphicData uri="http://schemas.openxmlformats.org/drawingml/2006/table">
            <a:tbl>
              <a:tblPr firstRow="1" firstCol="1" bandRow="1">
                <a:tableStyleId>{5C22544A-7EE6-4342-B048-85BDC9FD1C3A}</a:tableStyleId>
              </a:tblPr>
              <a:tblGrid>
                <a:gridCol w="2377669"/>
                <a:gridCol w="2005263"/>
                <a:gridCol w="1503947"/>
                <a:gridCol w="1733120"/>
              </a:tblGrid>
              <a:tr h="399459">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QUESTION(s)</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OPTION</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FREQUENCY</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PERCENTAGE</a:t>
                      </a:r>
                      <a:endParaRPr lang="en-US" sz="1800" dirty="0">
                        <a:effectLst/>
                        <a:latin typeface="Courier New" pitchFamily="49" charset="0"/>
                        <a:ea typeface="Calibri"/>
                        <a:cs typeface="Courier New" pitchFamily="49" charset="0"/>
                      </a:endParaRPr>
                    </a:p>
                  </a:txBody>
                  <a:tcPr marL="68580" marR="68580" marT="0" marB="0"/>
                </a:tc>
              </a:tr>
              <a:tr h="2724741">
                <a:tc>
                  <a:txBody>
                    <a:bodyPr/>
                    <a:lstStyle/>
                    <a:p>
                      <a:pPr marL="0" marR="0" lvl="0" indent="0" algn="l">
                        <a:lnSpc>
                          <a:spcPct val="115000"/>
                        </a:lnSpc>
                        <a:spcBef>
                          <a:spcPts val="0"/>
                        </a:spcBef>
                        <a:spcAft>
                          <a:spcPts val="0"/>
                        </a:spcAft>
                        <a:buSzPts val="1100"/>
                        <a:buFont typeface="+mj-lt"/>
                        <a:buNone/>
                      </a:pPr>
                      <a:r>
                        <a:rPr lang="en-US" sz="1800" dirty="0" smtClean="0">
                          <a:effectLst/>
                          <a:latin typeface="Courier New" pitchFamily="49" charset="0"/>
                          <a:cs typeface="Courier New" pitchFamily="49" charset="0"/>
                        </a:rPr>
                        <a:t>12. The </a:t>
                      </a:r>
                      <a:r>
                        <a:rPr lang="en-US" sz="1800" dirty="0">
                          <a:effectLst/>
                          <a:latin typeface="Courier New" pitchFamily="49" charset="0"/>
                          <a:cs typeface="Courier New" pitchFamily="49" charset="0"/>
                        </a:rPr>
                        <a:t>staffs entertain customers on a first come, first serve basis.</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STRONGLY </a:t>
                      </a:r>
                      <a:r>
                        <a:rPr lang="en-US" sz="1800" dirty="0" smtClean="0">
                          <a:effectLst/>
                          <a:latin typeface="Courier New" pitchFamily="49" charset="0"/>
                          <a:cs typeface="Courier New" pitchFamily="49" charset="0"/>
                        </a:rPr>
                        <a:t>AGREE</a:t>
                      </a: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
                      </a:r>
                      <a:br>
                        <a:rPr lang="en-US" sz="1800" dirty="0">
                          <a:effectLst/>
                          <a:latin typeface="Courier New" pitchFamily="49" charset="0"/>
                          <a:cs typeface="Courier New" pitchFamily="49" charset="0"/>
                        </a:rPr>
                      </a:br>
                      <a:r>
                        <a:rPr lang="en-US" sz="1800" dirty="0">
                          <a:effectLst/>
                          <a:latin typeface="Courier New" pitchFamily="49" charset="0"/>
                          <a:cs typeface="Courier New" pitchFamily="49" charset="0"/>
                        </a:rPr>
                        <a:t>AGREE</a:t>
                      </a:r>
                    </a:p>
                    <a:p>
                      <a:pPr marL="0" marR="0" algn="ctr">
                        <a:spcBef>
                          <a:spcPts val="0"/>
                        </a:spcBef>
                        <a:spcAft>
                          <a:spcPts val="0"/>
                        </a:spcAft>
                      </a:pPr>
                      <a:r>
                        <a:rPr lang="en-US" sz="1800" dirty="0">
                          <a:effectLst/>
                          <a:latin typeface="Courier New" pitchFamily="49" charset="0"/>
                          <a:cs typeface="Courier New" pitchFamily="49" charset="0"/>
                        </a:rPr>
                        <a:t> </a:t>
                      </a:r>
                      <a:br>
                        <a:rPr lang="en-US" sz="1800" dirty="0">
                          <a:effectLst/>
                          <a:latin typeface="Courier New" pitchFamily="49" charset="0"/>
                          <a:cs typeface="Courier New" pitchFamily="49" charset="0"/>
                        </a:rPr>
                      </a:br>
                      <a:r>
                        <a:rPr lang="en-US" sz="1800" dirty="0">
                          <a:effectLst/>
                          <a:latin typeface="Courier New" pitchFamily="49" charset="0"/>
                          <a:cs typeface="Courier New" pitchFamily="49" charset="0"/>
                        </a:rPr>
                        <a:t>DISAGREE</a:t>
                      </a:r>
                    </a:p>
                    <a:p>
                      <a:pPr marL="0" marR="0" algn="ctr">
                        <a:spcBef>
                          <a:spcPts val="0"/>
                        </a:spcBef>
                        <a:spcAft>
                          <a:spcPts val="0"/>
                        </a:spcAft>
                      </a:pPr>
                      <a:r>
                        <a:rPr lang="en-US" sz="1800" dirty="0">
                          <a:effectLst/>
                          <a:latin typeface="Courier New" pitchFamily="49" charset="0"/>
                          <a:cs typeface="Courier New" pitchFamily="49" charset="0"/>
                        </a:rPr>
                        <a:t> </a:t>
                      </a:r>
                      <a:br>
                        <a:rPr lang="en-US" sz="1800" dirty="0">
                          <a:effectLst/>
                          <a:latin typeface="Courier New" pitchFamily="49" charset="0"/>
                          <a:cs typeface="Courier New" pitchFamily="49" charset="0"/>
                        </a:rPr>
                      </a:br>
                      <a:r>
                        <a:rPr lang="en-US" sz="1800" dirty="0">
                          <a:effectLst/>
                          <a:latin typeface="Courier New" pitchFamily="49" charset="0"/>
                          <a:cs typeface="Courier New" pitchFamily="49" charset="0"/>
                        </a:rPr>
                        <a:t>STRONGLY DISAGREE</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37</a:t>
                      </a:r>
                    </a:p>
                    <a:p>
                      <a:pPr marL="0" marR="0" algn="ctr">
                        <a:spcBef>
                          <a:spcPts val="0"/>
                        </a:spcBef>
                        <a:spcAft>
                          <a:spcPts val="0"/>
                        </a:spcAft>
                      </a:pPr>
                      <a:endParaRPr lang="en-US" sz="1800" dirty="0" smtClean="0">
                        <a:effectLst/>
                        <a:latin typeface="Courier New" pitchFamily="49" charset="0"/>
                        <a:cs typeface="Courier New" pitchFamily="49" charset="0"/>
                      </a:endParaRP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43</a:t>
                      </a: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18</a:t>
                      </a: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2</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37%</a:t>
                      </a:r>
                    </a:p>
                    <a:p>
                      <a:pPr marL="0" marR="0" algn="ctr">
                        <a:spcBef>
                          <a:spcPts val="0"/>
                        </a:spcBef>
                        <a:spcAft>
                          <a:spcPts val="0"/>
                        </a:spcAft>
                      </a:pPr>
                      <a:endParaRPr lang="en-US" sz="1800" dirty="0" smtClean="0">
                        <a:effectLst/>
                        <a:latin typeface="Courier New" pitchFamily="49" charset="0"/>
                        <a:cs typeface="Courier New" pitchFamily="49" charset="0"/>
                      </a:endParaRP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43%</a:t>
                      </a: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18%</a:t>
                      </a: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2%</a:t>
                      </a:r>
                      <a:endParaRPr lang="en-US" sz="1800" dirty="0">
                        <a:effectLst/>
                        <a:latin typeface="Courier New" pitchFamily="49" charset="0"/>
                        <a:ea typeface="Calibri"/>
                        <a:cs typeface="Courier New" pitchFamily="49" charset="0"/>
                      </a:endParaRPr>
                    </a:p>
                  </a:txBody>
                  <a:tcPr marL="68580" marR="68580" marT="0" marB="0"/>
                </a:tc>
              </a:tr>
              <a:tr h="677123">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TOTAL:</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 </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 </a:t>
                      </a:r>
                    </a:p>
                    <a:p>
                      <a:pPr marL="0" marR="0" algn="ctr">
                        <a:lnSpc>
                          <a:spcPct val="115000"/>
                        </a:lnSpc>
                        <a:spcBef>
                          <a:spcPts val="0"/>
                        </a:spcBef>
                        <a:spcAft>
                          <a:spcPts val="0"/>
                        </a:spcAft>
                      </a:pPr>
                      <a:r>
                        <a:rPr lang="en-US" sz="1800">
                          <a:effectLst/>
                          <a:latin typeface="Courier New" pitchFamily="49" charset="0"/>
                          <a:cs typeface="Courier New" pitchFamily="49" charset="0"/>
                        </a:rPr>
                        <a:t>100</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100%</a:t>
                      </a:r>
                      <a:endParaRPr lang="en-US" sz="1800" dirty="0">
                        <a:effectLst/>
                        <a:latin typeface="Courier New" pitchFamily="49" charset="0"/>
                        <a:ea typeface="Calibri"/>
                        <a:cs typeface="Courier New" pitchFamily="49" charset="0"/>
                      </a:endParaRPr>
                    </a:p>
                  </a:txBody>
                  <a:tcPr marL="68580" marR="68580" marT="0" marB="0"/>
                </a:tc>
              </a:tr>
            </a:tbl>
          </a:graphicData>
        </a:graphic>
      </p:graphicFrame>
      <p:sp>
        <p:nvSpPr>
          <p:cNvPr id="4" name="Straight Connector 37"/>
          <p:cNvSpPr>
            <a:spLocks noChangeShapeType="1"/>
          </p:cNvSpPr>
          <p:nvPr/>
        </p:nvSpPr>
        <p:spPr bwMode="auto">
          <a:xfrm>
            <a:off x="3581400" y="2895600"/>
            <a:ext cx="5257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Straight Connector 38"/>
          <p:cNvSpPr>
            <a:spLocks noChangeShapeType="1"/>
          </p:cNvSpPr>
          <p:nvPr/>
        </p:nvSpPr>
        <p:spPr bwMode="auto">
          <a:xfrm>
            <a:off x="3581400" y="4038600"/>
            <a:ext cx="5257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Straight Connector 39"/>
          <p:cNvSpPr>
            <a:spLocks noChangeShapeType="1"/>
          </p:cNvSpPr>
          <p:nvPr/>
        </p:nvSpPr>
        <p:spPr bwMode="auto">
          <a:xfrm>
            <a:off x="3581400" y="3499952"/>
            <a:ext cx="5257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4"/>
          <p:cNvSpPr>
            <a:spLocks noChangeArrowheads="1"/>
          </p:cNvSpPr>
          <p:nvPr/>
        </p:nvSpPr>
        <p:spPr bwMode="auto">
          <a:xfrm>
            <a:off x="1219200" y="222132"/>
            <a:ext cx="76200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Table XII</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First come, first serve basis</a:t>
            </a:r>
            <a:endParaRPr kumimoji="0" lang="en-US"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6723654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683797"/>
            <a:ext cx="457200" cy="5632311"/>
          </a:xfrm>
          <a:prstGeom prst="rect">
            <a:avLst/>
          </a:prstGeom>
          <a:noFill/>
        </p:spPr>
        <p:txBody>
          <a:bodyPr wrap="square" rtlCol="0">
            <a:spAutoFit/>
          </a:bodyPr>
          <a:lstStyle/>
          <a:p>
            <a:r>
              <a:rPr lang="en-US" sz="4000" b="1" dirty="0" smtClean="0">
                <a:latin typeface="Courier New" pitchFamily="49" charset="0"/>
                <a:cs typeface="Courier New" pitchFamily="49" charset="0"/>
              </a:rPr>
              <a:t>C</a:t>
            </a:r>
          </a:p>
          <a:p>
            <a:r>
              <a:rPr lang="en-US" sz="4000" b="1" dirty="0" smtClean="0">
                <a:latin typeface="Courier New" pitchFamily="49" charset="0"/>
                <a:cs typeface="Courier New" pitchFamily="49" charset="0"/>
              </a:rPr>
              <a:t>U</a:t>
            </a:r>
          </a:p>
          <a:p>
            <a:r>
              <a:rPr lang="en-US" sz="4000" b="1" dirty="0" smtClean="0">
                <a:latin typeface="Courier New" pitchFamily="49" charset="0"/>
                <a:cs typeface="Courier New" pitchFamily="49" charset="0"/>
              </a:rPr>
              <a:t>S</a:t>
            </a:r>
          </a:p>
          <a:p>
            <a:r>
              <a:rPr lang="en-US" sz="4000" b="1" dirty="0" smtClean="0">
                <a:latin typeface="Courier New" pitchFamily="49" charset="0"/>
                <a:cs typeface="Courier New" pitchFamily="49" charset="0"/>
              </a:rPr>
              <a:t>T</a:t>
            </a:r>
          </a:p>
          <a:p>
            <a:r>
              <a:rPr lang="en-US" sz="4000" b="1" dirty="0" smtClean="0">
                <a:latin typeface="Courier New" pitchFamily="49" charset="0"/>
                <a:cs typeface="Courier New" pitchFamily="49" charset="0"/>
              </a:rPr>
              <a:t>O</a:t>
            </a:r>
          </a:p>
          <a:p>
            <a:r>
              <a:rPr lang="en-US" sz="4000" b="1" dirty="0" smtClean="0">
                <a:latin typeface="Courier New" pitchFamily="49" charset="0"/>
                <a:cs typeface="Courier New" pitchFamily="49" charset="0"/>
              </a:rPr>
              <a:t>M</a:t>
            </a:r>
          </a:p>
          <a:p>
            <a:r>
              <a:rPr lang="en-US" sz="4000" b="1" dirty="0" smtClean="0">
                <a:latin typeface="Courier New" pitchFamily="49" charset="0"/>
                <a:cs typeface="Courier New" pitchFamily="49" charset="0"/>
              </a:rPr>
              <a:t>E</a:t>
            </a:r>
          </a:p>
          <a:p>
            <a:r>
              <a:rPr lang="en-US" sz="4000" b="1" dirty="0" smtClean="0">
                <a:latin typeface="Courier New" pitchFamily="49" charset="0"/>
                <a:cs typeface="Courier New" pitchFamily="49" charset="0"/>
              </a:rPr>
              <a:t>R</a:t>
            </a:r>
          </a:p>
          <a:p>
            <a:r>
              <a:rPr lang="en-US" sz="4000" b="1" dirty="0" smtClean="0">
                <a:latin typeface="Courier New" pitchFamily="49" charset="0"/>
                <a:cs typeface="Courier New" pitchFamily="49" charset="0"/>
              </a:rPr>
              <a:t>S</a:t>
            </a:r>
          </a:p>
        </p:txBody>
      </p:sp>
      <p:graphicFrame>
        <p:nvGraphicFramePr>
          <p:cNvPr id="3" name="Table 2"/>
          <p:cNvGraphicFramePr>
            <a:graphicFrameLocks noGrp="1"/>
          </p:cNvGraphicFramePr>
          <p:nvPr>
            <p:extLst>
              <p:ext uri="{D42A27DB-BD31-4B8C-83A1-F6EECF244321}">
                <p14:modId xmlns:p14="http://schemas.microsoft.com/office/powerpoint/2010/main" val="2173531876"/>
              </p:ext>
            </p:extLst>
          </p:nvPr>
        </p:nvGraphicFramePr>
        <p:xfrm>
          <a:off x="1295400" y="1481392"/>
          <a:ext cx="7467600" cy="3983730"/>
        </p:xfrm>
        <a:graphic>
          <a:graphicData uri="http://schemas.openxmlformats.org/drawingml/2006/table">
            <a:tbl>
              <a:tblPr firstRow="1" firstCol="1" bandRow="1">
                <a:tableStyleId>{5C22544A-7EE6-4342-B048-85BDC9FD1C3A}</a:tableStyleId>
              </a:tblPr>
              <a:tblGrid>
                <a:gridCol w="2330116"/>
                <a:gridCol w="1965158"/>
                <a:gridCol w="1473868"/>
                <a:gridCol w="1698458"/>
              </a:tblGrid>
              <a:tr h="436978">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QUESTION(s)</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OPTION</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FREQUENCY</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PERCENTAGE</a:t>
                      </a:r>
                      <a:endParaRPr lang="en-US" sz="1800" dirty="0">
                        <a:effectLst/>
                        <a:latin typeface="Courier New" pitchFamily="49" charset="0"/>
                        <a:ea typeface="Calibri"/>
                        <a:cs typeface="Courier New" pitchFamily="49" charset="0"/>
                      </a:endParaRPr>
                    </a:p>
                  </a:txBody>
                  <a:tcPr marL="68580" marR="68580" marT="0" marB="0"/>
                </a:tc>
              </a:tr>
              <a:tr h="2806030">
                <a:tc>
                  <a:txBody>
                    <a:bodyPr/>
                    <a:lstStyle/>
                    <a:p>
                      <a:pPr marL="0" marR="0" lvl="0" indent="0" algn="l">
                        <a:lnSpc>
                          <a:spcPct val="115000"/>
                        </a:lnSpc>
                        <a:spcBef>
                          <a:spcPts val="0"/>
                        </a:spcBef>
                        <a:spcAft>
                          <a:spcPts val="0"/>
                        </a:spcAft>
                        <a:buSzPts val="1100"/>
                        <a:buFont typeface="+mj-lt"/>
                        <a:buNone/>
                      </a:pPr>
                      <a:r>
                        <a:rPr lang="en-US" sz="1800" dirty="0" smtClean="0">
                          <a:effectLst/>
                          <a:latin typeface="Courier New" pitchFamily="49" charset="0"/>
                          <a:cs typeface="Courier New" pitchFamily="49" charset="0"/>
                        </a:rPr>
                        <a:t>13. The </a:t>
                      </a:r>
                      <a:r>
                        <a:rPr lang="en-US" sz="1800" dirty="0">
                          <a:effectLst/>
                          <a:latin typeface="Courier New" pitchFamily="49" charset="0"/>
                          <a:cs typeface="Courier New" pitchFamily="49" charset="0"/>
                        </a:rPr>
                        <a:t>staffs easily determine the product expiry.</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STRONGLY AGREE</a:t>
                      </a:r>
                    </a:p>
                    <a:p>
                      <a:pPr marL="0" marR="0" algn="ctr">
                        <a:spcBef>
                          <a:spcPts val="0"/>
                        </a:spcBef>
                        <a:spcAft>
                          <a:spcPts val="0"/>
                        </a:spcAft>
                      </a:pPr>
                      <a:r>
                        <a:rPr lang="en-US" sz="1800" dirty="0">
                          <a:effectLst/>
                          <a:latin typeface="Courier New" pitchFamily="49" charset="0"/>
                          <a:cs typeface="Courier New" pitchFamily="49" charset="0"/>
                        </a:rPr>
                        <a:t> </a:t>
                      </a:r>
                      <a:br>
                        <a:rPr lang="en-US" sz="1800" dirty="0">
                          <a:effectLst/>
                          <a:latin typeface="Courier New" pitchFamily="49" charset="0"/>
                          <a:cs typeface="Courier New" pitchFamily="49" charset="0"/>
                        </a:rPr>
                      </a:br>
                      <a:r>
                        <a:rPr lang="en-US" sz="1800" dirty="0">
                          <a:effectLst/>
                          <a:latin typeface="Courier New" pitchFamily="49" charset="0"/>
                          <a:cs typeface="Courier New" pitchFamily="49" charset="0"/>
                        </a:rPr>
                        <a:t>AGREE</a:t>
                      </a:r>
                    </a:p>
                    <a:p>
                      <a:pPr marL="0" marR="0" algn="ctr">
                        <a:spcBef>
                          <a:spcPts val="0"/>
                        </a:spcBef>
                        <a:spcAft>
                          <a:spcPts val="0"/>
                        </a:spcAft>
                      </a:pPr>
                      <a:r>
                        <a:rPr lang="en-US" sz="1800" dirty="0">
                          <a:effectLst/>
                          <a:latin typeface="Courier New" pitchFamily="49" charset="0"/>
                          <a:cs typeface="Courier New" pitchFamily="49" charset="0"/>
                        </a:rPr>
                        <a:t> </a:t>
                      </a:r>
                      <a:br>
                        <a:rPr lang="en-US" sz="1800" dirty="0">
                          <a:effectLst/>
                          <a:latin typeface="Courier New" pitchFamily="49" charset="0"/>
                          <a:cs typeface="Courier New" pitchFamily="49" charset="0"/>
                        </a:rPr>
                      </a:br>
                      <a:r>
                        <a:rPr lang="en-US" sz="1800" dirty="0">
                          <a:effectLst/>
                          <a:latin typeface="Courier New" pitchFamily="49" charset="0"/>
                          <a:cs typeface="Courier New" pitchFamily="49" charset="0"/>
                        </a:rPr>
                        <a:t>DISAGREE</a:t>
                      </a:r>
                    </a:p>
                    <a:p>
                      <a:pPr marL="0" marR="0" algn="ctr">
                        <a:spcBef>
                          <a:spcPts val="0"/>
                        </a:spcBef>
                        <a:spcAft>
                          <a:spcPts val="0"/>
                        </a:spcAft>
                      </a:pPr>
                      <a:r>
                        <a:rPr lang="en-US" sz="1800" dirty="0">
                          <a:effectLst/>
                          <a:latin typeface="Courier New" pitchFamily="49" charset="0"/>
                          <a:cs typeface="Courier New" pitchFamily="49" charset="0"/>
                        </a:rPr>
                        <a:t> </a:t>
                      </a:r>
                      <a:br>
                        <a:rPr lang="en-US" sz="1800" dirty="0">
                          <a:effectLst/>
                          <a:latin typeface="Courier New" pitchFamily="49" charset="0"/>
                          <a:cs typeface="Courier New" pitchFamily="49" charset="0"/>
                        </a:rPr>
                      </a:br>
                      <a:r>
                        <a:rPr lang="en-US" sz="1800" dirty="0">
                          <a:effectLst/>
                          <a:latin typeface="Courier New" pitchFamily="49" charset="0"/>
                          <a:cs typeface="Courier New" pitchFamily="49" charset="0"/>
                        </a:rPr>
                        <a:t>STRONGLY DISAGREE</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33</a:t>
                      </a:r>
                    </a:p>
                    <a:p>
                      <a:pPr marL="0" marR="0" algn="ctr">
                        <a:spcBef>
                          <a:spcPts val="0"/>
                        </a:spcBef>
                        <a:spcAft>
                          <a:spcPts val="0"/>
                        </a:spcAft>
                      </a:pPr>
                      <a:endParaRPr lang="en-US" sz="1800" dirty="0" smtClean="0">
                        <a:effectLst/>
                        <a:latin typeface="Courier New" pitchFamily="49" charset="0"/>
                        <a:cs typeface="Courier New" pitchFamily="49" charset="0"/>
                      </a:endParaRP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46</a:t>
                      </a: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21</a:t>
                      </a: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1</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33%</a:t>
                      </a:r>
                    </a:p>
                    <a:p>
                      <a:pPr marL="0" marR="0" algn="ctr">
                        <a:spcBef>
                          <a:spcPts val="0"/>
                        </a:spcBef>
                        <a:spcAft>
                          <a:spcPts val="0"/>
                        </a:spcAft>
                      </a:pPr>
                      <a:r>
                        <a:rPr lang="en-US" sz="1800" dirty="0">
                          <a:effectLst/>
                          <a:latin typeface="Courier New" pitchFamily="49" charset="0"/>
                          <a:cs typeface="Courier New" pitchFamily="49" charset="0"/>
                        </a:rPr>
                        <a:t> </a:t>
                      </a:r>
                      <a:endParaRPr lang="en-US" sz="1800" dirty="0" smtClean="0">
                        <a:effectLst/>
                        <a:latin typeface="Courier New" pitchFamily="49" charset="0"/>
                        <a:cs typeface="Courier New" pitchFamily="49" charset="0"/>
                      </a:endParaRPr>
                    </a:p>
                    <a:p>
                      <a:pPr marL="0" marR="0" algn="ctr">
                        <a:spcBef>
                          <a:spcPts val="0"/>
                        </a:spcBef>
                        <a:spcAft>
                          <a:spcPts val="0"/>
                        </a:spcAft>
                      </a:pPr>
                      <a:endParaRPr lang="en-US" sz="1800" dirty="0">
                        <a:effectLst/>
                        <a:latin typeface="Courier New" pitchFamily="49" charset="0"/>
                        <a:cs typeface="Courier New" pitchFamily="49" charset="0"/>
                      </a:endParaRPr>
                    </a:p>
                    <a:p>
                      <a:pPr marL="0" marR="0" algn="ctr">
                        <a:spcBef>
                          <a:spcPts val="0"/>
                        </a:spcBef>
                        <a:spcAft>
                          <a:spcPts val="0"/>
                        </a:spcAft>
                      </a:pPr>
                      <a:r>
                        <a:rPr lang="en-US" sz="1800" dirty="0">
                          <a:effectLst/>
                          <a:latin typeface="Courier New" pitchFamily="49" charset="0"/>
                          <a:cs typeface="Courier New" pitchFamily="49" charset="0"/>
                        </a:rPr>
                        <a:t>46%</a:t>
                      </a: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21%</a:t>
                      </a: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1%</a:t>
                      </a:r>
                      <a:endParaRPr lang="en-US" sz="1800" dirty="0">
                        <a:effectLst/>
                        <a:latin typeface="Courier New" pitchFamily="49" charset="0"/>
                        <a:ea typeface="Calibri"/>
                        <a:cs typeface="Courier New" pitchFamily="49" charset="0"/>
                      </a:endParaRPr>
                    </a:p>
                  </a:txBody>
                  <a:tcPr marL="68580" marR="68580" marT="0" marB="0"/>
                </a:tc>
              </a:tr>
              <a:tr h="740722">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TOTAL:</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 </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 </a:t>
                      </a:r>
                    </a:p>
                    <a:p>
                      <a:pPr marL="0" marR="0" algn="ctr">
                        <a:lnSpc>
                          <a:spcPct val="115000"/>
                        </a:lnSpc>
                        <a:spcBef>
                          <a:spcPts val="0"/>
                        </a:spcBef>
                        <a:spcAft>
                          <a:spcPts val="0"/>
                        </a:spcAft>
                      </a:pPr>
                      <a:r>
                        <a:rPr lang="en-US" sz="1800">
                          <a:effectLst/>
                          <a:latin typeface="Courier New" pitchFamily="49" charset="0"/>
                          <a:cs typeface="Courier New" pitchFamily="49" charset="0"/>
                        </a:rPr>
                        <a:t>100</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100%</a:t>
                      </a:r>
                      <a:endParaRPr lang="en-US" sz="1800" dirty="0">
                        <a:effectLst/>
                        <a:latin typeface="Courier New" pitchFamily="49" charset="0"/>
                        <a:ea typeface="Calibri"/>
                        <a:cs typeface="Courier New" pitchFamily="49" charset="0"/>
                      </a:endParaRPr>
                    </a:p>
                  </a:txBody>
                  <a:tcPr marL="68580" marR="68580" marT="0" marB="0"/>
                </a:tc>
              </a:tr>
            </a:tbl>
          </a:graphicData>
        </a:graphic>
      </p:graphicFrame>
      <p:sp>
        <p:nvSpPr>
          <p:cNvPr id="4" name="Straight Connector 40"/>
          <p:cNvSpPr>
            <a:spLocks noChangeShapeType="1"/>
          </p:cNvSpPr>
          <p:nvPr/>
        </p:nvSpPr>
        <p:spPr bwMode="auto">
          <a:xfrm>
            <a:off x="3568411" y="2819400"/>
            <a:ext cx="51945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Straight Connector 41"/>
          <p:cNvSpPr>
            <a:spLocks noChangeShapeType="1"/>
          </p:cNvSpPr>
          <p:nvPr/>
        </p:nvSpPr>
        <p:spPr bwMode="auto">
          <a:xfrm>
            <a:off x="3568411" y="3352800"/>
            <a:ext cx="51945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Straight Connector 42"/>
          <p:cNvSpPr>
            <a:spLocks noChangeShapeType="1"/>
          </p:cNvSpPr>
          <p:nvPr/>
        </p:nvSpPr>
        <p:spPr bwMode="auto">
          <a:xfrm>
            <a:off x="3568411" y="3886200"/>
            <a:ext cx="51945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4"/>
          <p:cNvSpPr>
            <a:spLocks noChangeArrowheads="1"/>
          </p:cNvSpPr>
          <p:nvPr/>
        </p:nvSpPr>
        <p:spPr bwMode="auto">
          <a:xfrm>
            <a:off x="1752600" y="222132"/>
            <a:ext cx="67056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Table XIII</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Determines product expiry</a:t>
            </a:r>
            <a:endParaRPr kumimoji="0" lang="en-US" i="0" u="none" strike="noStrike" cap="none" normalizeH="0" baseline="0" dirty="0" smtClean="0">
              <a:ln>
                <a:noFill/>
              </a:ln>
              <a:solidFill>
                <a:schemeClr val="tx1"/>
              </a:solidFill>
              <a:effectLst/>
              <a:latin typeface="Courier New" pitchFamily="49" charset="0"/>
              <a:cs typeface="Courier New" pitchFamily="49" charset="0"/>
            </a:endParaRPr>
          </a:p>
        </p:txBody>
      </p:sp>
    </p:spTree>
    <p:extLst>
      <p:ext uri="{BB962C8B-B14F-4D97-AF65-F5344CB8AC3E}">
        <p14:creationId xmlns:p14="http://schemas.microsoft.com/office/powerpoint/2010/main" val="13646205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683797"/>
            <a:ext cx="457200" cy="5632311"/>
          </a:xfrm>
          <a:prstGeom prst="rect">
            <a:avLst/>
          </a:prstGeom>
          <a:noFill/>
        </p:spPr>
        <p:txBody>
          <a:bodyPr wrap="square" rtlCol="0">
            <a:spAutoFit/>
          </a:bodyPr>
          <a:lstStyle/>
          <a:p>
            <a:r>
              <a:rPr lang="en-US" sz="4000" b="1" dirty="0" smtClean="0">
                <a:latin typeface="Courier New" pitchFamily="49" charset="0"/>
                <a:cs typeface="Courier New" pitchFamily="49" charset="0"/>
              </a:rPr>
              <a:t>C</a:t>
            </a:r>
          </a:p>
          <a:p>
            <a:r>
              <a:rPr lang="en-US" sz="4000" b="1" dirty="0" smtClean="0">
                <a:latin typeface="Courier New" pitchFamily="49" charset="0"/>
                <a:cs typeface="Courier New" pitchFamily="49" charset="0"/>
              </a:rPr>
              <a:t>U</a:t>
            </a:r>
          </a:p>
          <a:p>
            <a:r>
              <a:rPr lang="en-US" sz="4000" b="1" dirty="0" smtClean="0">
                <a:latin typeface="Courier New" pitchFamily="49" charset="0"/>
                <a:cs typeface="Courier New" pitchFamily="49" charset="0"/>
              </a:rPr>
              <a:t>S</a:t>
            </a:r>
          </a:p>
          <a:p>
            <a:r>
              <a:rPr lang="en-US" sz="4000" b="1" dirty="0" smtClean="0">
                <a:latin typeface="Courier New" pitchFamily="49" charset="0"/>
                <a:cs typeface="Courier New" pitchFamily="49" charset="0"/>
              </a:rPr>
              <a:t>T</a:t>
            </a:r>
          </a:p>
          <a:p>
            <a:r>
              <a:rPr lang="en-US" sz="4000" b="1" dirty="0" smtClean="0">
                <a:latin typeface="Courier New" pitchFamily="49" charset="0"/>
                <a:cs typeface="Courier New" pitchFamily="49" charset="0"/>
              </a:rPr>
              <a:t>O</a:t>
            </a:r>
          </a:p>
          <a:p>
            <a:r>
              <a:rPr lang="en-US" sz="4000" b="1" dirty="0" smtClean="0">
                <a:latin typeface="Courier New" pitchFamily="49" charset="0"/>
                <a:cs typeface="Courier New" pitchFamily="49" charset="0"/>
              </a:rPr>
              <a:t>M</a:t>
            </a:r>
          </a:p>
          <a:p>
            <a:r>
              <a:rPr lang="en-US" sz="4000" b="1" dirty="0" smtClean="0">
                <a:latin typeface="Courier New" pitchFamily="49" charset="0"/>
                <a:cs typeface="Courier New" pitchFamily="49" charset="0"/>
              </a:rPr>
              <a:t>E</a:t>
            </a:r>
          </a:p>
          <a:p>
            <a:r>
              <a:rPr lang="en-US" sz="4000" b="1" dirty="0" smtClean="0">
                <a:latin typeface="Courier New" pitchFamily="49" charset="0"/>
                <a:cs typeface="Courier New" pitchFamily="49" charset="0"/>
              </a:rPr>
              <a:t>R</a:t>
            </a:r>
          </a:p>
          <a:p>
            <a:r>
              <a:rPr lang="en-US" sz="4000" b="1" dirty="0" smtClean="0">
                <a:latin typeface="Courier New" pitchFamily="49" charset="0"/>
                <a:cs typeface="Courier New" pitchFamily="49" charset="0"/>
              </a:rPr>
              <a:t>S</a:t>
            </a:r>
          </a:p>
        </p:txBody>
      </p:sp>
      <p:graphicFrame>
        <p:nvGraphicFramePr>
          <p:cNvPr id="3" name="Table 2"/>
          <p:cNvGraphicFramePr>
            <a:graphicFrameLocks noGrp="1"/>
          </p:cNvGraphicFramePr>
          <p:nvPr>
            <p:extLst>
              <p:ext uri="{D42A27DB-BD31-4B8C-83A1-F6EECF244321}">
                <p14:modId xmlns:p14="http://schemas.microsoft.com/office/powerpoint/2010/main" val="4097110938"/>
              </p:ext>
            </p:extLst>
          </p:nvPr>
        </p:nvGraphicFramePr>
        <p:xfrm>
          <a:off x="1295400" y="1481392"/>
          <a:ext cx="7543800" cy="3961682"/>
        </p:xfrm>
        <a:graphic>
          <a:graphicData uri="http://schemas.openxmlformats.org/drawingml/2006/table">
            <a:tbl>
              <a:tblPr firstRow="1" firstCol="1" bandRow="1">
                <a:tableStyleId>{5C22544A-7EE6-4342-B048-85BDC9FD1C3A}</a:tableStyleId>
              </a:tblPr>
              <a:tblGrid>
                <a:gridCol w="2353892"/>
                <a:gridCol w="1985211"/>
                <a:gridCol w="1488908"/>
                <a:gridCol w="1715789"/>
              </a:tblGrid>
              <a:tr h="423971">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QUESTION(s)</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OPTION</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FREQUENCY</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PERCENTAGE</a:t>
                      </a:r>
                      <a:endParaRPr lang="en-US" sz="1800" dirty="0">
                        <a:effectLst/>
                        <a:latin typeface="Courier New" pitchFamily="49" charset="0"/>
                        <a:ea typeface="Calibri"/>
                        <a:cs typeface="Courier New" pitchFamily="49" charset="0"/>
                      </a:endParaRPr>
                    </a:p>
                  </a:txBody>
                  <a:tcPr marL="68580" marR="68580" marT="0" marB="0"/>
                </a:tc>
              </a:tr>
              <a:tr h="2819037">
                <a:tc>
                  <a:txBody>
                    <a:bodyPr/>
                    <a:lstStyle/>
                    <a:p>
                      <a:pPr marL="0" marR="0" lvl="0" indent="0" algn="l">
                        <a:lnSpc>
                          <a:spcPct val="115000"/>
                        </a:lnSpc>
                        <a:spcBef>
                          <a:spcPts val="0"/>
                        </a:spcBef>
                        <a:spcAft>
                          <a:spcPts val="0"/>
                        </a:spcAft>
                        <a:buSzPts val="1100"/>
                        <a:buFont typeface="+mj-lt"/>
                        <a:buNone/>
                      </a:pPr>
                      <a:r>
                        <a:rPr lang="en-US" sz="1800" dirty="0" smtClean="0">
                          <a:effectLst/>
                          <a:latin typeface="Courier New" pitchFamily="49" charset="0"/>
                          <a:cs typeface="Courier New" pitchFamily="49" charset="0"/>
                        </a:rPr>
                        <a:t>14. Do </a:t>
                      </a:r>
                      <a:r>
                        <a:rPr lang="en-US" sz="1800" dirty="0">
                          <a:effectLst/>
                          <a:latin typeface="Courier New" pitchFamily="49" charset="0"/>
                          <a:cs typeface="Courier New" pitchFamily="49" charset="0"/>
                        </a:rPr>
                        <a:t>you agree to have a system entitled “</a:t>
                      </a:r>
                      <a:r>
                        <a:rPr lang="en-US" sz="1800" dirty="0" err="1">
                          <a:effectLst/>
                          <a:latin typeface="Courier New" pitchFamily="49" charset="0"/>
                          <a:cs typeface="Courier New" pitchFamily="49" charset="0"/>
                        </a:rPr>
                        <a:t>Dela</a:t>
                      </a:r>
                      <a:r>
                        <a:rPr lang="en-US" sz="1800" dirty="0">
                          <a:effectLst/>
                          <a:latin typeface="Courier New" pitchFamily="49" charset="0"/>
                          <a:cs typeface="Courier New" pitchFamily="49" charset="0"/>
                        </a:rPr>
                        <a:t> Rama’s Sales and Inventory System”?</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STRONGLY </a:t>
                      </a:r>
                      <a:r>
                        <a:rPr lang="en-US" sz="1800" dirty="0" smtClean="0">
                          <a:effectLst/>
                          <a:latin typeface="Courier New" pitchFamily="49" charset="0"/>
                          <a:cs typeface="Courier New" pitchFamily="49" charset="0"/>
                        </a:rPr>
                        <a:t>AGREE</a:t>
                      </a:r>
                    </a:p>
                    <a:p>
                      <a:pPr marL="0" marR="0" algn="ctr">
                        <a:spcBef>
                          <a:spcPts val="0"/>
                        </a:spcBef>
                        <a:spcAft>
                          <a:spcPts val="0"/>
                        </a:spcAft>
                      </a:pPr>
                      <a:r>
                        <a:rPr lang="en-US" sz="1800" dirty="0">
                          <a:effectLst/>
                          <a:latin typeface="Courier New" pitchFamily="49" charset="0"/>
                          <a:cs typeface="Courier New" pitchFamily="49" charset="0"/>
                        </a:rPr>
                        <a:t/>
                      </a:r>
                      <a:br>
                        <a:rPr lang="en-US" sz="1800" dirty="0">
                          <a:effectLst/>
                          <a:latin typeface="Courier New" pitchFamily="49" charset="0"/>
                          <a:cs typeface="Courier New" pitchFamily="49" charset="0"/>
                        </a:rPr>
                      </a:br>
                      <a:r>
                        <a:rPr lang="en-US" sz="1800" dirty="0">
                          <a:effectLst/>
                          <a:latin typeface="Courier New" pitchFamily="49" charset="0"/>
                          <a:cs typeface="Courier New" pitchFamily="49" charset="0"/>
                        </a:rPr>
                        <a:t>AGREE</a:t>
                      </a:r>
                    </a:p>
                    <a:p>
                      <a:pPr marL="0" marR="0" algn="ctr">
                        <a:spcBef>
                          <a:spcPts val="0"/>
                        </a:spcBef>
                        <a:spcAft>
                          <a:spcPts val="0"/>
                        </a:spcAft>
                      </a:pPr>
                      <a:r>
                        <a:rPr lang="en-US" sz="1800" dirty="0">
                          <a:effectLst/>
                          <a:latin typeface="Courier New" pitchFamily="49" charset="0"/>
                          <a:cs typeface="Courier New" pitchFamily="49" charset="0"/>
                        </a:rPr>
                        <a:t> </a:t>
                      </a:r>
                      <a:br>
                        <a:rPr lang="en-US" sz="1800" dirty="0">
                          <a:effectLst/>
                          <a:latin typeface="Courier New" pitchFamily="49" charset="0"/>
                          <a:cs typeface="Courier New" pitchFamily="49" charset="0"/>
                        </a:rPr>
                      </a:br>
                      <a:r>
                        <a:rPr lang="en-US" sz="1800" dirty="0">
                          <a:effectLst/>
                          <a:latin typeface="Courier New" pitchFamily="49" charset="0"/>
                          <a:cs typeface="Courier New" pitchFamily="49" charset="0"/>
                        </a:rPr>
                        <a:t>DISAGREE</a:t>
                      </a:r>
                    </a:p>
                    <a:p>
                      <a:pPr marL="0" marR="0" algn="ctr">
                        <a:spcBef>
                          <a:spcPts val="0"/>
                        </a:spcBef>
                        <a:spcAft>
                          <a:spcPts val="0"/>
                        </a:spcAft>
                      </a:pPr>
                      <a:r>
                        <a:rPr lang="en-US" sz="1800" dirty="0">
                          <a:effectLst/>
                          <a:latin typeface="Courier New" pitchFamily="49" charset="0"/>
                          <a:cs typeface="Courier New" pitchFamily="49" charset="0"/>
                        </a:rPr>
                        <a:t> </a:t>
                      </a:r>
                      <a:br>
                        <a:rPr lang="en-US" sz="1800" dirty="0">
                          <a:effectLst/>
                          <a:latin typeface="Courier New" pitchFamily="49" charset="0"/>
                          <a:cs typeface="Courier New" pitchFamily="49" charset="0"/>
                        </a:rPr>
                      </a:br>
                      <a:r>
                        <a:rPr lang="en-US" sz="1800" dirty="0">
                          <a:effectLst/>
                          <a:latin typeface="Courier New" pitchFamily="49" charset="0"/>
                          <a:cs typeface="Courier New" pitchFamily="49" charset="0"/>
                        </a:rPr>
                        <a:t>STRONGLY DISAGREE</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43</a:t>
                      </a:r>
                    </a:p>
                    <a:p>
                      <a:pPr marL="0" marR="0" algn="ctr">
                        <a:spcBef>
                          <a:spcPts val="0"/>
                        </a:spcBef>
                        <a:spcAft>
                          <a:spcPts val="0"/>
                        </a:spcAft>
                      </a:pPr>
                      <a:r>
                        <a:rPr lang="en-US" sz="1800" dirty="0">
                          <a:effectLst/>
                          <a:latin typeface="Courier New" pitchFamily="49" charset="0"/>
                          <a:cs typeface="Courier New" pitchFamily="49" charset="0"/>
                        </a:rPr>
                        <a:t> </a:t>
                      </a:r>
                      <a:endParaRPr lang="en-US" sz="1800" dirty="0" smtClean="0">
                        <a:effectLst/>
                        <a:latin typeface="Courier New" pitchFamily="49" charset="0"/>
                        <a:cs typeface="Courier New" pitchFamily="49" charset="0"/>
                      </a:endParaRPr>
                    </a:p>
                    <a:p>
                      <a:pPr marL="0" marR="0" algn="ctr">
                        <a:spcBef>
                          <a:spcPts val="0"/>
                        </a:spcBef>
                        <a:spcAft>
                          <a:spcPts val="0"/>
                        </a:spcAft>
                      </a:pPr>
                      <a:endParaRPr lang="en-US" sz="1800" dirty="0">
                        <a:effectLst/>
                        <a:latin typeface="Courier New" pitchFamily="49" charset="0"/>
                        <a:cs typeface="Courier New" pitchFamily="49" charset="0"/>
                      </a:endParaRPr>
                    </a:p>
                    <a:p>
                      <a:pPr marL="0" marR="0" algn="ctr">
                        <a:spcBef>
                          <a:spcPts val="0"/>
                        </a:spcBef>
                        <a:spcAft>
                          <a:spcPts val="0"/>
                        </a:spcAft>
                      </a:pPr>
                      <a:r>
                        <a:rPr lang="en-US" sz="1800" dirty="0">
                          <a:effectLst/>
                          <a:latin typeface="Courier New" pitchFamily="49" charset="0"/>
                          <a:cs typeface="Courier New" pitchFamily="49" charset="0"/>
                        </a:rPr>
                        <a:t>47</a:t>
                      </a: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7</a:t>
                      </a: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3</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43%</a:t>
                      </a:r>
                    </a:p>
                    <a:p>
                      <a:pPr marL="0" marR="0" algn="ctr">
                        <a:spcBef>
                          <a:spcPts val="0"/>
                        </a:spcBef>
                        <a:spcAft>
                          <a:spcPts val="0"/>
                        </a:spcAft>
                      </a:pPr>
                      <a:endParaRPr lang="en-US" sz="1800" dirty="0" smtClean="0">
                        <a:effectLst/>
                        <a:latin typeface="Courier New" pitchFamily="49" charset="0"/>
                        <a:cs typeface="Courier New" pitchFamily="49" charset="0"/>
                      </a:endParaRP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47%</a:t>
                      </a: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7%</a:t>
                      </a: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3%</a:t>
                      </a:r>
                      <a:endParaRPr lang="en-US" sz="1800" dirty="0">
                        <a:effectLst/>
                        <a:latin typeface="Courier New" pitchFamily="49" charset="0"/>
                        <a:ea typeface="Calibri"/>
                        <a:cs typeface="Courier New" pitchFamily="49" charset="0"/>
                      </a:endParaRPr>
                    </a:p>
                  </a:txBody>
                  <a:tcPr marL="68580" marR="68580" marT="0" marB="0"/>
                </a:tc>
              </a:tr>
              <a:tr h="718674">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 </a:t>
                      </a:r>
                    </a:p>
                    <a:p>
                      <a:pPr marL="0" marR="0" algn="ctr">
                        <a:lnSpc>
                          <a:spcPct val="115000"/>
                        </a:lnSpc>
                        <a:spcBef>
                          <a:spcPts val="0"/>
                        </a:spcBef>
                        <a:spcAft>
                          <a:spcPts val="0"/>
                        </a:spcAft>
                      </a:pPr>
                      <a:r>
                        <a:rPr lang="en-US" sz="1800">
                          <a:effectLst/>
                          <a:latin typeface="Courier New" pitchFamily="49" charset="0"/>
                          <a:cs typeface="Courier New" pitchFamily="49" charset="0"/>
                        </a:rPr>
                        <a:t>TOTAL:</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 </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 </a:t>
                      </a:r>
                    </a:p>
                    <a:p>
                      <a:pPr marL="0" marR="0" algn="ctr">
                        <a:lnSpc>
                          <a:spcPct val="115000"/>
                        </a:lnSpc>
                        <a:spcBef>
                          <a:spcPts val="0"/>
                        </a:spcBef>
                        <a:spcAft>
                          <a:spcPts val="0"/>
                        </a:spcAft>
                      </a:pPr>
                      <a:r>
                        <a:rPr lang="en-US" sz="1800">
                          <a:effectLst/>
                          <a:latin typeface="Courier New" pitchFamily="49" charset="0"/>
                          <a:cs typeface="Courier New" pitchFamily="49" charset="0"/>
                        </a:rPr>
                        <a:t>100</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100%</a:t>
                      </a:r>
                      <a:endParaRPr lang="en-US" sz="1800" dirty="0">
                        <a:effectLst/>
                        <a:latin typeface="Courier New" pitchFamily="49" charset="0"/>
                        <a:ea typeface="Calibri"/>
                        <a:cs typeface="Courier New" pitchFamily="49" charset="0"/>
                      </a:endParaRPr>
                    </a:p>
                  </a:txBody>
                  <a:tcPr marL="68580" marR="68580" marT="0" marB="0"/>
                </a:tc>
              </a:tr>
            </a:tbl>
          </a:graphicData>
        </a:graphic>
      </p:graphicFrame>
      <p:sp>
        <p:nvSpPr>
          <p:cNvPr id="4" name="Straight Connector 43"/>
          <p:cNvSpPr>
            <a:spLocks noChangeShapeType="1"/>
          </p:cNvSpPr>
          <p:nvPr/>
        </p:nvSpPr>
        <p:spPr bwMode="auto">
          <a:xfrm>
            <a:off x="3667125" y="3962400"/>
            <a:ext cx="51720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Straight Connector 44"/>
          <p:cNvSpPr>
            <a:spLocks noChangeShapeType="1"/>
          </p:cNvSpPr>
          <p:nvPr/>
        </p:nvSpPr>
        <p:spPr bwMode="auto">
          <a:xfrm>
            <a:off x="3667125" y="3429000"/>
            <a:ext cx="51720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Straight Connector 45"/>
          <p:cNvSpPr>
            <a:spLocks noChangeShapeType="1"/>
          </p:cNvSpPr>
          <p:nvPr/>
        </p:nvSpPr>
        <p:spPr bwMode="auto">
          <a:xfrm>
            <a:off x="3667125" y="2819400"/>
            <a:ext cx="51720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4"/>
          <p:cNvSpPr>
            <a:spLocks noChangeArrowheads="1"/>
          </p:cNvSpPr>
          <p:nvPr/>
        </p:nvSpPr>
        <p:spPr bwMode="auto">
          <a:xfrm>
            <a:off x="2286000" y="222132"/>
            <a:ext cx="588494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Table XIV</a:t>
            </a:r>
          </a:p>
          <a:p>
            <a:pPr marL="0" marR="0" lvl="0" indent="457200" algn="ctr" defTabSz="914400" rtl="0" eaLnBrk="1" fontAlgn="base" latinLnBrk="0" hangingPunct="1">
              <a:lnSpc>
                <a:spcPct val="100000"/>
              </a:lnSpc>
              <a:spcBef>
                <a:spcPct val="0"/>
              </a:spcBef>
              <a:spcAft>
                <a:spcPct val="0"/>
              </a:spcAft>
              <a:buClrTx/>
              <a:buSzTx/>
              <a:buFontTx/>
              <a:buNone/>
              <a:tabLst/>
            </a:pPr>
            <a:endParaRPr kumimoji="0" lang="en-US"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Dela</a:t>
            </a:r>
            <a:r>
              <a:rPr kumimoji="0" lang="en-US"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Rama’s Sales and Inventory System</a:t>
            </a:r>
            <a:endParaRPr kumimoji="0" lang="en-US" i="0" u="none" strike="noStrike" cap="none" normalizeH="0" baseline="0" dirty="0" smtClean="0">
              <a:ln>
                <a:noFill/>
              </a:ln>
              <a:solidFill>
                <a:schemeClr val="tx1"/>
              </a:solidFill>
              <a:effectLst/>
              <a:latin typeface="Courier New" pitchFamily="49" charset="0"/>
              <a:cs typeface="Courier New" pitchFamily="49" charset="0"/>
            </a:endParaRPr>
          </a:p>
        </p:txBody>
      </p:sp>
    </p:spTree>
    <p:extLst>
      <p:ext uri="{BB962C8B-B14F-4D97-AF65-F5344CB8AC3E}">
        <p14:creationId xmlns:p14="http://schemas.microsoft.com/office/powerpoint/2010/main" val="8074928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1964" y="267332"/>
            <a:ext cx="2971800" cy="52322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rPr>
              <a:t>Employee</a:t>
            </a:r>
          </a:p>
        </p:txBody>
      </p:sp>
      <p:sp>
        <p:nvSpPr>
          <p:cNvPr id="4" name="TextBox 3"/>
          <p:cNvSpPr txBox="1"/>
          <p:nvPr/>
        </p:nvSpPr>
        <p:spPr>
          <a:xfrm>
            <a:off x="4080164" y="1066800"/>
            <a:ext cx="2133600" cy="369332"/>
          </a:xfrm>
          <a:prstGeom prst="rect">
            <a:avLst/>
          </a:prstGeom>
          <a:noFill/>
        </p:spPr>
        <p:txBody>
          <a:bodyPr wrap="square" rtlCol="0">
            <a:spAutoFit/>
          </a:bodyPr>
          <a:lstStyle/>
          <a:p>
            <a:r>
              <a:rPr lang="en-US" dirty="0" smtClean="0">
                <a:latin typeface="Courier New" pitchFamily="49" charset="0"/>
                <a:cs typeface="Courier New" pitchFamily="49" charset="0"/>
              </a:rPr>
              <a:t>Table XV</a:t>
            </a:r>
            <a:endParaRPr lang="en-US" dirty="0">
              <a:latin typeface="Courier New" pitchFamily="49" charset="0"/>
              <a:cs typeface="Courier New" pitchFamily="49"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88277891"/>
              </p:ext>
            </p:extLst>
          </p:nvPr>
        </p:nvGraphicFramePr>
        <p:xfrm>
          <a:off x="1295400" y="1850211"/>
          <a:ext cx="7696201" cy="3470148"/>
        </p:xfrm>
        <a:graphic>
          <a:graphicData uri="http://schemas.openxmlformats.org/drawingml/2006/table">
            <a:tbl>
              <a:tblPr firstRow="1" firstCol="1" bandRow="1">
                <a:tableStyleId>{5C22544A-7EE6-4342-B048-85BDC9FD1C3A}</a:tableStyleId>
              </a:tblPr>
              <a:tblGrid>
                <a:gridCol w="3048000"/>
                <a:gridCol w="1447800"/>
                <a:gridCol w="1522282"/>
                <a:gridCol w="1678119"/>
              </a:tblGrid>
              <a:tr h="391795">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QUESTION(s)</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OPTION</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 </a:t>
                      </a:r>
                    </a:p>
                    <a:p>
                      <a:pPr marL="0" marR="0" algn="ctr">
                        <a:lnSpc>
                          <a:spcPct val="115000"/>
                        </a:lnSpc>
                        <a:spcBef>
                          <a:spcPts val="0"/>
                        </a:spcBef>
                        <a:spcAft>
                          <a:spcPts val="0"/>
                        </a:spcAft>
                      </a:pPr>
                      <a:r>
                        <a:rPr lang="en-US" sz="1800">
                          <a:effectLst/>
                          <a:latin typeface="Courier New" pitchFamily="49" charset="0"/>
                          <a:cs typeface="Courier New" pitchFamily="49" charset="0"/>
                        </a:rPr>
                        <a:t>FREQUENCY</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PERCENTAGE</a:t>
                      </a:r>
                      <a:endParaRPr lang="en-US" sz="1800" dirty="0">
                        <a:effectLst/>
                        <a:latin typeface="Courier New" pitchFamily="49" charset="0"/>
                        <a:ea typeface="Calibri"/>
                        <a:cs typeface="Courier New" pitchFamily="49" charset="0"/>
                      </a:endParaRPr>
                    </a:p>
                  </a:txBody>
                  <a:tcPr marL="68580" marR="68580" marT="0" marB="0"/>
                </a:tc>
              </a:tr>
              <a:tr h="1191895">
                <a:tc>
                  <a:txBody>
                    <a:bodyPr/>
                    <a:lstStyle/>
                    <a:p>
                      <a:pPr marL="0" marR="0" lvl="0" indent="0" algn="l">
                        <a:lnSpc>
                          <a:spcPct val="150000"/>
                        </a:lnSpc>
                        <a:spcBef>
                          <a:spcPts val="0"/>
                        </a:spcBef>
                        <a:spcAft>
                          <a:spcPts val="0"/>
                        </a:spcAft>
                        <a:buSzPts val="1200"/>
                        <a:buFont typeface="Courier New"/>
                        <a:buNone/>
                      </a:pPr>
                      <a:r>
                        <a:rPr lang="en-US" sz="1800" dirty="0" smtClean="0">
                          <a:effectLst/>
                          <a:latin typeface="Courier New" pitchFamily="49" charset="0"/>
                          <a:cs typeface="Courier New" pitchFamily="49" charset="0"/>
                        </a:rPr>
                        <a:t>1. The </a:t>
                      </a:r>
                      <a:r>
                        <a:rPr lang="en-US" sz="1800" dirty="0">
                          <a:effectLst/>
                          <a:latin typeface="Courier New" pitchFamily="49" charset="0"/>
                          <a:cs typeface="Courier New" pitchFamily="49" charset="0"/>
                        </a:rPr>
                        <a:t>staffs monitor the expired and </a:t>
                      </a:r>
                      <a:r>
                        <a:rPr lang="en-US" sz="1800" dirty="0" smtClean="0">
                          <a:effectLst/>
                          <a:latin typeface="Courier New" pitchFamily="49" charset="0"/>
                          <a:cs typeface="Courier New" pitchFamily="49" charset="0"/>
                        </a:rPr>
                        <a:t>new arrivals </a:t>
                      </a:r>
                      <a:r>
                        <a:rPr lang="en-US" sz="1800" dirty="0">
                          <a:effectLst/>
                          <a:latin typeface="Courier New" pitchFamily="49" charset="0"/>
                          <a:cs typeface="Courier New" pitchFamily="49" charset="0"/>
                        </a:rPr>
                        <a:t>of products all the time.</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STRONGLY AGREE</a:t>
                      </a:r>
                    </a:p>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AGREE</a:t>
                      </a:r>
                    </a:p>
                    <a:p>
                      <a:pPr marL="0" marR="0" algn="ctr">
                        <a:lnSpc>
                          <a:spcPct val="115000"/>
                        </a:lnSpc>
                        <a:spcBef>
                          <a:spcPts val="0"/>
                        </a:spcBef>
                        <a:spcAft>
                          <a:spcPts val="0"/>
                        </a:spcAft>
                      </a:pPr>
                      <a:r>
                        <a:rPr lang="en-US" sz="1800" dirty="0">
                          <a:effectLst/>
                          <a:latin typeface="Courier New" pitchFamily="49" charset="0"/>
                          <a:cs typeface="Courier New" pitchFamily="49" charset="0"/>
                        </a:rPr>
                        <a:t/>
                      </a:r>
                      <a:br>
                        <a:rPr lang="en-US" sz="1800" dirty="0">
                          <a:effectLst/>
                          <a:latin typeface="Courier New" pitchFamily="49" charset="0"/>
                          <a:cs typeface="Courier New" pitchFamily="49" charset="0"/>
                        </a:rPr>
                      </a:br>
                      <a:r>
                        <a:rPr lang="en-US" sz="1800" dirty="0" smtClean="0">
                          <a:effectLst/>
                          <a:latin typeface="Courier New" pitchFamily="49" charset="0"/>
                          <a:cs typeface="Courier New" pitchFamily="49" charset="0"/>
                        </a:rPr>
                        <a:t>DISAGREE</a:t>
                      </a:r>
                      <a:r>
                        <a:rPr lang="en-US" sz="1800" dirty="0">
                          <a:effectLst/>
                          <a:latin typeface="Courier New" pitchFamily="49" charset="0"/>
                          <a:cs typeface="Courier New" pitchFamily="49" charset="0"/>
                        </a:rPr>
                        <a:t/>
                      </a:r>
                      <a:br>
                        <a:rPr lang="en-US" sz="1800" dirty="0">
                          <a:effectLst/>
                          <a:latin typeface="Courier New" pitchFamily="49" charset="0"/>
                          <a:cs typeface="Courier New" pitchFamily="49" charset="0"/>
                        </a:rPr>
                      </a:br>
                      <a:r>
                        <a:rPr lang="en-US" sz="1800" dirty="0">
                          <a:effectLst/>
                          <a:latin typeface="Courier New" pitchFamily="49" charset="0"/>
                          <a:cs typeface="Courier New" pitchFamily="49" charset="0"/>
                        </a:rPr>
                        <a:t>STRONGLY DISAGREE</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3</a:t>
                      </a:r>
                    </a:p>
                    <a:p>
                      <a:pPr marL="0" marR="0" algn="l">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0</a:t>
                      </a:r>
                    </a:p>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0</a:t>
                      </a:r>
                      <a:endParaRPr lang="en-US" sz="1800" dirty="0">
                        <a:effectLst/>
                        <a:latin typeface="Courier New" pitchFamily="49" charset="0"/>
                        <a:cs typeface="Courier New" pitchFamily="49" charset="0"/>
                      </a:endParaRPr>
                    </a:p>
                    <a:p>
                      <a:pPr marL="0" marR="0" algn="ctr">
                        <a:lnSpc>
                          <a:spcPct val="115000"/>
                        </a:lnSpc>
                        <a:spcBef>
                          <a:spcPts val="0"/>
                        </a:spcBef>
                        <a:spcAft>
                          <a:spcPts val="0"/>
                        </a:spcAft>
                      </a:pPr>
                      <a:r>
                        <a:rPr lang="en-US" sz="1800" dirty="0">
                          <a:effectLst/>
                          <a:latin typeface="Courier New" pitchFamily="49" charset="0"/>
                          <a:cs typeface="Courier New" pitchFamily="49" charset="0"/>
                        </a:rPr>
                        <a:t>0</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100%</a:t>
                      </a:r>
                    </a:p>
                    <a:p>
                      <a:pPr marL="0" marR="0" algn="l">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0</a:t>
                      </a:r>
                    </a:p>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0</a:t>
                      </a:r>
                      <a:endParaRPr lang="en-US" sz="1800" dirty="0">
                        <a:effectLst/>
                        <a:latin typeface="Courier New" pitchFamily="49" charset="0"/>
                        <a:cs typeface="Courier New" pitchFamily="49" charset="0"/>
                      </a:endParaRPr>
                    </a:p>
                    <a:p>
                      <a:pPr marL="0" marR="0" algn="ctr">
                        <a:lnSpc>
                          <a:spcPct val="115000"/>
                        </a:lnSpc>
                        <a:spcBef>
                          <a:spcPts val="0"/>
                        </a:spcBef>
                        <a:spcAft>
                          <a:spcPts val="0"/>
                        </a:spcAft>
                      </a:pPr>
                      <a:r>
                        <a:rPr lang="en-US" sz="1800" dirty="0">
                          <a:effectLst/>
                          <a:latin typeface="Courier New" pitchFamily="49" charset="0"/>
                          <a:cs typeface="Courier New" pitchFamily="49" charset="0"/>
                        </a:rPr>
                        <a:t>0</a:t>
                      </a:r>
                      <a:endParaRPr lang="en-US" sz="1800" dirty="0">
                        <a:effectLst/>
                        <a:latin typeface="Courier New" pitchFamily="49" charset="0"/>
                        <a:ea typeface="Calibri"/>
                        <a:cs typeface="Courier New" pitchFamily="49" charset="0"/>
                      </a:endParaRPr>
                    </a:p>
                  </a:txBody>
                  <a:tcPr marL="68580" marR="68580" marT="0" marB="0"/>
                </a:tc>
              </a:tr>
              <a:tr h="334645">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 </a:t>
                      </a:r>
                    </a:p>
                    <a:p>
                      <a:pPr marL="0" marR="0" algn="ctr">
                        <a:lnSpc>
                          <a:spcPct val="115000"/>
                        </a:lnSpc>
                        <a:spcBef>
                          <a:spcPts val="0"/>
                        </a:spcBef>
                        <a:spcAft>
                          <a:spcPts val="0"/>
                        </a:spcAft>
                      </a:pPr>
                      <a:r>
                        <a:rPr lang="en-US" sz="1800">
                          <a:effectLst/>
                          <a:latin typeface="Courier New" pitchFamily="49" charset="0"/>
                          <a:cs typeface="Courier New" pitchFamily="49" charset="0"/>
                        </a:rPr>
                        <a:t>TOTAL:</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l">
                        <a:lnSpc>
                          <a:spcPct val="115000"/>
                        </a:lnSpc>
                        <a:spcBef>
                          <a:spcPts val="0"/>
                        </a:spcBef>
                        <a:spcAft>
                          <a:spcPts val="0"/>
                        </a:spcAft>
                      </a:pPr>
                      <a:r>
                        <a:rPr lang="en-US" sz="1800">
                          <a:effectLst/>
                          <a:latin typeface="Courier New" pitchFamily="49" charset="0"/>
                          <a:cs typeface="Courier New" pitchFamily="49" charset="0"/>
                        </a:rPr>
                        <a:t> </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 </a:t>
                      </a:r>
                    </a:p>
                    <a:p>
                      <a:pPr marL="0" marR="0" algn="ctr">
                        <a:lnSpc>
                          <a:spcPct val="115000"/>
                        </a:lnSpc>
                        <a:spcBef>
                          <a:spcPts val="0"/>
                        </a:spcBef>
                        <a:spcAft>
                          <a:spcPts val="0"/>
                        </a:spcAft>
                      </a:pPr>
                      <a:r>
                        <a:rPr lang="en-US" sz="1800">
                          <a:effectLst/>
                          <a:latin typeface="Courier New" pitchFamily="49" charset="0"/>
                          <a:cs typeface="Courier New" pitchFamily="49" charset="0"/>
                        </a:rPr>
                        <a:t>3</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100%</a:t>
                      </a:r>
                      <a:endParaRPr lang="en-US" sz="1800" dirty="0">
                        <a:effectLst/>
                        <a:latin typeface="Courier New" pitchFamily="49" charset="0"/>
                        <a:ea typeface="Calibri"/>
                        <a:cs typeface="Courier New" pitchFamily="49" charset="0"/>
                      </a:endParaRPr>
                    </a:p>
                  </a:txBody>
                  <a:tcPr marL="68580" marR="68580" marT="0" marB="0"/>
                </a:tc>
              </a:tr>
            </a:tbl>
          </a:graphicData>
        </a:graphic>
      </p:graphicFrame>
      <p:sp>
        <p:nvSpPr>
          <p:cNvPr id="6" name="Straight Connector 6"/>
          <p:cNvSpPr>
            <a:spLocks noChangeShapeType="1"/>
          </p:cNvSpPr>
          <p:nvPr/>
        </p:nvSpPr>
        <p:spPr bwMode="auto">
          <a:xfrm>
            <a:off x="4343400" y="4038600"/>
            <a:ext cx="4648200" cy="0"/>
          </a:xfrm>
          <a:prstGeom prst="line">
            <a:avLst/>
          </a:prstGeom>
          <a:noFill/>
          <a:ln w="952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Line 2"/>
          <p:cNvSpPr>
            <a:spLocks noChangeShapeType="1"/>
          </p:cNvSpPr>
          <p:nvPr/>
        </p:nvSpPr>
        <p:spPr bwMode="auto">
          <a:xfrm>
            <a:off x="4343400" y="3581400"/>
            <a:ext cx="4648200" cy="0"/>
          </a:xfrm>
          <a:prstGeom prst="line">
            <a:avLst/>
          </a:prstGeom>
          <a:noFill/>
          <a:ln w="952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Line 1"/>
          <p:cNvSpPr>
            <a:spLocks noChangeShapeType="1"/>
          </p:cNvSpPr>
          <p:nvPr/>
        </p:nvSpPr>
        <p:spPr bwMode="auto">
          <a:xfrm>
            <a:off x="4343400" y="3124200"/>
            <a:ext cx="4648200" cy="0"/>
          </a:xfrm>
          <a:prstGeom prst="line">
            <a:avLst/>
          </a:prstGeom>
          <a:noFill/>
          <a:ln w="952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4"/>
          <p:cNvSpPr>
            <a:spLocks noChangeArrowheads="1"/>
          </p:cNvSpPr>
          <p:nvPr/>
        </p:nvSpPr>
        <p:spPr bwMode="auto">
          <a:xfrm>
            <a:off x="2098964" y="1434575"/>
            <a:ext cx="5257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Monitors expired and new arrivals</a:t>
            </a:r>
            <a:endParaRPr kumimoji="0" lang="en-US"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2763326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990600"/>
            <a:ext cx="457200" cy="5016758"/>
          </a:xfrm>
          <a:prstGeom prst="rect">
            <a:avLst/>
          </a:prstGeom>
          <a:noFill/>
        </p:spPr>
        <p:txBody>
          <a:bodyPr wrap="square" rtlCol="0">
            <a:spAutoFit/>
          </a:bodyPr>
          <a:lstStyle/>
          <a:p>
            <a:r>
              <a:rPr lang="en-US" sz="4000" b="1" dirty="0" smtClean="0">
                <a:latin typeface="Courier New" pitchFamily="49" charset="0"/>
                <a:cs typeface="Courier New" pitchFamily="49" charset="0"/>
              </a:rPr>
              <a:t>EMPLOYEE</a:t>
            </a:r>
          </a:p>
        </p:txBody>
      </p:sp>
      <p:graphicFrame>
        <p:nvGraphicFramePr>
          <p:cNvPr id="3" name="Table 2"/>
          <p:cNvGraphicFramePr>
            <a:graphicFrameLocks noGrp="1"/>
          </p:cNvGraphicFramePr>
          <p:nvPr>
            <p:extLst>
              <p:ext uri="{D42A27DB-BD31-4B8C-83A1-F6EECF244321}">
                <p14:modId xmlns:p14="http://schemas.microsoft.com/office/powerpoint/2010/main" val="3103773997"/>
              </p:ext>
            </p:extLst>
          </p:nvPr>
        </p:nvGraphicFramePr>
        <p:xfrm>
          <a:off x="1219200" y="1676400"/>
          <a:ext cx="7772401" cy="3231007"/>
        </p:xfrm>
        <a:graphic>
          <a:graphicData uri="http://schemas.openxmlformats.org/drawingml/2006/table">
            <a:tbl>
              <a:tblPr firstRow="1" firstCol="1" bandRow="1">
                <a:tableStyleId>{5C22544A-7EE6-4342-B048-85BDC9FD1C3A}</a:tableStyleId>
              </a:tblPr>
              <a:tblGrid>
                <a:gridCol w="3200400"/>
                <a:gridCol w="1416289"/>
                <a:gridCol w="1387929"/>
                <a:gridCol w="1767783"/>
              </a:tblGrid>
              <a:tr h="391795">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 </a:t>
                      </a:r>
                      <a:r>
                        <a:rPr lang="en-US" sz="1800" dirty="0" smtClean="0">
                          <a:effectLst/>
                          <a:latin typeface="Courier New" pitchFamily="49" charset="0"/>
                          <a:cs typeface="Courier New" pitchFamily="49" charset="0"/>
                        </a:rPr>
                        <a:t>QUESTION(s</a:t>
                      </a:r>
                      <a:r>
                        <a:rPr lang="en-US" sz="1800" dirty="0">
                          <a:effectLst/>
                          <a:latin typeface="Courier New" pitchFamily="49" charset="0"/>
                          <a:cs typeface="Courier New" pitchFamily="49" charset="0"/>
                        </a:rPr>
                        <a:t>)</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 </a:t>
                      </a:r>
                      <a:r>
                        <a:rPr lang="en-US" sz="1800" dirty="0" smtClean="0">
                          <a:effectLst/>
                          <a:latin typeface="Courier New" pitchFamily="49" charset="0"/>
                          <a:cs typeface="Courier New" pitchFamily="49" charset="0"/>
                        </a:rPr>
                        <a:t>OPTION</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FREQUENCY</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 </a:t>
                      </a:r>
                      <a:r>
                        <a:rPr lang="en-US" sz="1800" dirty="0" smtClean="0">
                          <a:effectLst/>
                          <a:latin typeface="Courier New" pitchFamily="49" charset="0"/>
                          <a:cs typeface="Courier New" pitchFamily="49" charset="0"/>
                        </a:rPr>
                        <a:t>PERCENTAGE</a:t>
                      </a:r>
                      <a:endParaRPr lang="en-US" sz="1800" dirty="0">
                        <a:effectLst/>
                        <a:latin typeface="Courier New" pitchFamily="49" charset="0"/>
                        <a:ea typeface="Calibri"/>
                        <a:cs typeface="Courier New" pitchFamily="49" charset="0"/>
                      </a:endParaRPr>
                    </a:p>
                  </a:txBody>
                  <a:tcPr marL="68580" marR="68580" marT="0" marB="0"/>
                </a:tc>
              </a:tr>
              <a:tr h="1308100">
                <a:tc>
                  <a:txBody>
                    <a:bodyPr/>
                    <a:lstStyle/>
                    <a:p>
                      <a:pPr marL="0" marR="0" lvl="0" indent="0" algn="l">
                        <a:lnSpc>
                          <a:spcPct val="150000"/>
                        </a:lnSpc>
                        <a:spcBef>
                          <a:spcPts val="0"/>
                        </a:spcBef>
                        <a:spcAft>
                          <a:spcPts val="0"/>
                        </a:spcAft>
                        <a:buSzPts val="1200"/>
                        <a:buFont typeface="Courier New"/>
                        <a:buNone/>
                      </a:pPr>
                      <a:r>
                        <a:rPr lang="en-US" sz="1800" dirty="0" smtClean="0">
                          <a:effectLst/>
                          <a:latin typeface="Courier New" pitchFamily="49" charset="0"/>
                          <a:cs typeface="Courier New" pitchFamily="49" charset="0"/>
                        </a:rPr>
                        <a:t>2. The </a:t>
                      </a:r>
                      <a:r>
                        <a:rPr lang="en-US" sz="1800" dirty="0">
                          <a:effectLst/>
                          <a:latin typeface="Courier New" pitchFamily="49" charset="0"/>
                          <a:cs typeface="Courier New" pitchFamily="49" charset="0"/>
                        </a:rPr>
                        <a:t>staffs can easily trace the products and suppliers information using the manual transactions.</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STRONGLY </a:t>
                      </a:r>
                      <a:r>
                        <a:rPr lang="en-US" sz="1800" dirty="0" smtClean="0">
                          <a:effectLst/>
                          <a:latin typeface="Courier New" pitchFamily="49" charset="0"/>
                          <a:cs typeface="Courier New" pitchFamily="49" charset="0"/>
                        </a:rPr>
                        <a:t>AGREE</a:t>
                      </a:r>
                      <a:r>
                        <a:rPr lang="en-US" sz="1800" dirty="0">
                          <a:effectLst/>
                          <a:latin typeface="Courier New" pitchFamily="49" charset="0"/>
                          <a:cs typeface="Courier New" pitchFamily="49" charset="0"/>
                        </a:rPr>
                        <a:t/>
                      </a:r>
                      <a:br>
                        <a:rPr lang="en-US" sz="1800" dirty="0">
                          <a:effectLst/>
                          <a:latin typeface="Courier New" pitchFamily="49" charset="0"/>
                          <a:cs typeface="Courier New" pitchFamily="49" charset="0"/>
                        </a:rPr>
                      </a:br>
                      <a:r>
                        <a:rPr lang="en-US" sz="1800" dirty="0">
                          <a:effectLst/>
                          <a:latin typeface="Courier New" pitchFamily="49" charset="0"/>
                          <a:cs typeface="Courier New" pitchFamily="49" charset="0"/>
                        </a:rPr>
                        <a:t>AGREE</a:t>
                      </a:r>
                    </a:p>
                    <a:p>
                      <a:pPr marL="0" marR="0" algn="ctr">
                        <a:lnSpc>
                          <a:spcPct val="115000"/>
                        </a:lnSpc>
                        <a:spcBef>
                          <a:spcPts val="0"/>
                        </a:spcBef>
                        <a:spcAft>
                          <a:spcPts val="0"/>
                        </a:spcAft>
                      </a:pPr>
                      <a:r>
                        <a:rPr lang="en-US" sz="1800" dirty="0">
                          <a:effectLst/>
                          <a:latin typeface="Courier New" pitchFamily="49" charset="0"/>
                          <a:cs typeface="Courier New" pitchFamily="49" charset="0"/>
                        </a:rPr>
                        <a:t> </a:t>
                      </a:r>
                      <a:br>
                        <a:rPr lang="en-US" sz="1800" dirty="0">
                          <a:effectLst/>
                          <a:latin typeface="Courier New" pitchFamily="49" charset="0"/>
                          <a:cs typeface="Courier New" pitchFamily="49" charset="0"/>
                        </a:rPr>
                      </a:br>
                      <a:r>
                        <a:rPr lang="en-US" sz="1800" dirty="0" smtClean="0">
                          <a:effectLst/>
                          <a:latin typeface="Courier New" pitchFamily="49" charset="0"/>
                          <a:cs typeface="Courier New" pitchFamily="49" charset="0"/>
                        </a:rPr>
                        <a:t>DISAGREE</a:t>
                      </a:r>
                      <a:r>
                        <a:rPr lang="en-US" sz="1800" dirty="0">
                          <a:effectLst/>
                          <a:latin typeface="Courier New" pitchFamily="49" charset="0"/>
                          <a:cs typeface="Courier New" pitchFamily="49" charset="0"/>
                        </a:rPr>
                        <a:t/>
                      </a:r>
                      <a:br>
                        <a:rPr lang="en-US" sz="1800" dirty="0">
                          <a:effectLst/>
                          <a:latin typeface="Courier New" pitchFamily="49" charset="0"/>
                          <a:cs typeface="Courier New" pitchFamily="49" charset="0"/>
                        </a:rPr>
                      </a:br>
                      <a:r>
                        <a:rPr lang="en-US" sz="1800" dirty="0">
                          <a:effectLst/>
                          <a:latin typeface="Courier New" pitchFamily="49" charset="0"/>
                          <a:cs typeface="Courier New" pitchFamily="49" charset="0"/>
                        </a:rPr>
                        <a:t>STRONGLY DISAGREE</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0</a:t>
                      </a:r>
                    </a:p>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3</a:t>
                      </a:r>
                    </a:p>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0</a:t>
                      </a:r>
                    </a:p>
                    <a:p>
                      <a:pPr marL="0" marR="0" algn="ctr">
                        <a:lnSpc>
                          <a:spcPct val="115000"/>
                        </a:lnSpc>
                        <a:spcBef>
                          <a:spcPts val="0"/>
                        </a:spcBef>
                        <a:spcAft>
                          <a:spcPts val="0"/>
                        </a:spcAft>
                      </a:pPr>
                      <a:r>
                        <a:rPr lang="en-US" sz="1800" dirty="0">
                          <a:effectLst/>
                          <a:latin typeface="Courier New" pitchFamily="49" charset="0"/>
                          <a:cs typeface="Courier New" pitchFamily="49" charset="0"/>
                        </a:rPr>
                        <a:t> </a:t>
                      </a:r>
                      <a:r>
                        <a:rPr lang="en-US" sz="1800" dirty="0" smtClean="0">
                          <a:effectLst/>
                          <a:latin typeface="Courier New" pitchFamily="49" charset="0"/>
                          <a:cs typeface="Courier New" pitchFamily="49" charset="0"/>
                        </a:rPr>
                        <a:t>0</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0</a:t>
                      </a:r>
                    </a:p>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100%</a:t>
                      </a:r>
                    </a:p>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0</a:t>
                      </a:r>
                    </a:p>
                    <a:p>
                      <a:pPr marL="0" marR="0" algn="ctr">
                        <a:lnSpc>
                          <a:spcPct val="115000"/>
                        </a:lnSpc>
                        <a:spcBef>
                          <a:spcPts val="0"/>
                        </a:spcBef>
                        <a:spcAft>
                          <a:spcPts val="0"/>
                        </a:spcAft>
                      </a:pPr>
                      <a:r>
                        <a:rPr lang="en-US" sz="1800" dirty="0">
                          <a:effectLst/>
                          <a:latin typeface="Courier New" pitchFamily="49" charset="0"/>
                          <a:cs typeface="Courier New" pitchFamily="49" charset="0"/>
                        </a:rPr>
                        <a:t> </a:t>
                      </a:r>
                      <a:r>
                        <a:rPr lang="en-US" sz="1800" dirty="0" smtClean="0">
                          <a:effectLst/>
                          <a:latin typeface="Courier New" pitchFamily="49" charset="0"/>
                          <a:cs typeface="Courier New" pitchFamily="49" charset="0"/>
                        </a:rPr>
                        <a:t>0</a:t>
                      </a:r>
                      <a:endParaRPr lang="en-US" sz="1800" dirty="0">
                        <a:effectLst/>
                        <a:latin typeface="Courier New" pitchFamily="49" charset="0"/>
                        <a:ea typeface="Calibri"/>
                        <a:cs typeface="Courier New" pitchFamily="49" charset="0"/>
                      </a:endParaRPr>
                    </a:p>
                  </a:txBody>
                  <a:tcPr marL="68580" marR="68580" marT="0" marB="0"/>
                </a:tc>
              </a:tr>
              <a:tr h="336550">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 </a:t>
                      </a:r>
                    </a:p>
                    <a:p>
                      <a:pPr marL="0" marR="0" algn="ctr">
                        <a:lnSpc>
                          <a:spcPct val="115000"/>
                        </a:lnSpc>
                        <a:spcBef>
                          <a:spcPts val="0"/>
                        </a:spcBef>
                        <a:spcAft>
                          <a:spcPts val="0"/>
                        </a:spcAft>
                      </a:pPr>
                      <a:r>
                        <a:rPr lang="en-US" sz="1800">
                          <a:effectLst/>
                          <a:latin typeface="Courier New" pitchFamily="49" charset="0"/>
                          <a:cs typeface="Courier New" pitchFamily="49" charset="0"/>
                        </a:rPr>
                        <a:t>TOTAL:</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l">
                        <a:lnSpc>
                          <a:spcPct val="115000"/>
                        </a:lnSpc>
                        <a:spcBef>
                          <a:spcPts val="0"/>
                        </a:spcBef>
                        <a:spcAft>
                          <a:spcPts val="0"/>
                        </a:spcAft>
                      </a:pPr>
                      <a:r>
                        <a:rPr lang="en-US" sz="1800">
                          <a:effectLst/>
                          <a:latin typeface="Courier New" pitchFamily="49" charset="0"/>
                          <a:cs typeface="Courier New" pitchFamily="49" charset="0"/>
                        </a:rPr>
                        <a:t> </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 </a:t>
                      </a:r>
                    </a:p>
                    <a:p>
                      <a:pPr marL="0" marR="0" algn="ctr">
                        <a:lnSpc>
                          <a:spcPct val="115000"/>
                        </a:lnSpc>
                        <a:spcBef>
                          <a:spcPts val="0"/>
                        </a:spcBef>
                        <a:spcAft>
                          <a:spcPts val="0"/>
                        </a:spcAft>
                      </a:pPr>
                      <a:r>
                        <a:rPr lang="en-US" sz="1800">
                          <a:effectLst/>
                          <a:latin typeface="Courier New" pitchFamily="49" charset="0"/>
                          <a:cs typeface="Courier New" pitchFamily="49" charset="0"/>
                        </a:rPr>
                        <a:t>3</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100%</a:t>
                      </a:r>
                      <a:endParaRPr lang="en-US" sz="1800" dirty="0">
                        <a:effectLst/>
                        <a:latin typeface="Courier New" pitchFamily="49" charset="0"/>
                        <a:ea typeface="Calibri"/>
                        <a:cs typeface="Courier New" pitchFamily="49" charset="0"/>
                      </a:endParaRPr>
                    </a:p>
                  </a:txBody>
                  <a:tcPr marL="68580" marR="68580" marT="0" marB="0"/>
                </a:tc>
              </a:tr>
            </a:tbl>
          </a:graphicData>
        </a:graphic>
      </p:graphicFrame>
      <p:sp>
        <p:nvSpPr>
          <p:cNvPr id="4" name="Line 3"/>
          <p:cNvSpPr>
            <a:spLocks noChangeShapeType="1"/>
          </p:cNvSpPr>
          <p:nvPr/>
        </p:nvSpPr>
        <p:spPr bwMode="auto">
          <a:xfrm>
            <a:off x="4419600" y="3657600"/>
            <a:ext cx="4572000" cy="0"/>
          </a:xfrm>
          <a:prstGeom prst="line">
            <a:avLst/>
          </a:prstGeom>
          <a:noFill/>
          <a:ln w="952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Straight Connector 4"/>
          <p:cNvSpPr>
            <a:spLocks noChangeShapeType="1"/>
          </p:cNvSpPr>
          <p:nvPr/>
        </p:nvSpPr>
        <p:spPr bwMode="auto">
          <a:xfrm>
            <a:off x="4419600" y="3124200"/>
            <a:ext cx="4572000" cy="0"/>
          </a:xfrm>
          <a:prstGeom prst="line">
            <a:avLst/>
          </a:prstGeom>
          <a:noFill/>
          <a:ln w="952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Straight Connector 5"/>
          <p:cNvSpPr>
            <a:spLocks noChangeShapeType="1"/>
          </p:cNvSpPr>
          <p:nvPr/>
        </p:nvSpPr>
        <p:spPr bwMode="auto">
          <a:xfrm>
            <a:off x="4419600" y="2667000"/>
            <a:ext cx="4572000" cy="0"/>
          </a:xfrm>
          <a:prstGeom prst="line">
            <a:avLst/>
          </a:prstGeom>
          <a:noFill/>
          <a:ln w="952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4"/>
          <p:cNvSpPr>
            <a:spLocks noChangeArrowheads="1"/>
          </p:cNvSpPr>
          <p:nvPr/>
        </p:nvSpPr>
        <p:spPr bwMode="auto">
          <a:xfrm>
            <a:off x="2590800" y="300335"/>
            <a:ext cx="556113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Table XVI</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Easily trace through manual transaction</a:t>
            </a:r>
            <a:endParaRPr kumimoji="0" lang="en-US" i="0" u="none" strike="noStrike" cap="none" normalizeH="0" baseline="0" dirty="0" smtClean="0">
              <a:ln>
                <a:noFill/>
              </a:ln>
              <a:solidFill>
                <a:schemeClr val="tx1"/>
              </a:solidFill>
              <a:effectLst/>
              <a:latin typeface="Courier New" pitchFamily="49" charset="0"/>
              <a:cs typeface="Courier New" pitchFamily="49" charset="0"/>
            </a:endParaRPr>
          </a:p>
        </p:txBody>
      </p:sp>
    </p:spTree>
    <p:extLst>
      <p:ext uri="{BB962C8B-B14F-4D97-AF65-F5344CB8AC3E}">
        <p14:creationId xmlns:p14="http://schemas.microsoft.com/office/powerpoint/2010/main" val="3254351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32484" y="-6414"/>
            <a:ext cx="8111516" cy="769441"/>
          </a:xfrm>
          <a:prstGeom prst="rect">
            <a:avLst/>
          </a:prstGeom>
          <a:noFill/>
        </p:spPr>
        <p:txBody>
          <a:bodyPr wrap="none" lIns="91440" tIns="45720" rIns="91440" bIns="45720">
            <a:spAutoFit/>
          </a:bodyPr>
          <a:lstStyle/>
          <a:p>
            <a:pPr algn="ctr"/>
            <a:r>
              <a:rPr lang="en-US" sz="44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Courier New" pitchFamily="49" charset="0"/>
                <a:cs typeface="Courier New" pitchFamily="49" charset="0"/>
              </a:rPr>
              <a:t>Theoretical Background:</a:t>
            </a:r>
            <a:endParaRPr lang="en-US" sz="44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Courier New" pitchFamily="49" charset="0"/>
              <a:cs typeface="Courier New" pitchFamily="49" charset="0"/>
            </a:endParaRPr>
          </a:p>
        </p:txBody>
      </p:sp>
      <p:sp>
        <p:nvSpPr>
          <p:cNvPr id="6" name="Rectangle 5"/>
          <p:cNvSpPr/>
          <p:nvPr/>
        </p:nvSpPr>
        <p:spPr>
          <a:xfrm>
            <a:off x="1011702" y="943136"/>
            <a:ext cx="3048000" cy="58477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200" b="1" spc="50" dirty="0" err="1" smtClean="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rPr>
              <a:t>Blogspot</a:t>
            </a:r>
            <a:r>
              <a:rPr lang="en-US" sz="3200" b="1" spc="50" dirty="0" smtClean="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rPr>
              <a:t>:</a:t>
            </a:r>
            <a:endParaRPr lang="en-US" sz="3200" b="1" cap="none" spc="50" dirty="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endParaRPr>
          </a:p>
        </p:txBody>
      </p:sp>
      <p:sp>
        <p:nvSpPr>
          <p:cNvPr id="7" name="Rectangle 6"/>
          <p:cNvSpPr/>
          <p:nvPr/>
        </p:nvSpPr>
        <p:spPr>
          <a:xfrm>
            <a:off x="990920" y="3408218"/>
            <a:ext cx="3997037" cy="58477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200" b="1" spc="50" dirty="0" smtClean="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rPr>
              <a:t>Sales Binder:</a:t>
            </a:r>
            <a:endParaRPr lang="en-US" sz="3200" b="1" cap="none" spc="50" dirty="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endParaRPr>
          </a:p>
        </p:txBody>
      </p:sp>
      <p:sp>
        <p:nvSpPr>
          <p:cNvPr id="8" name="TextBox 7"/>
          <p:cNvSpPr txBox="1"/>
          <p:nvPr/>
        </p:nvSpPr>
        <p:spPr>
          <a:xfrm>
            <a:off x="990920" y="3992993"/>
            <a:ext cx="7924480" cy="2108269"/>
          </a:xfrm>
          <a:prstGeom prst="rect">
            <a:avLst/>
          </a:prstGeom>
          <a:noFill/>
        </p:spPr>
        <p:txBody>
          <a:bodyPr wrap="square" rtlCol="0">
            <a:spAutoFit/>
          </a:bodyPr>
          <a:lstStyle/>
          <a:p>
            <a:pPr algn="just">
              <a:lnSpc>
                <a:spcPct val="150000"/>
              </a:lnSpc>
            </a:pPr>
            <a:r>
              <a:rPr lang="en-US" sz="2000" dirty="0" smtClean="0">
                <a:latin typeface="Courier New" pitchFamily="49" charset="0"/>
                <a:cs typeface="Courier New" pitchFamily="49" charset="0"/>
              </a:rPr>
              <a:t>	</a:t>
            </a:r>
            <a:r>
              <a:rPr lang="en-US" dirty="0" smtClean="0">
                <a:latin typeface="Courier New" pitchFamily="49" charset="0"/>
                <a:cs typeface="Courier New" pitchFamily="49" charset="0"/>
              </a:rPr>
              <a:t>is </a:t>
            </a:r>
            <a:r>
              <a:rPr lang="en-US" dirty="0">
                <a:latin typeface="Courier New" pitchFamily="49" charset="0"/>
                <a:cs typeface="Courier New" pitchFamily="49" charset="0"/>
              </a:rPr>
              <a:t>an all-in-one online inventory management software system. Organize your customers, sales leads, suppliers, invoices, estimates, purchase orders and much more. Easy-to-use and there's nothing to install.</a:t>
            </a:r>
          </a:p>
          <a:p>
            <a:pPr algn="just"/>
            <a:endParaRPr lang="en-US" sz="2000" dirty="0" smtClean="0">
              <a:latin typeface="Courier New" pitchFamily="49" charset="0"/>
              <a:cs typeface="Courier New" pitchFamily="49" charset="0"/>
            </a:endParaRPr>
          </a:p>
        </p:txBody>
      </p:sp>
      <p:sp>
        <p:nvSpPr>
          <p:cNvPr id="2" name="TextBox 1"/>
          <p:cNvSpPr txBox="1"/>
          <p:nvPr/>
        </p:nvSpPr>
        <p:spPr>
          <a:xfrm>
            <a:off x="1011702" y="1527911"/>
            <a:ext cx="7903698" cy="1754326"/>
          </a:xfrm>
          <a:prstGeom prst="rect">
            <a:avLst/>
          </a:prstGeom>
          <a:noFill/>
        </p:spPr>
        <p:txBody>
          <a:bodyPr wrap="square" rtlCol="0">
            <a:spAutoFit/>
          </a:bodyPr>
          <a:lstStyle/>
          <a:p>
            <a:pPr algn="just">
              <a:lnSpc>
                <a:spcPct val="150000"/>
              </a:lnSpc>
            </a:pPr>
            <a:r>
              <a:rPr lang="en-US" dirty="0" smtClean="0"/>
              <a:t>	</a:t>
            </a:r>
            <a:r>
              <a:rPr lang="en-US" dirty="0" smtClean="0">
                <a:latin typeface="Courier New" pitchFamily="49" charset="0"/>
                <a:cs typeface="Courier New" pitchFamily="49" charset="0"/>
              </a:rPr>
              <a:t>an </a:t>
            </a:r>
            <a:r>
              <a:rPr lang="en-US" dirty="0">
                <a:latin typeface="Courier New" pitchFamily="49" charset="0"/>
                <a:cs typeface="Courier New" pitchFamily="49" charset="0"/>
              </a:rPr>
              <a:t>all-in-one online inventory management </a:t>
            </a:r>
            <a:r>
              <a:rPr lang="en-US" dirty="0" smtClean="0">
                <a:latin typeface="Courier New" pitchFamily="49" charset="0"/>
                <a:cs typeface="Courier New" pitchFamily="49" charset="0"/>
              </a:rPr>
              <a:t>system that’s </a:t>
            </a:r>
            <a:r>
              <a:rPr lang="en-US" dirty="0">
                <a:latin typeface="Courier New" pitchFamily="49" charset="0"/>
                <a:cs typeface="Courier New" pitchFamily="49" charset="0"/>
              </a:rPr>
              <a:t>actually easy to use. Organize your </a:t>
            </a:r>
            <a:r>
              <a:rPr lang="en-US" dirty="0" smtClean="0">
                <a:latin typeface="Courier New" pitchFamily="49" charset="0"/>
                <a:cs typeface="Courier New" pitchFamily="49" charset="0"/>
              </a:rPr>
              <a:t>customers, sales </a:t>
            </a:r>
            <a:r>
              <a:rPr lang="en-US" dirty="0">
                <a:latin typeface="Courier New" pitchFamily="49" charset="0"/>
                <a:cs typeface="Courier New" pitchFamily="49" charset="0"/>
              </a:rPr>
              <a:t>leads, purchase orders, estimates, invoices </a:t>
            </a:r>
            <a:r>
              <a:rPr lang="en-US" dirty="0" smtClean="0">
                <a:latin typeface="Courier New" pitchFamily="49" charset="0"/>
                <a:cs typeface="Courier New" pitchFamily="49" charset="0"/>
              </a:rPr>
              <a:t>and much </a:t>
            </a:r>
            <a:r>
              <a:rPr lang="en-US" dirty="0">
                <a:latin typeface="Courier New" pitchFamily="49" charset="0"/>
                <a:cs typeface="Courier New" pitchFamily="49" charset="0"/>
              </a:rPr>
              <a:t>more</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40988953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637276305"/>
              </p:ext>
            </p:extLst>
          </p:nvPr>
        </p:nvGraphicFramePr>
        <p:xfrm>
          <a:off x="1143000" y="2209800"/>
          <a:ext cx="7696200" cy="2905252"/>
        </p:xfrm>
        <a:graphic>
          <a:graphicData uri="http://schemas.openxmlformats.org/drawingml/2006/table">
            <a:tbl>
              <a:tblPr firstRow="1" firstCol="1" bandRow="1">
                <a:tableStyleId>{5C22544A-7EE6-4342-B048-85BDC9FD1C3A}</a:tableStyleId>
              </a:tblPr>
              <a:tblGrid>
                <a:gridCol w="2907775"/>
                <a:gridCol w="1511825"/>
                <a:gridCol w="1598481"/>
                <a:gridCol w="1678119"/>
              </a:tblGrid>
              <a:tr h="391795">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 </a:t>
                      </a:r>
                      <a:r>
                        <a:rPr lang="en-US" sz="1800" dirty="0" smtClean="0">
                          <a:effectLst/>
                          <a:latin typeface="Courier New" pitchFamily="49" charset="0"/>
                          <a:cs typeface="Courier New" pitchFamily="49" charset="0"/>
                        </a:rPr>
                        <a:t>QUESTION(s</a:t>
                      </a:r>
                      <a:r>
                        <a:rPr lang="en-US" sz="1800" dirty="0">
                          <a:effectLst/>
                          <a:latin typeface="Courier New" pitchFamily="49" charset="0"/>
                          <a:cs typeface="Courier New" pitchFamily="49" charset="0"/>
                        </a:rPr>
                        <a:t>)</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 </a:t>
                      </a:r>
                      <a:r>
                        <a:rPr lang="en-US" sz="1800" dirty="0" smtClean="0">
                          <a:effectLst/>
                          <a:latin typeface="Courier New" pitchFamily="49" charset="0"/>
                          <a:cs typeface="Courier New" pitchFamily="49" charset="0"/>
                        </a:rPr>
                        <a:t>OPTION</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 </a:t>
                      </a:r>
                      <a:r>
                        <a:rPr lang="en-US" sz="1800" dirty="0" smtClean="0">
                          <a:effectLst/>
                          <a:latin typeface="Courier New" pitchFamily="49" charset="0"/>
                          <a:cs typeface="Courier New" pitchFamily="49" charset="0"/>
                        </a:rPr>
                        <a:t>FREQUENCY</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 </a:t>
                      </a:r>
                      <a:r>
                        <a:rPr lang="en-US" sz="1800" dirty="0" smtClean="0">
                          <a:effectLst/>
                          <a:latin typeface="Courier New" pitchFamily="49" charset="0"/>
                          <a:cs typeface="Courier New" pitchFamily="49" charset="0"/>
                        </a:rPr>
                        <a:t>PERCENTAGE</a:t>
                      </a:r>
                      <a:endParaRPr lang="en-US" sz="1800" dirty="0">
                        <a:effectLst/>
                        <a:latin typeface="Courier New" pitchFamily="49" charset="0"/>
                        <a:ea typeface="Calibri"/>
                        <a:cs typeface="Courier New" pitchFamily="49" charset="0"/>
                      </a:endParaRPr>
                    </a:p>
                  </a:txBody>
                  <a:tcPr marL="68580" marR="68580" marT="0" marB="0"/>
                </a:tc>
              </a:tr>
              <a:tr h="1306195">
                <a:tc>
                  <a:txBody>
                    <a:bodyPr/>
                    <a:lstStyle/>
                    <a:p>
                      <a:pPr marL="0" marR="0" lvl="0" indent="0" algn="l">
                        <a:lnSpc>
                          <a:spcPct val="150000"/>
                        </a:lnSpc>
                        <a:spcBef>
                          <a:spcPts val="0"/>
                        </a:spcBef>
                        <a:spcAft>
                          <a:spcPts val="0"/>
                        </a:spcAft>
                        <a:buSzPts val="1200"/>
                        <a:buFont typeface="Courier New"/>
                        <a:buNone/>
                      </a:pPr>
                      <a:r>
                        <a:rPr lang="en-US" sz="1800" dirty="0" smtClean="0">
                          <a:effectLst/>
                          <a:latin typeface="Courier New" pitchFamily="49" charset="0"/>
                          <a:cs typeface="Courier New" pitchFamily="49" charset="0"/>
                        </a:rPr>
                        <a:t>3. Damaged and expired </a:t>
                      </a:r>
                      <a:r>
                        <a:rPr lang="en-US" sz="1800" dirty="0">
                          <a:effectLst/>
                          <a:latin typeface="Courier New" pitchFamily="49" charset="0"/>
                          <a:cs typeface="Courier New" pitchFamily="49" charset="0"/>
                        </a:rPr>
                        <a:t>products can be returned and exchanged.</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STRONGLY </a:t>
                      </a:r>
                      <a:r>
                        <a:rPr lang="en-US" sz="1800" dirty="0" smtClean="0">
                          <a:effectLst/>
                          <a:latin typeface="Courier New" pitchFamily="49" charset="0"/>
                          <a:cs typeface="Courier New" pitchFamily="49" charset="0"/>
                        </a:rPr>
                        <a:t>AGREE</a:t>
                      </a:r>
                      <a:r>
                        <a:rPr lang="en-US" sz="1800" dirty="0">
                          <a:effectLst/>
                          <a:latin typeface="Courier New" pitchFamily="49" charset="0"/>
                          <a:cs typeface="Courier New" pitchFamily="49" charset="0"/>
                        </a:rPr>
                        <a:t/>
                      </a:r>
                      <a:br>
                        <a:rPr lang="en-US" sz="1800" dirty="0">
                          <a:effectLst/>
                          <a:latin typeface="Courier New" pitchFamily="49" charset="0"/>
                          <a:cs typeface="Courier New" pitchFamily="49" charset="0"/>
                        </a:rPr>
                      </a:br>
                      <a:r>
                        <a:rPr lang="en-US" sz="1800" dirty="0" err="1" smtClean="0">
                          <a:effectLst/>
                          <a:latin typeface="Courier New" pitchFamily="49" charset="0"/>
                          <a:cs typeface="Courier New" pitchFamily="49" charset="0"/>
                        </a:rPr>
                        <a:t>AGREE</a:t>
                      </a:r>
                      <a:r>
                        <a:rPr lang="en-US" sz="1800" dirty="0" smtClean="0">
                          <a:effectLst/>
                          <a:latin typeface="Courier New" pitchFamily="49" charset="0"/>
                          <a:cs typeface="Courier New" pitchFamily="49" charset="0"/>
                        </a:rPr>
                        <a:t> </a:t>
                      </a:r>
                      <a:r>
                        <a:rPr lang="en-US" sz="1800" dirty="0">
                          <a:effectLst/>
                          <a:latin typeface="Courier New" pitchFamily="49" charset="0"/>
                          <a:cs typeface="Courier New" pitchFamily="49" charset="0"/>
                        </a:rPr>
                        <a:t/>
                      </a:r>
                      <a:br>
                        <a:rPr lang="en-US" sz="1800" dirty="0">
                          <a:effectLst/>
                          <a:latin typeface="Courier New" pitchFamily="49" charset="0"/>
                          <a:cs typeface="Courier New" pitchFamily="49" charset="0"/>
                        </a:rPr>
                      </a:br>
                      <a:r>
                        <a:rPr lang="en-US" sz="1800" dirty="0" smtClean="0">
                          <a:effectLst/>
                          <a:latin typeface="Courier New" pitchFamily="49" charset="0"/>
                          <a:cs typeface="Courier New" pitchFamily="49" charset="0"/>
                        </a:rPr>
                        <a:t>DISAGREE</a:t>
                      </a:r>
                      <a:r>
                        <a:rPr lang="en-US" sz="1800" dirty="0">
                          <a:effectLst/>
                          <a:latin typeface="Courier New" pitchFamily="49" charset="0"/>
                          <a:cs typeface="Courier New" pitchFamily="49" charset="0"/>
                        </a:rPr>
                        <a:t/>
                      </a:r>
                      <a:br>
                        <a:rPr lang="en-US" sz="1800" dirty="0">
                          <a:effectLst/>
                          <a:latin typeface="Courier New" pitchFamily="49" charset="0"/>
                          <a:cs typeface="Courier New" pitchFamily="49" charset="0"/>
                        </a:rPr>
                      </a:br>
                      <a:r>
                        <a:rPr lang="en-US" sz="1800" dirty="0">
                          <a:effectLst/>
                          <a:latin typeface="Courier New" pitchFamily="49" charset="0"/>
                          <a:cs typeface="Courier New" pitchFamily="49" charset="0"/>
                        </a:rPr>
                        <a:t>STRONGLY DISAGREE</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3</a:t>
                      </a:r>
                    </a:p>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0</a:t>
                      </a:r>
                      <a:endParaRPr lang="en-US" sz="1800" dirty="0">
                        <a:effectLst/>
                        <a:latin typeface="Courier New" pitchFamily="49" charset="0"/>
                        <a:cs typeface="Courier New" pitchFamily="49" charset="0"/>
                      </a:endParaRPr>
                    </a:p>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 0</a:t>
                      </a: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0</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100%</a:t>
                      </a:r>
                    </a:p>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 0</a:t>
                      </a: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 0</a:t>
                      </a: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0</a:t>
                      </a:r>
                      <a:endParaRPr lang="en-US" sz="1800" dirty="0">
                        <a:effectLst/>
                        <a:latin typeface="Courier New" pitchFamily="49" charset="0"/>
                        <a:ea typeface="Calibri"/>
                        <a:cs typeface="Courier New" pitchFamily="49" charset="0"/>
                      </a:endParaRPr>
                    </a:p>
                  </a:txBody>
                  <a:tcPr marL="68580" marR="68580" marT="0" marB="0"/>
                </a:tc>
              </a:tr>
              <a:tr h="277495">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 </a:t>
                      </a:r>
                    </a:p>
                    <a:p>
                      <a:pPr marL="0" marR="0" algn="ctr">
                        <a:lnSpc>
                          <a:spcPct val="115000"/>
                        </a:lnSpc>
                        <a:spcBef>
                          <a:spcPts val="0"/>
                        </a:spcBef>
                        <a:spcAft>
                          <a:spcPts val="0"/>
                        </a:spcAft>
                      </a:pPr>
                      <a:r>
                        <a:rPr lang="en-US" sz="1800">
                          <a:effectLst/>
                          <a:latin typeface="Courier New" pitchFamily="49" charset="0"/>
                          <a:cs typeface="Courier New" pitchFamily="49" charset="0"/>
                        </a:rPr>
                        <a:t>TOTAL:</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l">
                        <a:lnSpc>
                          <a:spcPct val="115000"/>
                        </a:lnSpc>
                        <a:spcBef>
                          <a:spcPts val="0"/>
                        </a:spcBef>
                        <a:spcAft>
                          <a:spcPts val="0"/>
                        </a:spcAft>
                      </a:pPr>
                      <a:r>
                        <a:rPr lang="en-US" sz="1800">
                          <a:effectLst/>
                          <a:latin typeface="Courier New" pitchFamily="49" charset="0"/>
                          <a:cs typeface="Courier New" pitchFamily="49" charset="0"/>
                        </a:rPr>
                        <a:t> </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3</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100%</a:t>
                      </a:r>
                      <a:endParaRPr lang="en-US" sz="1800" dirty="0">
                        <a:effectLst/>
                        <a:latin typeface="Courier New" pitchFamily="49" charset="0"/>
                        <a:ea typeface="Calibri"/>
                        <a:cs typeface="Courier New" pitchFamily="49" charset="0"/>
                      </a:endParaRPr>
                    </a:p>
                  </a:txBody>
                  <a:tcPr marL="68580" marR="68580" marT="0" marB="0"/>
                </a:tc>
              </a:tr>
            </a:tbl>
          </a:graphicData>
        </a:graphic>
      </p:graphicFrame>
      <p:sp>
        <p:nvSpPr>
          <p:cNvPr id="3" name="Line 3"/>
          <p:cNvSpPr>
            <a:spLocks noChangeShapeType="1"/>
          </p:cNvSpPr>
          <p:nvPr/>
        </p:nvSpPr>
        <p:spPr bwMode="auto">
          <a:xfrm>
            <a:off x="4038600" y="3886200"/>
            <a:ext cx="4800600" cy="0"/>
          </a:xfrm>
          <a:prstGeom prst="line">
            <a:avLst/>
          </a:prstGeom>
          <a:noFill/>
          <a:ln w="952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Line 2"/>
          <p:cNvSpPr>
            <a:spLocks noChangeShapeType="1"/>
          </p:cNvSpPr>
          <p:nvPr/>
        </p:nvSpPr>
        <p:spPr bwMode="auto">
          <a:xfrm>
            <a:off x="4038600" y="3200400"/>
            <a:ext cx="4800600" cy="0"/>
          </a:xfrm>
          <a:prstGeom prst="line">
            <a:avLst/>
          </a:prstGeom>
          <a:noFill/>
          <a:ln w="952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Line 1"/>
          <p:cNvSpPr>
            <a:spLocks noChangeShapeType="1"/>
          </p:cNvSpPr>
          <p:nvPr/>
        </p:nvSpPr>
        <p:spPr bwMode="auto">
          <a:xfrm>
            <a:off x="4038600" y="3505200"/>
            <a:ext cx="4800600" cy="0"/>
          </a:xfrm>
          <a:prstGeom prst="line">
            <a:avLst/>
          </a:prstGeom>
          <a:noFill/>
          <a:ln w="952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4"/>
          <p:cNvSpPr>
            <a:spLocks noChangeArrowheads="1"/>
          </p:cNvSpPr>
          <p:nvPr/>
        </p:nvSpPr>
        <p:spPr bwMode="auto">
          <a:xfrm>
            <a:off x="3429000" y="304800"/>
            <a:ext cx="404469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Table XVII</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Damaged and expired products</a:t>
            </a:r>
            <a:endParaRPr kumimoji="0" lang="en-US" i="0" u="none" strike="noStrike" cap="none" normalizeH="0" baseline="0" dirty="0" smtClean="0">
              <a:ln>
                <a:noFill/>
              </a:ln>
              <a:solidFill>
                <a:schemeClr val="tx1"/>
              </a:solidFill>
              <a:effectLst/>
              <a:latin typeface="Courier New" pitchFamily="49" charset="0"/>
              <a:cs typeface="Courier New" pitchFamily="49" charset="0"/>
            </a:endParaRPr>
          </a:p>
        </p:txBody>
      </p:sp>
      <p:sp>
        <p:nvSpPr>
          <p:cNvPr id="8" name="TextBox 7"/>
          <p:cNvSpPr txBox="1"/>
          <p:nvPr/>
        </p:nvSpPr>
        <p:spPr>
          <a:xfrm>
            <a:off x="228600" y="990600"/>
            <a:ext cx="457200" cy="5016758"/>
          </a:xfrm>
          <a:prstGeom prst="rect">
            <a:avLst/>
          </a:prstGeom>
          <a:noFill/>
        </p:spPr>
        <p:txBody>
          <a:bodyPr wrap="square" rtlCol="0">
            <a:spAutoFit/>
          </a:bodyPr>
          <a:lstStyle/>
          <a:p>
            <a:r>
              <a:rPr lang="en-US" sz="4000" b="1" dirty="0" smtClean="0">
                <a:latin typeface="Courier New" pitchFamily="49" charset="0"/>
                <a:cs typeface="Courier New" pitchFamily="49" charset="0"/>
              </a:rPr>
              <a:t>EMPLOYEE</a:t>
            </a:r>
          </a:p>
        </p:txBody>
      </p:sp>
    </p:spTree>
    <p:extLst>
      <p:ext uri="{BB962C8B-B14F-4D97-AF65-F5344CB8AC3E}">
        <p14:creationId xmlns:p14="http://schemas.microsoft.com/office/powerpoint/2010/main" val="2343819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990600"/>
            <a:ext cx="457200" cy="5016758"/>
          </a:xfrm>
          <a:prstGeom prst="rect">
            <a:avLst/>
          </a:prstGeom>
          <a:noFill/>
        </p:spPr>
        <p:txBody>
          <a:bodyPr wrap="square" rtlCol="0">
            <a:spAutoFit/>
          </a:bodyPr>
          <a:lstStyle/>
          <a:p>
            <a:r>
              <a:rPr lang="en-US" sz="4000" b="1" dirty="0" smtClean="0">
                <a:latin typeface="Courier New" pitchFamily="49" charset="0"/>
                <a:cs typeface="Courier New" pitchFamily="49" charset="0"/>
              </a:rPr>
              <a:t>EMPLOYEE</a:t>
            </a:r>
          </a:p>
        </p:txBody>
      </p:sp>
      <p:sp>
        <p:nvSpPr>
          <p:cNvPr id="3" name="Rectangle 2"/>
          <p:cNvSpPr/>
          <p:nvPr/>
        </p:nvSpPr>
        <p:spPr>
          <a:xfrm>
            <a:off x="2438400" y="503688"/>
            <a:ext cx="5486400" cy="1200329"/>
          </a:xfrm>
          <a:prstGeom prst="rect">
            <a:avLst/>
          </a:prstGeom>
        </p:spPr>
        <p:txBody>
          <a:bodyPr wrap="square">
            <a:spAutoFit/>
          </a:bodyPr>
          <a:lstStyle/>
          <a:p>
            <a:pPr algn="ctr"/>
            <a:r>
              <a:rPr lang="en-US" dirty="0">
                <a:latin typeface="Courier New" pitchFamily="49" charset="0"/>
                <a:cs typeface="Courier New" pitchFamily="49" charset="0"/>
              </a:rPr>
              <a:t>Table </a:t>
            </a:r>
            <a:r>
              <a:rPr lang="en-US" dirty="0" smtClean="0">
                <a:latin typeface="Courier New" pitchFamily="49" charset="0"/>
                <a:cs typeface="Courier New" pitchFamily="49" charset="0"/>
              </a:rPr>
              <a:t>XVIII</a:t>
            </a:r>
          </a:p>
          <a:p>
            <a:pPr algn="ctr"/>
            <a:endParaRPr lang="en-US" dirty="0">
              <a:latin typeface="Courier New" pitchFamily="49" charset="0"/>
              <a:cs typeface="Courier New" pitchFamily="49" charset="0"/>
            </a:endParaRPr>
          </a:p>
          <a:p>
            <a:pPr algn="ctr"/>
            <a:r>
              <a:rPr lang="en-US" dirty="0">
                <a:latin typeface="Courier New" pitchFamily="49" charset="0"/>
                <a:cs typeface="Courier New" pitchFamily="49" charset="0"/>
              </a:rPr>
              <a:t>Total sales of the company is easy to </a:t>
            </a:r>
            <a:r>
              <a:rPr lang="en-US" dirty="0" smtClean="0">
                <a:latin typeface="Courier New" pitchFamily="49" charset="0"/>
                <a:cs typeface="Courier New" pitchFamily="49" charset="0"/>
              </a:rPr>
              <a:t>handle</a:t>
            </a:r>
            <a:endParaRPr lang="en-US" dirty="0">
              <a:latin typeface="Courier New" pitchFamily="49" charset="0"/>
              <a:cs typeface="Courier New"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101211262"/>
              </p:ext>
            </p:extLst>
          </p:nvPr>
        </p:nvGraphicFramePr>
        <p:xfrm>
          <a:off x="1295400" y="2011657"/>
          <a:ext cx="7315201" cy="3028592"/>
        </p:xfrm>
        <a:graphic>
          <a:graphicData uri="http://schemas.openxmlformats.org/drawingml/2006/table">
            <a:tbl>
              <a:tblPr firstRow="1" firstCol="1" bandRow="1">
                <a:tableStyleId>{5C22544A-7EE6-4342-B048-85BDC9FD1C3A}</a:tableStyleId>
              </a:tblPr>
              <a:tblGrid>
                <a:gridCol w="2763826"/>
                <a:gridCol w="1581293"/>
                <a:gridCol w="1375038"/>
                <a:gridCol w="1595044"/>
              </a:tblGrid>
              <a:tr h="381000">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 </a:t>
                      </a:r>
                      <a:r>
                        <a:rPr lang="en-US" sz="1800" dirty="0" smtClean="0">
                          <a:effectLst/>
                          <a:latin typeface="Courier New" pitchFamily="49" charset="0"/>
                          <a:cs typeface="Courier New" pitchFamily="49" charset="0"/>
                        </a:rPr>
                        <a:t>QUESTION(s</a:t>
                      </a:r>
                      <a:r>
                        <a:rPr lang="en-US" sz="1800" dirty="0">
                          <a:effectLst/>
                          <a:latin typeface="Courier New" pitchFamily="49" charset="0"/>
                          <a:cs typeface="Courier New" pitchFamily="49" charset="0"/>
                        </a:rPr>
                        <a:t>)</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 </a:t>
                      </a:r>
                      <a:r>
                        <a:rPr lang="en-US" sz="1800" dirty="0" smtClean="0">
                          <a:effectLst/>
                          <a:latin typeface="Courier New" pitchFamily="49" charset="0"/>
                          <a:cs typeface="Courier New" pitchFamily="49" charset="0"/>
                        </a:rPr>
                        <a:t>OPTION</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FREQUENCY</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PERCENTAGE</a:t>
                      </a:r>
                      <a:endParaRPr lang="en-US" sz="1800" dirty="0">
                        <a:effectLst/>
                        <a:latin typeface="Courier New" pitchFamily="49" charset="0"/>
                        <a:ea typeface="Calibri"/>
                        <a:cs typeface="Courier New" pitchFamily="49" charset="0"/>
                      </a:endParaRPr>
                    </a:p>
                  </a:txBody>
                  <a:tcPr marL="68580" marR="68580" marT="0" marB="0"/>
                </a:tc>
              </a:tr>
              <a:tr h="2026943">
                <a:tc>
                  <a:txBody>
                    <a:bodyPr/>
                    <a:lstStyle/>
                    <a:p>
                      <a:pPr marL="0" marR="0" lvl="0" indent="0" algn="l">
                        <a:lnSpc>
                          <a:spcPct val="115000"/>
                        </a:lnSpc>
                        <a:spcBef>
                          <a:spcPts val="0"/>
                        </a:spcBef>
                        <a:spcAft>
                          <a:spcPts val="0"/>
                        </a:spcAft>
                        <a:buSzPts val="1200"/>
                        <a:buFont typeface="Courier New"/>
                        <a:buNone/>
                      </a:pPr>
                      <a:r>
                        <a:rPr lang="en-US" sz="1800" dirty="0" smtClean="0">
                          <a:effectLst/>
                          <a:latin typeface="Courier New" pitchFamily="49" charset="0"/>
                          <a:cs typeface="Courier New" pitchFamily="49" charset="0"/>
                        </a:rPr>
                        <a:t>4. The </a:t>
                      </a:r>
                      <a:r>
                        <a:rPr lang="en-US" sz="1800" dirty="0">
                          <a:effectLst/>
                          <a:latin typeface="Courier New" pitchFamily="49" charset="0"/>
                          <a:cs typeface="Courier New" pitchFamily="49" charset="0"/>
                        </a:rPr>
                        <a:t>manual process of getting the total sales of the company is easy to handle.</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STRONGLY </a:t>
                      </a:r>
                      <a:r>
                        <a:rPr lang="en-US" sz="1800" dirty="0" smtClean="0">
                          <a:effectLst/>
                          <a:latin typeface="Courier New" pitchFamily="49" charset="0"/>
                          <a:cs typeface="Courier New" pitchFamily="49" charset="0"/>
                        </a:rPr>
                        <a:t>AGREE</a:t>
                      </a:r>
                      <a:r>
                        <a:rPr lang="en-US" sz="1800" dirty="0">
                          <a:effectLst/>
                          <a:latin typeface="Courier New" pitchFamily="49" charset="0"/>
                          <a:cs typeface="Courier New" pitchFamily="49" charset="0"/>
                        </a:rPr>
                        <a:t/>
                      </a:r>
                      <a:br>
                        <a:rPr lang="en-US" sz="1800" dirty="0">
                          <a:effectLst/>
                          <a:latin typeface="Courier New" pitchFamily="49" charset="0"/>
                          <a:cs typeface="Courier New" pitchFamily="49" charset="0"/>
                        </a:rPr>
                      </a:br>
                      <a:r>
                        <a:rPr lang="en-US" sz="1800" dirty="0" err="1" smtClean="0">
                          <a:effectLst/>
                          <a:latin typeface="Courier New" pitchFamily="49" charset="0"/>
                          <a:cs typeface="Courier New" pitchFamily="49" charset="0"/>
                        </a:rPr>
                        <a:t>AGREE</a:t>
                      </a:r>
                      <a:r>
                        <a:rPr lang="en-US" sz="1800" dirty="0">
                          <a:effectLst/>
                          <a:latin typeface="Courier New" pitchFamily="49" charset="0"/>
                          <a:cs typeface="Courier New" pitchFamily="49" charset="0"/>
                        </a:rPr>
                        <a:t/>
                      </a:r>
                      <a:br>
                        <a:rPr lang="en-US" sz="1800" dirty="0">
                          <a:effectLst/>
                          <a:latin typeface="Courier New" pitchFamily="49" charset="0"/>
                          <a:cs typeface="Courier New" pitchFamily="49" charset="0"/>
                        </a:rPr>
                      </a:br>
                      <a:r>
                        <a:rPr lang="en-US" sz="1800" dirty="0" smtClean="0">
                          <a:effectLst/>
                          <a:latin typeface="Courier New" pitchFamily="49" charset="0"/>
                          <a:cs typeface="Courier New" pitchFamily="49" charset="0"/>
                        </a:rPr>
                        <a:t>DISAGREE</a:t>
                      </a:r>
                      <a:br>
                        <a:rPr lang="en-US" sz="1800" dirty="0" smtClean="0">
                          <a:effectLst/>
                          <a:latin typeface="Courier New" pitchFamily="49" charset="0"/>
                          <a:cs typeface="Courier New" pitchFamily="49" charset="0"/>
                        </a:rPr>
                      </a:br>
                      <a:r>
                        <a:rPr lang="en-US" sz="1800" dirty="0" smtClean="0">
                          <a:effectLst/>
                          <a:latin typeface="Courier New" pitchFamily="49" charset="0"/>
                          <a:cs typeface="Courier New" pitchFamily="49" charset="0"/>
                        </a:rPr>
                        <a:t>STRONGLY DISAGREE</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0</a:t>
                      </a:r>
                    </a:p>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 3</a:t>
                      </a: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 0</a:t>
                      </a: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0</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0</a:t>
                      </a:r>
                    </a:p>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 100%</a:t>
                      </a: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 0</a:t>
                      </a: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0</a:t>
                      </a:r>
                      <a:endParaRPr lang="en-US" sz="1800" dirty="0">
                        <a:effectLst/>
                        <a:latin typeface="Courier New" pitchFamily="49" charset="0"/>
                        <a:ea typeface="Calibri"/>
                        <a:cs typeface="Courier New" pitchFamily="49" charset="0"/>
                      </a:endParaRPr>
                    </a:p>
                  </a:txBody>
                  <a:tcPr marL="68580" marR="68580" marT="0" marB="0"/>
                </a:tc>
              </a:tr>
              <a:tr h="511983">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 </a:t>
                      </a:r>
                    </a:p>
                    <a:p>
                      <a:pPr marL="0" marR="0" algn="ctr">
                        <a:lnSpc>
                          <a:spcPct val="115000"/>
                        </a:lnSpc>
                        <a:spcBef>
                          <a:spcPts val="0"/>
                        </a:spcBef>
                        <a:spcAft>
                          <a:spcPts val="0"/>
                        </a:spcAft>
                      </a:pPr>
                      <a:r>
                        <a:rPr lang="en-US" sz="1800">
                          <a:effectLst/>
                          <a:latin typeface="Courier New" pitchFamily="49" charset="0"/>
                          <a:cs typeface="Courier New" pitchFamily="49" charset="0"/>
                        </a:rPr>
                        <a:t>TOTAL:</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l">
                        <a:lnSpc>
                          <a:spcPct val="115000"/>
                        </a:lnSpc>
                        <a:spcBef>
                          <a:spcPts val="0"/>
                        </a:spcBef>
                        <a:spcAft>
                          <a:spcPts val="0"/>
                        </a:spcAft>
                      </a:pPr>
                      <a:r>
                        <a:rPr lang="en-US" sz="1800">
                          <a:effectLst/>
                          <a:latin typeface="Courier New" pitchFamily="49" charset="0"/>
                          <a:cs typeface="Courier New" pitchFamily="49" charset="0"/>
                        </a:rPr>
                        <a:t> </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 </a:t>
                      </a:r>
                    </a:p>
                    <a:p>
                      <a:pPr marL="0" marR="0" algn="ctr">
                        <a:lnSpc>
                          <a:spcPct val="115000"/>
                        </a:lnSpc>
                        <a:spcBef>
                          <a:spcPts val="0"/>
                        </a:spcBef>
                        <a:spcAft>
                          <a:spcPts val="0"/>
                        </a:spcAft>
                      </a:pPr>
                      <a:r>
                        <a:rPr lang="en-US" sz="1800">
                          <a:effectLst/>
                          <a:latin typeface="Courier New" pitchFamily="49" charset="0"/>
                          <a:cs typeface="Courier New" pitchFamily="49" charset="0"/>
                        </a:rPr>
                        <a:t>3</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100%</a:t>
                      </a:r>
                      <a:endParaRPr lang="en-US" sz="1800" dirty="0">
                        <a:effectLst/>
                        <a:latin typeface="Courier New" pitchFamily="49" charset="0"/>
                        <a:ea typeface="Calibri"/>
                        <a:cs typeface="Courier New" pitchFamily="49" charset="0"/>
                      </a:endParaRPr>
                    </a:p>
                  </a:txBody>
                  <a:tcPr marL="68580" marR="68580" marT="0" marB="0"/>
                </a:tc>
              </a:tr>
            </a:tbl>
          </a:graphicData>
        </a:graphic>
      </p:graphicFrame>
      <p:sp>
        <p:nvSpPr>
          <p:cNvPr id="5" name="Line 3"/>
          <p:cNvSpPr>
            <a:spLocks noChangeShapeType="1"/>
          </p:cNvSpPr>
          <p:nvPr/>
        </p:nvSpPr>
        <p:spPr bwMode="auto">
          <a:xfrm>
            <a:off x="4086225" y="3657600"/>
            <a:ext cx="4524375" cy="0"/>
          </a:xfrm>
          <a:prstGeom prst="line">
            <a:avLst/>
          </a:prstGeom>
          <a:noFill/>
          <a:ln w="952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Line 2"/>
          <p:cNvSpPr>
            <a:spLocks noChangeShapeType="1"/>
          </p:cNvSpPr>
          <p:nvPr/>
        </p:nvSpPr>
        <p:spPr bwMode="auto">
          <a:xfrm>
            <a:off x="4086225" y="3352800"/>
            <a:ext cx="4524375" cy="0"/>
          </a:xfrm>
          <a:prstGeom prst="line">
            <a:avLst/>
          </a:prstGeom>
          <a:noFill/>
          <a:ln w="952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Line 1"/>
          <p:cNvSpPr>
            <a:spLocks noChangeShapeType="1"/>
          </p:cNvSpPr>
          <p:nvPr/>
        </p:nvSpPr>
        <p:spPr bwMode="auto">
          <a:xfrm>
            <a:off x="4086225" y="2971800"/>
            <a:ext cx="4524375" cy="0"/>
          </a:xfrm>
          <a:prstGeom prst="line">
            <a:avLst/>
          </a:prstGeom>
          <a:noFill/>
          <a:ln w="952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540703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990600"/>
            <a:ext cx="457200" cy="5016758"/>
          </a:xfrm>
          <a:prstGeom prst="rect">
            <a:avLst/>
          </a:prstGeom>
          <a:noFill/>
        </p:spPr>
        <p:txBody>
          <a:bodyPr wrap="square" rtlCol="0">
            <a:spAutoFit/>
          </a:bodyPr>
          <a:lstStyle/>
          <a:p>
            <a:r>
              <a:rPr lang="en-US" sz="4000" b="1" dirty="0" smtClean="0">
                <a:latin typeface="Courier New" pitchFamily="49" charset="0"/>
                <a:cs typeface="Courier New" pitchFamily="49" charset="0"/>
              </a:rPr>
              <a:t>EMPLOYEE</a:t>
            </a:r>
          </a:p>
        </p:txBody>
      </p:sp>
      <p:graphicFrame>
        <p:nvGraphicFramePr>
          <p:cNvPr id="3" name="Table 2"/>
          <p:cNvGraphicFramePr>
            <a:graphicFrameLocks noGrp="1"/>
          </p:cNvGraphicFramePr>
          <p:nvPr>
            <p:extLst>
              <p:ext uri="{D42A27DB-BD31-4B8C-83A1-F6EECF244321}">
                <p14:modId xmlns:p14="http://schemas.microsoft.com/office/powerpoint/2010/main" val="2057032242"/>
              </p:ext>
            </p:extLst>
          </p:nvPr>
        </p:nvGraphicFramePr>
        <p:xfrm>
          <a:off x="1295400" y="1428929"/>
          <a:ext cx="7543800" cy="3217291"/>
        </p:xfrm>
        <a:graphic>
          <a:graphicData uri="http://schemas.openxmlformats.org/drawingml/2006/table">
            <a:tbl>
              <a:tblPr firstRow="1" firstCol="1" bandRow="1">
                <a:tableStyleId>{5C22544A-7EE6-4342-B048-85BDC9FD1C3A}</a:tableStyleId>
              </a:tblPr>
              <a:tblGrid>
                <a:gridCol w="2424793"/>
                <a:gridCol w="1772509"/>
                <a:gridCol w="1488908"/>
                <a:gridCol w="1857590"/>
              </a:tblGrid>
              <a:tr h="391795">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 </a:t>
                      </a:r>
                      <a:r>
                        <a:rPr lang="en-US" sz="1800" dirty="0" smtClean="0">
                          <a:effectLst/>
                          <a:latin typeface="Courier New" pitchFamily="49" charset="0"/>
                          <a:cs typeface="Courier New" pitchFamily="49" charset="0"/>
                        </a:rPr>
                        <a:t>QUESTION(s</a:t>
                      </a:r>
                      <a:r>
                        <a:rPr lang="en-US" sz="1800" dirty="0">
                          <a:effectLst/>
                          <a:latin typeface="Courier New" pitchFamily="49" charset="0"/>
                          <a:cs typeface="Courier New" pitchFamily="49" charset="0"/>
                        </a:rPr>
                        <a:t>)</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 </a:t>
                      </a:r>
                      <a:r>
                        <a:rPr lang="en-US" sz="1800" dirty="0" smtClean="0">
                          <a:effectLst/>
                          <a:latin typeface="Courier New" pitchFamily="49" charset="0"/>
                          <a:cs typeface="Courier New" pitchFamily="49" charset="0"/>
                        </a:rPr>
                        <a:t>OPTION</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FREQUENCY</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PERCENTAGE</a:t>
                      </a:r>
                      <a:endParaRPr lang="en-US" sz="1800" dirty="0">
                        <a:effectLst/>
                        <a:latin typeface="Courier New" pitchFamily="49" charset="0"/>
                        <a:ea typeface="Calibri"/>
                        <a:cs typeface="Courier New" pitchFamily="49" charset="0"/>
                      </a:endParaRPr>
                    </a:p>
                  </a:txBody>
                  <a:tcPr marL="68580" marR="68580" marT="0" marB="0"/>
                </a:tc>
              </a:tr>
              <a:tr h="1479550">
                <a:tc>
                  <a:txBody>
                    <a:bodyPr/>
                    <a:lstStyle/>
                    <a:p>
                      <a:pPr marL="0" marR="0" lvl="0" indent="0" algn="l">
                        <a:lnSpc>
                          <a:spcPct val="115000"/>
                        </a:lnSpc>
                        <a:spcBef>
                          <a:spcPts val="0"/>
                        </a:spcBef>
                        <a:spcAft>
                          <a:spcPts val="0"/>
                        </a:spcAft>
                        <a:buSzPts val="1200"/>
                        <a:buFont typeface="Courier New"/>
                        <a:buNone/>
                      </a:pPr>
                      <a:r>
                        <a:rPr lang="en-US" sz="1800" dirty="0" smtClean="0">
                          <a:effectLst/>
                          <a:latin typeface="Courier New" pitchFamily="49" charset="0"/>
                          <a:cs typeface="Courier New" pitchFamily="49" charset="0"/>
                        </a:rPr>
                        <a:t>5. Records </a:t>
                      </a:r>
                      <a:r>
                        <a:rPr lang="en-US" sz="1800" dirty="0">
                          <a:effectLst/>
                          <a:latin typeface="Courier New" pitchFamily="49" charset="0"/>
                          <a:cs typeface="Courier New" pitchFamily="49" charset="0"/>
                        </a:rPr>
                        <a:t>are misplaced due to improper and disorganized storage system.</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spcBef>
                          <a:spcPts val="0"/>
                        </a:spcBef>
                        <a:spcAft>
                          <a:spcPts val="0"/>
                        </a:spcAft>
                      </a:pPr>
                      <a:r>
                        <a:rPr lang="en-US" sz="1800" dirty="0">
                          <a:effectLst/>
                          <a:latin typeface="Courier New" pitchFamily="49" charset="0"/>
                          <a:cs typeface="Courier New" pitchFamily="49" charset="0"/>
                        </a:rPr>
                        <a:t> </a:t>
                      </a:r>
                      <a:r>
                        <a:rPr lang="en-US" sz="1800" dirty="0" smtClean="0">
                          <a:effectLst/>
                          <a:latin typeface="Courier New" pitchFamily="49" charset="0"/>
                          <a:cs typeface="Courier New" pitchFamily="49" charset="0"/>
                        </a:rPr>
                        <a:t>STRONGLY AGREE</a:t>
                      </a:r>
                      <a:r>
                        <a:rPr lang="en-US" sz="1800" dirty="0">
                          <a:effectLst/>
                          <a:latin typeface="Courier New" pitchFamily="49" charset="0"/>
                          <a:cs typeface="Courier New" pitchFamily="49" charset="0"/>
                        </a:rPr>
                        <a:t/>
                      </a:r>
                      <a:br>
                        <a:rPr lang="en-US" sz="1800" dirty="0">
                          <a:effectLst/>
                          <a:latin typeface="Courier New" pitchFamily="49" charset="0"/>
                          <a:cs typeface="Courier New" pitchFamily="49" charset="0"/>
                        </a:rPr>
                      </a:br>
                      <a:r>
                        <a:rPr lang="en-US" sz="1800" dirty="0" err="1" smtClean="0">
                          <a:effectLst/>
                          <a:latin typeface="Courier New" pitchFamily="49" charset="0"/>
                          <a:cs typeface="Courier New" pitchFamily="49" charset="0"/>
                        </a:rPr>
                        <a:t>AGREE</a:t>
                      </a:r>
                      <a:endParaRPr lang="en-US" sz="1800" dirty="0" smtClean="0">
                        <a:effectLst/>
                        <a:latin typeface="Courier New" pitchFamily="49" charset="0"/>
                        <a:cs typeface="Courier New" pitchFamily="49" charset="0"/>
                      </a:endParaRPr>
                    </a:p>
                    <a:p>
                      <a:pPr marL="0" marR="0" algn="ctr">
                        <a:spcBef>
                          <a:spcPts val="0"/>
                        </a:spcBef>
                        <a:spcAft>
                          <a:spcPts val="0"/>
                        </a:spcAft>
                      </a:pPr>
                      <a:r>
                        <a:rPr lang="en-US" sz="1800" dirty="0">
                          <a:effectLst/>
                          <a:latin typeface="Courier New" pitchFamily="49" charset="0"/>
                          <a:cs typeface="Courier New" pitchFamily="49" charset="0"/>
                        </a:rPr>
                        <a:t/>
                      </a:r>
                      <a:br>
                        <a:rPr lang="en-US" sz="1800" dirty="0">
                          <a:effectLst/>
                          <a:latin typeface="Courier New" pitchFamily="49" charset="0"/>
                          <a:cs typeface="Courier New" pitchFamily="49" charset="0"/>
                        </a:rPr>
                      </a:br>
                      <a:r>
                        <a:rPr lang="en-US" sz="1800" dirty="0" smtClean="0">
                          <a:effectLst/>
                          <a:latin typeface="Courier New" pitchFamily="49" charset="0"/>
                          <a:cs typeface="Courier New" pitchFamily="49" charset="0"/>
                        </a:rPr>
                        <a:t>DISAGREE</a:t>
                      </a:r>
                    </a:p>
                    <a:p>
                      <a:pPr marL="0" marR="0" algn="ctr">
                        <a:spcBef>
                          <a:spcPts val="0"/>
                        </a:spcBef>
                        <a:spcAft>
                          <a:spcPts val="0"/>
                        </a:spcAft>
                      </a:pPr>
                      <a:r>
                        <a:rPr lang="en-US" sz="1800" dirty="0">
                          <a:effectLst/>
                          <a:latin typeface="Courier New" pitchFamily="49" charset="0"/>
                          <a:cs typeface="Courier New" pitchFamily="49" charset="0"/>
                        </a:rPr>
                        <a:t/>
                      </a:r>
                      <a:br>
                        <a:rPr lang="en-US" sz="1800" dirty="0">
                          <a:effectLst/>
                          <a:latin typeface="Courier New" pitchFamily="49" charset="0"/>
                          <a:cs typeface="Courier New" pitchFamily="49" charset="0"/>
                        </a:rPr>
                      </a:br>
                      <a:r>
                        <a:rPr lang="en-US" sz="1800" dirty="0">
                          <a:effectLst/>
                          <a:latin typeface="Courier New" pitchFamily="49" charset="0"/>
                          <a:cs typeface="Courier New" pitchFamily="49" charset="0"/>
                        </a:rPr>
                        <a:t>STRONGLY DISAGREE</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spcBef>
                          <a:spcPts val="0"/>
                        </a:spcBef>
                        <a:spcAft>
                          <a:spcPts val="0"/>
                        </a:spcAft>
                      </a:pPr>
                      <a:r>
                        <a:rPr lang="en-US" sz="1800" dirty="0">
                          <a:effectLst/>
                          <a:latin typeface="Courier New" pitchFamily="49" charset="0"/>
                          <a:cs typeface="Courier New" pitchFamily="49" charset="0"/>
                        </a:rPr>
                        <a:t> </a:t>
                      </a:r>
                      <a:r>
                        <a:rPr lang="en-US" sz="1800" dirty="0" smtClean="0">
                          <a:effectLst/>
                          <a:latin typeface="Courier New" pitchFamily="49" charset="0"/>
                          <a:cs typeface="Courier New" pitchFamily="49" charset="0"/>
                        </a:rPr>
                        <a:t>0</a:t>
                      </a:r>
                      <a:endParaRPr lang="en-US" sz="1800" dirty="0">
                        <a:effectLst/>
                        <a:latin typeface="Courier New" pitchFamily="49" charset="0"/>
                        <a:cs typeface="Courier New" pitchFamily="49" charset="0"/>
                      </a:endParaRP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smtClean="0">
                          <a:effectLst/>
                          <a:latin typeface="Courier New" pitchFamily="49" charset="0"/>
                          <a:cs typeface="Courier New" pitchFamily="49" charset="0"/>
                        </a:rPr>
                        <a:t> 0</a:t>
                      </a:r>
                      <a:endParaRPr lang="en-US" sz="1800" dirty="0">
                        <a:effectLst/>
                        <a:latin typeface="Courier New" pitchFamily="49" charset="0"/>
                        <a:cs typeface="Courier New" pitchFamily="49" charset="0"/>
                      </a:endParaRPr>
                    </a:p>
                    <a:p>
                      <a:pPr marL="0" marR="0" algn="ctr">
                        <a:spcBef>
                          <a:spcPts val="0"/>
                        </a:spcBef>
                        <a:spcAft>
                          <a:spcPts val="0"/>
                        </a:spcAft>
                      </a:pPr>
                      <a:r>
                        <a:rPr lang="en-US" sz="1800" dirty="0" smtClean="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 </a:t>
                      </a:r>
                      <a:r>
                        <a:rPr lang="en-US" sz="1800" dirty="0" smtClean="0">
                          <a:effectLst/>
                          <a:latin typeface="Courier New" pitchFamily="49" charset="0"/>
                          <a:cs typeface="Courier New" pitchFamily="49" charset="0"/>
                        </a:rPr>
                        <a:t>3</a:t>
                      </a:r>
                      <a:r>
                        <a:rPr lang="en-US" sz="1800" dirty="0">
                          <a:effectLst/>
                          <a:latin typeface="Courier New" pitchFamily="49" charset="0"/>
                          <a:cs typeface="Courier New" pitchFamily="49" charset="0"/>
                        </a:rPr>
                        <a:t> </a:t>
                      </a:r>
                      <a:endParaRPr lang="en-US" sz="1800" dirty="0" smtClean="0">
                        <a:effectLst/>
                        <a:latin typeface="Courier New" pitchFamily="49" charset="0"/>
                        <a:cs typeface="Courier New" pitchFamily="49" charset="0"/>
                      </a:endParaRPr>
                    </a:p>
                    <a:p>
                      <a:pPr marL="0" marR="0" algn="ctr">
                        <a:spcBef>
                          <a:spcPts val="0"/>
                        </a:spcBef>
                        <a:spcAft>
                          <a:spcPts val="0"/>
                        </a:spcAft>
                      </a:pPr>
                      <a:endParaRPr lang="en-US" sz="1800" dirty="0">
                        <a:effectLst/>
                        <a:latin typeface="Courier New" pitchFamily="49" charset="0"/>
                        <a:cs typeface="Courier New" pitchFamily="49" charset="0"/>
                      </a:endParaRPr>
                    </a:p>
                    <a:p>
                      <a:pPr marL="0" marR="0" algn="ctr">
                        <a:spcBef>
                          <a:spcPts val="0"/>
                        </a:spcBef>
                        <a:spcAft>
                          <a:spcPts val="0"/>
                        </a:spcAft>
                      </a:pPr>
                      <a:r>
                        <a:rPr lang="en-US" sz="1800" dirty="0" smtClean="0">
                          <a:effectLst/>
                          <a:latin typeface="Courier New" pitchFamily="49" charset="0"/>
                          <a:cs typeface="Courier New" pitchFamily="49" charset="0"/>
                        </a:rPr>
                        <a:t> 0</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spcBef>
                          <a:spcPts val="0"/>
                        </a:spcBef>
                        <a:spcAft>
                          <a:spcPts val="0"/>
                        </a:spcAft>
                      </a:pPr>
                      <a:r>
                        <a:rPr lang="en-US" sz="1800" dirty="0">
                          <a:effectLst/>
                          <a:latin typeface="Courier New" pitchFamily="49" charset="0"/>
                          <a:cs typeface="Courier New" pitchFamily="49" charset="0"/>
                        </a:rPr>
                        <a:t> </a:t>
                      </a:r>
                      <a:r>
                        <a:rPr lang="en-US" sz="1800" dirty="0" smtClean="0">
                          <a:effectLst/>
                          <a:latin typeface="Courier New" pitchFamily="49" charset="0"/>
                          <a:cs typeface="Courier New" pitchFamily="49" charset="0"/>
                        </a:rPr>
                        <a:t>0</a:t>
                      </a:r>
                      <a:endParaRPr lang="en-US" sz="1800" dirty="0">
                        <a:effectLst/>
                        <a:latin typeface="Courier New" pitchFamily="49" charset="0"/>
                        <a:cs typeface="Courier New" pitchFamily="49" charset="0"/>
                      </a:endParaRPr>
                    </a:p>
                    <a:p>
                      <a:pPr marL="0" marR="0" algn="ctr">
                        <a:spcBef>
                          <a:spcPts val="0"/>
                        </a:spcBef>
                        <a:spcAft>
                          <a:spcPts val="0"/>
                        </a:spcAft>
                      </a:pPr>
                      <a:r>
                        <a:rPr lang="en-US" sz="1800" dirty="0">
                          <a:effectLst/>
                          <a:latin typeface="Courier New" pitchFamily="49" charset="0"/>
                          <a:cs typeface="Courier New" pitchFamily="49" charset="0"/>
                        </a:rPr>
                        <a:t> </a:t>
                      </a:r>
                    </a:p>
                    <a:p>
                      <a:pPr marL="0" marR="0" algn="ctr">
                        <a:spcBef>
                          <a:spcPts val="0"/>
                        </a:spcBef>
                        <a:spcAft>
                          <a:spcPts val="0"/>
                        </a:spcAft>
                      </a:pPr>
                      <a:r>
                        <a:rPr lang="en-US" sz="1800" dirty="0">
                          <a:effectLst/>
                          <a:latin typeface="Courier New" pitchFamily="49" charset="0"/>
                          <a:cs typeface="Courier New" pitchFamily="49" charset="0"/>
                        </a:rPr>
                        <a:t>0</a:t>
                      </a:r>
                    </a:p>
                    <a:p>
                      <a:pPr marL="0" marR="0" algn="ctr">
                        <a:spcBef>
                          <a:spcPts val="0"/>
                        </a:spcBef>
                        <a:spcAft>
                          <a:spcPts val="0"/>
                        </a:spcAft>
                      </a:pPr>
                      <a:endParaRPr lang="en-US" sz="1800" dirty="0" smtClean="0">
                        <a:effectLst/>
                        <a:latin typeface="Courier New" pitchFamily="49" charset="0"/>
                        <a:cs typeface="Courier New" pitchFamily="49" charset="0"/>
                      </a:endParaRPr>
                    </a:p>
                    <a:p>
                      <a:pPr marL="0" marR="0" algn="ctr">
                        <a:spcBef>
                          <a:spcPts val="0"/>
                        </a:spcBef>
                        <a:spcAft>
                          <a:spcPts val="0"/>
                        </a:spcAft>
                      </a:pPr>
                      <a:r>
                        <a:rPr lang="en-US" sz="1800" dirty="0">
                          <a:effectLst/>
                          <a:latin typeface="Courier New" pitchFamily="49" charset="0"/>
                          <a:cs typeface="Courier New" pitchFamily="49" charset="0"/>
                        </a:rPr>
                        <a:t> </a:t>
                      </a:r>
                      <a:r>
                        <a:rPr lang="en-US" sz="1800" dirty="0" smtClean="0">
                          <a:effectLst/>
                          <a:latin typeface="Courier New" pitchFamily="49" charset="0"/>
                          <a:cs typeface="Courier New" pitchFamily="49" charset="0"/>
                        </a:rPr>
                        <a:t>100%</a:t>
                      </a:r>
                    </a:p>
                    <a:p>
                      <a:pPr marL="0" marR="0" algn="ctr">
                        <a:spcBef>
                          <a:spcPts val="0"/>
                        </a:spcBef>
                        <a:spcAft>
                          <a:spcPts val="0"/>
                        </a:spcAft>
                      </a:pPr>
                      <a:endParaRPr lang="en-US" sz="1800" dirty="0">
                        <a:effectLst/>
                        <a:latin typeface="Courier New" pitchFamily="49" charset="0"/>
                        <a:cs typeface="Courier New" pitchFamily="49" charset="0"/>
                      </a:endParaRPr>
                    </a:p>
                    <a:p>
                      <a:pPr marL="0" marR="0" algn="ctr">
                        <a:spcBef>
                          <a:spcPts val="0"/>
                        </a:spcBef>
                        <a:spcAft>
                          <a:spcPts val="0"/>
                        </a:spcAft>
                      </a:pPr>
                      <a:r>
                        <a:rPr lang="en-US" sz="1800" dirty="0">
                          <a:effectLst/>
                          <a:latin typeface="Courier New" pitchFamily="49" charset="0"/>
                          <a:cs typeface="Courier New" pitchFamily="49" charset="0"/>
                        </a:rPr>
                        <a:t> </a:t>
                      </a:r>
                      <a:r>
                        <a:rPr lang="en-US" sz="1800" dirty="0" smtClean="0">
                          <a:effectLst/>
                          <a:latin typeface="Courier New" pitchFamily="49" charset="0"/>
                          <a:cs typeface="Courier New" pitchFamily="49" charset="0"/>
                        </a:rPr>
                        <a:t>0</a:t>
                      </a:r>
                      <a:endParaRPr lang="en-US" sz="1800" dirty="0">
                        <a:effectLst/>
                        <a:latin typeface="Courier New" pitchFamily="49" charset="0"/>
                        <a:ea typeface="Calibri"/>
                        <a:cs typeface="Courier New" pitchFamily="49" charset="0"/>
                      </a:endParaRPr>
                    </a:p>
                  </a:txBody>
                  <a:tcPr marL="68580" marR="68580" marT="0" marB="0"/>
                </a:tc>
              </a:tr>
              <a:tr h="336550">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 </a:t>
                      </a:r>
                    </a:p>
                    <a:p>
                      <a:pPr marL="0" marR="0" algn="ctr">
                        <a:lnSpc>
                          <a:spcPct val="115000"/>
                        </a:lnSpc>
                        <a:spcBef>
                          <a:spcPts val="0"/>
                        </a:spcBef>
                        <a:spcAft>
                          <a:spcPts val="0"/>
                        </a:spcAft>
                      </a:pPr>
                      <a:r>
                        <a:rPr lang="en-US" sz="1800">
                          <a:effectLst/>
                          <a:latin typeface="Courier New" pitchFamily="49" charset="0"/>
                          <a:cs typeface="Courier New" pitchFamily="49" charset="0"/>
                        </a:rPr>
                        <a:t>TOTAL:</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l">
                        <a:lnSpc>
                          <a:spcPct val="115000"/>
                        </a:lnSpc>
                        <a:spcBef>
                          <a:spcPts val="0"/>
                        </a:spcBef>
                        <a:spcAft>
                          <a:spcPts val="0"/>
                        </a:spcAft>
                      </a:pPr>
                      <a:r>
                        <a:rPr lang="en-US" sz="1800">
                          <a:effectLst/>
                          <a:latin typeface="Courier New" pitchFamily="49" charset="0"/>
                          <a:cs typeface="Courier New" pitchFamily="49" charset="0"/>
                        </a:rPr>
                        <a:t> </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 </a:t>
                      </a:r>
                    </a:p>
                    <a:p>
                      <a:pPr marL="0" marR="0" algn="ctr">
                        <a:lnSpc>
                          <a:spcPct val="115000"/>
                        </a:lnSpc>
                        <a:spcBef>
                          <a:spcPts val="0"/>
                        </a:spcBef>
                        <a:spcAft>
                          <a:spcPts val="0"/>
                        </a:spcAft>
                      </a:pPr>
                      <a:r>
                        <a:rPr lang="en-US" sz="1800">
                          <a:effectLst/>
                          <a:latin typeface="Courier New" pitchFamily="49" charset="0"/>
                          <a:cs typeface="Courier New" pitchFamily="49" charset="0"/>
                        </a:rPr>
                        <a:t>3</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100%</a:t>
                      </a:r>
                      <a:endParaRPr lang="en-US" sz="1800" dirty="0">
                        <a:effectLst/>
                        <a:latin typeface="Courier New" pitchFamily="49" charset="0"/>
                        <a:ea typeface="Calibri"/>
                        <a:cs typeface="Courier New" pitchFamily="49" charset="0"/>
                      </a:endParaRPr>
                    </a:p>
                  </a:txBody>
                  <a:tcPr marL="68580" marR="68580" marT="0" marB="0"/>
                </a:tc>
              </a:tr>
            </a:tbl>
          </a:graphicData>
        </a:graphic>
      </p:graphicFrame>
      <p:sp>
        <p:nvSpPr>
          <p:cNvPr id="4" name="Line 3"/>
          <p:cNvSpPr>
            <a:spLocks noChangeShapeType="1"/>
          </p:cNvSpPr>
          <p:nvPr/>
        </p:nvSpPr>
        <p:spPr bwMode="auto">
          <a:xfrm>
            <a:off x="3743325" y="2895600"/>
            <a:ext cx="5095875" cy="0"/>
          </a:xfrm>
          <a:prstGeom prst="line">
            <a:avLst/>
          </a:prstGeom>
          <a:noFill/>
          <a:ln w="952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r>
              <a:rPr lang="en-US" dirty="0" smtClean="0"/>
              <a:t> </a:t>
            </a:r>
            <a:endParaRPr lang="en-US" dirty="0"/>
          </a:p>
        </p:txBody>
      </p:sp>
      <p:sp>
        <p:nvSpPr>
          <p:cNvPr id="5" name="Line 2"/>
          <p:cNvSpPr>
            <a:spLocks noChangeShapeType="1"/>
          </p:cNvSpPr>
          <p:nvPr/>
        </p:nvSpPr>
        <p:spPr bwMode="auto">
          <a:xfrm>
            <a:off x="3743325" y="3276600"/>
            <a:ext cx="5095875" cy="0"/>
          </a:xfrm>
          <a:prstGeom prst="line">
            <a:avLst/>
          </a:prstGeom>
          <a:noFill/>
          <a:ln w="952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Line 1"/>
          <p:cNvSpPr>
            <a:spLocks noChangeShapeType="1"/>
          </p:cNvSpPr>
          <p:nvPr/>
        </p:nvSpPr>
        <p:spPr bwMode="auto">
          <a:xfrm>
            <a:off x="3743325" y="2362200"/>
            <a:ext cx="5095875" cy="0"/>
          </a:xfrm>
          <a:prstGeom prst="line">
            <a:avLst/>
          </a:prstGeom>
          <a:noFill/>
          <a:ln w="952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4"/>
          <p:cNvSpPr>
            <a:spLocks noChangeArrowheads="1"/>
          </p:cNvSpPr>
          <p:nvPr/>
        </p:nvSpPr>
        <p:spPr bwMode="auto">
          <a:xfrm>
            <a:off x="2451705" y="367099"/>
            <a:ext cx="542328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Table XIX</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Records are misplaced and disorganized</a:t>
            </a:r>
            <a:endParaRPr kumimoji="0" lang="en-US" i="0" u="none" strike="noStrike" cap="none" normalizeH="0" baseline="0" dirty="0" smtClean="0">
              <a:ln>
                <a:noFill/>
              </a:ln>
              <a:solidFill>
                <a:schemeClr val="tx1"/>
              </a:solidFill>
              <a:effectLst/>
              <a:latin typeface="Courier New" pitchFamily="49" charset="0"/>
              <a:cs typeface="Courier New" pitchFamily="49" charset="0"/>
            </a:endParaRPr>
          </a:p>
        </p:txBody>
      </p:sp>
    </p:spTree>
    <p:extLst>
      <p:ext uri="{BB962C8B-B14F-4D97-AF65-F5344CB8AC3E}">
        <p14:creationId xmlns:p14="http://schemas.microsoft.com/office/powerpoint/2010/main" val="24558581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990600"/>
            <a:ext cx="457200" cy="5016758"/>
          </a:xfrm>
          <a:prstGeom prst="rect">
            <a:avLst/>
          </a:prstGeom>
          <a:noFill/>
        </p:spPr>
        <p:txBody>
          <a:bodyPr wrap="square" rtlCol="0">
            <a:spAutoFit/>
          </a:bodyPr>
          <a:lstStyle/>
          <a:p>
            <a:r>
              <a:rPr lang="en-US" sz="4000" b="1" dirty="0" smtClean="0">
                <a:latin typeface="Courier New" pitchFamily="49" charset="0"/>
                <a:cs typeface="Courier New" pitchFamily="49" charset="0"/>
              </a:rPr>
              <a:t>EMPLOYEE</a:t>
            </a:r>
          </a:p>
        </p:txBody>
      </p:sp>
      <p:graphicFrame>
        <p:nvGraphicFramePr>
          <p:cNvPr id="3" name="Table 2"/>
          <p:cNvGraphicFramePr>
            <a:graphicFrameLocks noGrp="1"/>
          </p:cNvGraphicFramePr>
          <p:nvPr>
            <p:extLst>
              <p:ext uri="{D42A27DB-BD31-4B8C-83A1-F6EECF244321}">
                <p14:modId xmlns:p14="http://schemas.microsoft.com/office/powerpoint/2010/main" val="3666011857"/>
              </p:ext>
            </p:extLst>
          </p:nvPr>
        </p:nvGraphicFramePr>
        <p:xfrm>
          <a:off x="1600200" y="1371600"/>
          <a:ext cx="7086600" cy="3123819"/>
        </p:xfrm>
        <a:graphic>
          <a:graphicData uri="http://schemas.openxmlformats.org/drawingml/2006/table">
            <a:tbl>
              <a:tblPr firstRow="1" firstCol="1" bandRow="1">
                <a:tableStyleId>{5C22544A-7EE6-4342-B048-85BDC9FD1C3A}</a:tableStyleId>
              </a:tblPr>
              <a:tblGrid>
                <a:gridCol w="2677456"/>
                <a:gridCol w="1531878"/>
                <a:gridCol w="1465274"/>
                <a:gridCol w="1411992"/>
              </a:tblGrid>
              <a:tr h="391795">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QUESTION(s)</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OPTION</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FREQUENCY</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PERCENTAGE</a:t>
                      </a:r>
                      <a:endParaRPr lang="en-US" sz="1800" dirty="0">
                        <a:effectLst/>
                        <a:latin typeface="Courier New" pitchFamily="49" charset="0"/>
                        <a:ea typeface="Calibri"/>
                        <a:cs typeface="Courier New" pitchFamily="49" charset="0"/>
                      </a:endParaRPr>
                    </a:p>
                  </a:txBody>
                  <a:tcPr marL="68580" marR="68580" marT="0" marB="0"/>
                </a:tc>
              </a:tr>
              <a:tr h="1306195">
                <a:tc>
                  <a:txBody>
                    <a:bodyPr/>
                    <a:lstStyle/>
                    <a:p>
                      <a:pPr marL="342900" marR="0" lvl="0" indent="-342900" algn="l">
                        <a:lnSpc>
                          <a:spcPct val="115000"/>
                        </a:lnSpc>
                        <a:spcBef>
                          <a:spcPts val="0"/>
                        </a:spcBef>
                        <a:spcAft>
                          <a:spcPts val="0"/>
                        </a:spcAft>
                        <a:buFont typeface="Courier New"/>
                        <a:buAutoNum type="arabicPeriod" startAt="6"/>
                      </a:pPr>
                      <a:r>
                        <a:rPr lang="en-US" sz="1800" dirty="0">
                          <a:effectLst/>
                          <a:latin typeface="Courier New" pitchFamily="49" charset="0"/>
                          <a:cs typeface="Courier New" pitchFamily="49" charset="0"/>
                        </a:rPr>
                        <a:t>It consumes a lot of time to save records using logbooks.</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STRONGLY </a:t>
                      </a:r>
                      <a:r>
                        <a:rPr lang="en-US" sz="1800" dirty="0" smtClean="0">
                          <a:effectLst/>
                          <a:latin typeface="Courier New" pitchFamily="49" charset="0"/>
                          <a:cs typeface="Courier New" pitchFamily="49" charset="0"/>
                        </a:rPr>
                        <a:t>AGREE</a:t>
                      </a:r>
                      <a:r>
                        <a:rPr lang="en-US" sz="1800" dirty="0">
                          <a:effectLst/>
                          <a:latin typeface="Courier New" pitchFamily="49" charset="0"/>
                          <a:cs typeface="Courier New" pitchFamily="49" charset="0"/>
                        </a:rPr>
                        <a:t/>
                      </a:r>
                      <a:br>
                        <a:rPr lang="en-US" sz="1800" dirty="0">
                          <a:effectLst/>
                          <a:latin typeface="Courier New" pitchFamily="49" charset="0"/>
                          <a:cs typeface="Courier New" pitchFamily="49" charset="0"/>
                        </a:rPr>
                      </a:br>
                      <a:r>
                        <a:rPr lang="en-US" sz="1800" dirty="0" err="1" smtClean="0">
                          <a:effectLst/>
                          <a:latin typeface="Courier New" pitchFamily="49" charset="0"/>
                          <a:cs typeface="Courier New" pitchFamily="49" charset="0"/>
                        </a:rPr>
                        <a:t>AGREE</a:t>
                      </a:r>
                      <a:r>
                        <a:rPr lang="en-US" sz="1800" dirty="0">
                          <a:effectLst/>
                          <a:latin typeface="Courier New" pitchFamily="49" charset="0"/>
                          <a:cs typeface="Courier New" pitchFamily="49" charset="0"/>
                        </a:rPr>
                        <a:t/>
                      </a:r>
                      <a:br>
                        <a:rPr lang="en-US" sz="1800" dirty="0">
                          <a:effectLst/>
                          <a:latin typeface="Courier New" pitchFamily="49" charset="0"/>
                          <a:cs typeface="Courier New" pitchFamily="49" charset="0"/>
                        </a:rPr>
                      </a:br>
                      <a:r>
                        <a:rPr lang="en-US" sz="1800" dirty="0" smtClean="0">
                          <a:effectLst/>
                          <a:latin typeface="Courier New" pitchFamily="49" charset="0"/>
                          <a:cs typeface="Courier New" pitchFamily="49" charset="0"/>
                        </a:rPr>
                        <a:t>DISAGREE</a:t>
                      </a:r>
                      <a:r>
                        <a:rPr lang="en-US" sz="1800" dirty="0">
                          <a:effectLst/>
                          <a:latin typeface="Courier New" pitchFamily="49" charset="0"/>
                          <a:cs typeface="Courier New" pitchFamily="49" charset="0"/>
                        </a:rPr>
                        <a:t/>
                      </a:r>
                      <a:br>
                        <a:rPr lang="en-US" sz="1800" dirty="0">
                          <a:effectLst/>
                          <a:latin typeface="Courier New" pitchFamily="49" charset="0"/>
                          <a:cs typeface="Courier New" pitchFamily="49" charset="0"/>
                        </a:rPr>
                      </a:br>
                      <a:r>
                        <a:rPr lang="en-US" sz="1800" dirty="0">
                          <a:effectLst/>
                          <a:latin typeface="Courier New" pitchFamily="49" charset="0"/>
                          <a:cs typeface="Courier New" pitchFamily="49" charset="0"/>
                        </a:rPr>
                        <a:t>STRONGLY DISAGREE</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0</a:t>
                      </a:r>
                    </a:p>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 0</a:t>
                      </a: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 3</a:t>
                      </a: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0</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0</a:t>
                      </a:r>
                    </a:p>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baseline="0" dirty="0" smtClean="0">
                          <a:effectLst/>
                          <a:latin typeface="Courier New" pitchFamily="49" charset="0"/>
                          <a:cs typeface="Courier New" pitchFamily="49" charset="0"/>
                        </a:rPr>
                        <a:t> </a:t>
                      </a:r>
                      <a:r>
                        <a:rPr lang="en-US" sz="1800" dirty="0" smtClean="0">
                          <a:effectLst/>
                          <a:latin typeface="Courier New" pitchFamily="49" charset="0"/>
                          <a:cs typeface="Courier New" pitchFamily="49" charset="0"/>
                        </a:rPr>
                        <a:t>0</a:t>
                      </a: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baseline="0" dirty="0" smtClean="0">
                          <a:effectLst/>
                          <a:latin typeface="Courier New" pitchFamily="49" charset="0"/>
                          <a:cs typeface="Courier New" pitchFamily="49" charset="0"/>
                        </a:rPr>
                        <a:t> </a:t>
                      </a:r>
                      <a:r>
                        <a:rPr lang="en-US" sz="1800" dirty="0" smtClean="0">
                          <a:effectLst/>
                          <a:latin typeface="Courier New" pitchFamily="49" charset="0"/>
                          <a:cs typeface="Courier New" pitchFamily="49" charset="0"/>
                        </a:rPr>
                        <a:t>100%</a:t>
                      </a: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0</a:t>
                      </a:r>
                      <a:endParaRPr lang="en-US" sz="1800" dirty="0">
                        <a:effectLst/>
                        <a:latin typeface="Courier New" pitchFamily="49" charset="0"/>
                        <a:ea typeface="Calibri"/>
                        <a:cs typeface="Courier New" pitchFamily="49" charset="0"/>
                      </a:endParaRPr>
                    </a:p>
                  </a:txBody>
                  <a:tcPr marL="68580" marR="68580" marT="0" marB="0"/>
                </a:tc>
              </a:tr>
              <a:tr h="391795">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TOTAL:</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l">
                        <a:lnSpc>
                          <a:spcPct val="115000"/>
                        </a:lnSpc>
                        <a:spcBef>
                          <a:spcPts val="0"/>
                        </a:spcBef>
                        <a:spcAft>
                          <a:spcPts val="0"/>
                        </a:spcAft>
                      </a:pPr>
                      <a:r>
                        <a:rPr lang="en-US" sz="1800">
                          <a:effectLst/>
                          <a:latin typeface="Courier New" pitchFamily="49" charset="0"/>
                          <a:cs typeface="Courier New" pitchFamily="49" charset="0"/>
                        </a:rPr>
                        <a:t> </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 </a:t>
                      </a:r>
                    </a:p>
                    <a:p>
                      <a:pPr marL="0" marR="0" algn="ctr">
                        <a:lnSpc>
                          <a:spcPct val="115000"/>
                        </a:lnSpc>
                        <a:spcBef>
                          <a:spcPts val="0"/>
                        </a:spcBef>
                        <a:spcAft>
                          <a:spcPts val="0"/>
                        </a:spcAft>
                      </a:pPr>
                      <a:r>
                        <a:rPr lang="en-US" sz="1800">
                          <a:effectLst/>
                          <a:latin typeface="Courier New" pitchFamily="49" charset="0"/>
                          <a:cs typeface="Courier New" pitchFamily="49" charset="0"/>
                        </a:rPr>
                        <a:t>3</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100%</a:t>
                      </a:r>
                      <a:endParaRPr lang="en-US" sz="1800" dirty="0">
                        <a:effectLst/>
                        <a:latin typeface="Courier New" pitchFamily="49" charset="0"/>
                        <a:ea typeface="Calibri"/>
                        <a:cs typeface="Courier New" pitchFamily="49" charset="0"/>
                      </a:endParaRPr>
                    </a:p>
                  </a:txBody>
                  <a:tcPr marL="68580" marR="68580" marT="0" marB="0"/>
                </a:tc>
              </a:tr>
            </a:tbl>
          </a:graphicData>
        </a:graphic>
      </p:graphicFrame>
      <p:sp>
        <p:nvSpPr>
          <p:cNvPr id="4" name="Line 3"/>
          <p:cNvSpPr>
            <a:spLocks noChangeShapeType="1"/>
          </p:cNvSpPr>
          <p:nvPr/>
        </p:nvSpPr>
        <p:spPr bwMode="auto">
          <a:xfrm>
            <a:off x="4267200" y="3276600"/>
            <a:ext cx="4419600" cy="0"/>
          </a:xfrm>
          <a:prstGeom prst="line">
            <a:avLst/>
          </a:prstGeom>
          <a:noFill/>
          <a:ln w="952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Line 2"/>
          <p:cNvSpPr>
            <a:spLocks noChangeShapeType="1"/>
          </p:cNvSpPr>
          <p:nvPr/>
        </p:nvSpPr>
        <p:spPr bwMode="auto">
          <a:xfrm>
            <a:off x="4267200" y="2971800"/>
            <a:ext cx="4419600" cy="0"/>
          </a:xfrm>
          <a:prstGeom prst="line">
            <a:avLst/>
          </a:prstGeom>
          <a:noFill/>
          <a:ln w="952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Line 1"/>
          <p:cNvSpPr>
            <a:spLocks noChangeShapeType="1"/>
          </p:cNvSpPr>
          <p:nvPr/>
        </p:nvSpPr>
        <p:spPr bwMode="auto">
          <a:xfrm>
            <a:off x="4267200" y="2667000"/>
            <a:ext cx="4419600" cy="0"/>
          </a:xfrm>
          <a:prstGeom prst="line">
            <a:avLst/>
          </a:prstGeom>
          <a:noFill/>
          <a:ln w="952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4"/>
          <p:cNvSpPr>
            <a:spLocks noChangeArrowheads="1"/>
          </p:cNvSpPr>
          <p:nvPr/>
        </p:nvSpPr>
        <p:spPr bwMode="auto">
          <a:xfrm>
            <a:off x="2819400" y="97441"/>
            <a:ext cx="514756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Table XX</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Consumes lot of time to save records</a:t>
            </a:r>
            <a:endParaRPr kumimoji="0" lang="en-US" i="0" u="none" strike="noStrike" cap="none" normalizeH="0" baseline="0" dirty="0" smtClean="0">
              <a:ln>
                <a:noFill/>
              </a:ln>
              <a:solidFill>
                <a:schemeClr val="tx1"/>
              </a:solidFill>
              <a:effectLst/>
              <a:latin typeface="Courier New" pitchFamily="49" charset="0"/>
              <a:cs typeface="Courier New" pitchFamily="49" charset="0"/>
            </a:endParaRPr>
          </a:p>
        </p:txBody>
      </p:sp>
    </p:spTree>
    <p:extLst>
      <p:ext uri="{BB962C8B-B14F-4D97-AF65-F5344CB8AC3E}">
        <p14:creationId xmlns:p14="http://schemas.microsoft.com/office/powerpoint/2010/main" val="7616862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990600"/>
            <a:ext cx="457200" cy="5016758"/>
          </a:xfrm>
          <a:prstGeom prst="rect">
            <a:avLst/>
          </a:prstGeom>
          <a:noFill/>
        </p:spPr>
        <p:txBody>
          <a:bodyPr wrap="square" rtlCol="0">
            <a:spAutoFit/>
          </a:bodyPr>
          <a:lstStyle/>
          <a:p>
            <a:r>
              <a:rPr lang="en-US" sz="4000" b="1" dirty="0" smtClean="0">
                <a:latin typeface="Courier New" pitchFamily="49" charset="0"/>
                <a:cs typeface="Courier New" pitchFamily="49" charset="0"/>
              </a:rPr>
              <a:t>EMPLOYEE</a:t>
            </a:r>
          </a:p>
        </p:txBody>
      </p:sp>
      <p:graphicFrame>
        <p:nvGraphicFramePr>
          <p:cNvPr id="3" name="Table 2"/>
          <p:cNvGraphicFramePr>
            <a:graphicFrameLocks noGrp="1"/>
          </p:cNvGraphicFramePr>
          <p:nvPr>
            <p:extLst>
              <p:ext uri="{D42A27DB-BD31-4B8C-83A1-F6EECF244321}">
                <p14:modId xmlns:p14="http://schemas.microsoft.com/office/powerpoint/2010/main" val="4273787392"/>
              </p:ext>
            </p:extLst>
          </p:nvPr>
        </p:nvGraphicFramePr>
        <p:xfrm>
          <a:off x="1676400" y="1828800"/>
          <a:ext cx="7086600" cy="2905252"/>
        </p:xfrm>
        <a:graphic>
          <a:graphicData uri="http://schemas.openxmlformats.org/drawingml/2006/table">
            <a:tbl>
              <a:tblPr firstRow="1" firstCol="1" bandRow="1">
                <a:tableStyleId>{5C22544A-7EE6-4342-B048-85BDC9FD1C3A}</a:tableStyleId>
              </a:tblPr>
              <a:tblGrid>
                <a:gridCol w="2677456"/>
                <a:gridCol w="1437344"/>
                <a:gridCol w="1426602"/>
                <a:gridCol w="1545198"/>
              </a:tblGrid>
              <a:tr h="391795">
                <a:tc>
                  <a:txBody>
                    <a:bodyPr/>
                    <a:lstStyle/>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QUESTION(s</a:t>
                      </a:r>
                      <a:r>
                        <a:rPr lang="en-US" sz="1800" dirty="0">
                          <a:effectLst/>
                          <a:latin typeface="Courier New" pitchFamily="49" charset="0"/>
                          <a:cs typeface="Courier New" pitchFamily="49" charset="0"/>
                        </a:rPr>
                        <a:t>)</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OPTION</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FREQUENCY</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PERCENTAGE</a:t>
                      </a:r>
                      <a:endParaRPr lang="en-US" sz="1800" dirty="0">
                        <a:effectLst/>
                        <a:latin typeface="Courier New" pitchFamily="49" charset="0"/>
                        <a:ea typeface="Calibri"/>
                        <a:cs typeface="Courier New" pitchFamily="49" charset="0"/>
                      </a:endParaRPr>
                    </a:p>
                  </a:txBody>
                  <a:tcPr marL="68580" marR="68580" marT="0" marB="0"/>
                </a:tc>
              </a:tr>
              <a:tr h="1306195">
                <a:tc>
                  <a:txBody>
                    <a:bodyPr/>
                    <a:lstStyle/>
                    <a:p>
                      <a:pPr marL="0" marR="0" lvl="0" indent="0" algn="l">
                        <a:lnSpc>
                          <a:spcPct val="115000"/>
                        </a:lnSpc>
                        <a:spcBef>
                          <a:spcPts val="0"/>
                        </a:spcBef>
                        <a:spcAft>
                          <a:spcPts val="0"/>
                        </a:spcAft>
                        <a:buFont typeface="Courier New"/>
                        <a:buNone/>
                      </a:pPr>
                      <a:r>
                        <a:rPr lang="en-US" sz="1800" dirty="0" smtClean="0">
                          <a:effectLst/>
                          <a:latin typeface="Courier New" pitchFamily="49" charset="0"/>
                          <a:cs typeface="Courier New" pitchFamily="49" charset="0"/>
                        </a:rPr>
                        <a:t>7. The </a:t>
                      </a:r>
                      <a:r>
                        <a:rPr lang="en-US" sz="1800" dirty="0">
                          <a:effectLst/>
                          <a:latin typeface="Courier New" pitchFamily="49" charset="0"/>
                          <a:cs typeface="Courier New" pitchFamily="49" charset="0"/>
                        </a:rPr>
                        <a:t>staffs uses secured place to keep its records.</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STRONGLY </a:t>
                      </a:r>
                      <a:r>
                        <a:rPr lang="en-US" sz="1800" dirty="0" smtClean="0">
                          <a:effectLst/>
                          <a:latin typeface="Courier New" pitchFamily="49" charset="0"/>
                          <a:cs typeface="Courier New" pitchFamily="49" charset="0"/>
                        </a:rPr>
                        <a:t>AGREE</a:t>
                      </a:r>
                      <a:r>
                        <a:rPr lang="en-US" sz="1800" dirty="0">
                          <a:effectLst/>
                          <a:latin typeface="Courier New" pitchFamily="49" charset="0"/>
                          <a:cs typeface="Courier New" pitchFamily="49" charset="0"/>
                        </a:rPr>
                        <a:t/>
                      </a:r>
                      <a:br>
                        <a:rPr lang="en-US" sz="1800" dirty="0">
                          <a:effectLst/>
                          <a:latin typeface="Courier New" pitchFamily="49" charset="0"/>
                          <a:cs typeface="Courier New" pitchFamily="49" charset="0"/>
                        </a:rPr>
                      </a:br>
                      <a:r>
                        <a:rPr lang="en-US" sz="1800" dirty="0" err="1" smtClean="0">
                          <a:effectLst/>
                          <a:latin typeface="Courier New" pitchFamily="49" charset="0"/>
                          <a:cs typeface="Courier New" pitchFamily="49" charset="0"/>
                        </a:rPr>
                        <a:t>AGREE</a:t>
                      </a:r>
                      <a:r>
                        <a:rPr lang="en-US" sz="1800" dirty="0">
                          <a:effectLst/>
                          <a:latin typeface="Courier New" pitchFamily="49" charset="0"/>
                          <a:cs typeface="Courier New" pitchFamily="49" charset="0"/>
                        </a:rPr>
                        <a:t/>
                      </a:r>
                      <a:br>
                        <a:rPr lang="en-US" sz="1800" dirty="0">
                          <a:effectLst/>
                          <a:latin typeface="Courier New" pitchFamily="49" charset="0"/>
                          <a:cs typeface="Courier New" pitchFamily="49" charset="0"/>
                        </a:rPr>
                      </a:br>
                      <a:r>
                        <a:rPr lang="en-US" sz="1800" dirty="0" smtClean="0">
                          <a:effectLst/>
                          <a:latin typeface="Courier New" pitchFamily="49" charset="0"/>
                          <a:cs typeface="Courier New" pitchFamily="49" charset="0"/>
                        </a:rPr>
                        <a:t>DISAGREE</a:t>
                      </a:r>
                      <a:r>
                        <a:rPr lang="en-US" sz="1800" dirty="0">
                          <a:effectLst/>
                          <a:latin typeface="Courier New" pitchFamily="49" charset="0"/>
                          <a:cs typeface="Courier New" pitchFamily="49" charset="0"/>
                        </a:rPr>
                        <a:t/>
                      </a:r>
                      <a:br>
                        <a:rPr lang="en-US" sz="1800" dirty="0">
                          <a:effectLst/>
                          <a:latin typeface="Courier New" pitchFamily="49" charset="0"/>
                          <a:cs typeface="Courier New" pitchFamily="49" charset="0"/>
                        </a:rPr>
                      </a:br>
                      <a:r>
                        <a:rPr lang="en-US" sz="1800" dirty="0">
                          <a:effectLst/>
                          <a:latin typeface="Courier New" pitchFamily="49" charset="0"/>
                          <a:cs typeface="Courier New" pitchFamily="49" charset="0"/>
                        </a:rPr>
                        <a:t>STRONGLY DISAGREE</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0</a:t>
                      </a:r>
                    </a:p>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 3</a:t>
                      </a: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 0</a:t>
                      </a: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0</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0</a:t>
                      </a:r>
                    </a:p>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100%</a:t>
                      </a:r>
                    </a:p>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0</a:t>
                      </a:r>
                      <a:endParaRPr lang="en-US" sz="1800" dirty="0">
                        <a:effectLst/>
                        <a:latin typeface="Courier New" pitchFamily="49" charset="0"/>
                        <a:cs typeface="Courier New" pitchFamily="49" charset="0"/>
                      </a:endParaRPr>
                    </a:p>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0</a:t>
                      </a:r>
                      <a:endParaRPr lang="en-US" sz="1800" dirty="0">
                        <a:effectLst/>
                        <a:latin typeface="Courier New" pitchFamily="49" charset="0"/>
                        <a:ea typeface="Calibri"/>
                        <a:cs typeface="Courier New" pitchFamily="49" charset="0"/>
                      </a:endParaRPr>
                    </a:p>
                  </a:txBody>
                  <a:tcPr marL="68580" marR="68580" marT="0" marB="0"/>
                </a:tc>
              </a:tr>
              <a:tr h="391795">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 </a:t>
                      </a:r>
                    </a:p>
                    <a:p>
                      <a:pPr marL="0" marR="0" algn="ctr">
                        <a:lnSpc>
                          <a:spcPct val="115000"/>
                        </a:lnSpc>
                        <a:spcBef>
                          <a:spcPts val="0"/>
                        </a:spcBef>
                        <a:spcAft>
                          <a:spcPts val="0"/>
                        </a:spcAft>
                      </a:pPr>
                      <a:r>
                        <a:rPr lang="en-US" sz="1800">
                          <a:effectLst/>
                          <a:latin typeface="Courier New" pitchFamily="49" charset="0"/>
                          <a:cs typeface="Courier New" pitchFamily="49" charset="0"/>
                        </a:rPr>
                        <a:t>TOTAL:</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l">
                        <a:lnSpc>
                          <a:spcPct val="115000"/>
                        </a:lnSpc>
                        <a:spcBef>
                          <a:spcPts val="0"/>
                        </a:spcBef>
                        <a:spcAft>
                          <a:spcPts val="0"/>
                        </a:spcAft>
                      </a:pPr>
                      <a:r>
                        <a:rPr lang="en-US" sz="1800">
                          <a:effectLst/>
                          <a:latin typeface="Courier New" pitchFamily="49" charset="0"/>
                          <a:cs typeface="Courier New" pitchFamily="49" charset="0"/>
                        </a:rPr>
                        <a:t> </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 </a:t>
                      </a:r>
                    </a:p>
                    <a:p>
                      <a:pPr marL="0" marR="0" algn="ctr">
                        <a:lnSpc>
                          <a:spcPct val="115000"/>
                        </a:lnSpc>
                        <a:spcBef>
                          <a:spcPts val="0"/>
                        </a:spcBef>
                        <a:spcAft>
                          <a:spcPts val="0"/>
                        </a:spcAft>
                      </a:pPr>
                      <a:r>
                        <a:rPr lang="en-US" sz="1800">
                          <a:effectLst/>
                          <a:latin typeface="Courier New" pitchFamily="49" charset="0"/>
                          <a:cs typeface="Courier New" pitchFamily="49" charset="0"/>
                        </a:rPr>
                        <a:t>3</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100%</a:t>
                      </a:r>
                      <a:endParaRPr lang="en-US" sz="1800" dirty="0">
                        <a:effectLst/>
                        <a:latin typeface="Courier New" pitchFamily="49" charset="0"/>
                        <a:ea typeface="Calibri"/>
                        <a:cs typeface="Courier New" pitchFamily="49" charset="0"/>
                      </a:endParaRPr>
                    </a:p>
                  </a:txBody>
                  <a:tcPr marL="68580" marR="68580" marT="0" marB="0"/>
                </a:tc>
              </a:tr>
            </a:tbl>
          </a:graphicData>
        </a:graphic>
      </p:graphicFrame>
      <p:sp>
        <p:nvSpPr>
          <p:cNvPr id="4" name="Line 3"/>
          <p:cNvSpPr>
            <a:spLocks noChangeShapeType="1"/>
          </p:cNvSpPr>
          <p:nvPr/>
        </p:nvSpPr>
        <p:spPr bwMode="auto">
          <a:xfrm>
            <a:off x="4343400" y="3498979"/>
            <a:ext cx="4419600" cy="0"/>
          </a:xfrm>
          <a:prstGeom prst="line">
            <a:avLst/>
          </a:prstGeom>
          <a:noFill/>
          <a:ln w="952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Line 2"/>
          <p:cNvSpPr>
            <a:spLocks noChangeShapeType="1"/>
          </p:cNvSpPr>
          <p:nvPr/>
        </p:nvSpPr>
        <p:spPr bwMode="auto">
          <a:xfrm>
            <a:off x="4343400" y="3200400"/>
            <a:ext cx="4419600" cy="0"/>
          </a:xfrm>
          <a:prstGeom prst="line">
            <a:avLst/>
          </a:prstGeom>
          <a:noFill/>
          <a:ln w="952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Line 1"/>
          <p:cNvSpPr>
            <a:spLocks noChangeShapeType="1"/>
          </p:cNvSpPr>
          <p:nvPr/>
        </p:nvSpPr>
        <p:spPr bwMode="auto">
          <a:xfrm>
            <a:off x="4343400" y="2819400"/>
            <a:ext cx="4419600" cy="0"/>
          </a:xfrm>
          <a:prstGeom prst="line">
            <a:avLst/>
          </a:prstGeom>
          <a:noFill/>
          <a:ln w="952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4"/>
          <p:cNvSpPr>
            <a:spLocks noChangeArrowheads="1"/>
          </p:cNvSpPr>
          <p:nvPr/>
        </p:nvSpPr>
        <p:spPr bwMode="auto">
          <a:xfrm>
            <a:off x="2667000" y="228600"/>
            <a:ext cx="487184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Table XXI</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Uses secured place to keep records</a:t>
            </a:r>
            <a:endParaRPr kumimoji="0" lang="en-US" i="0" u="none" strike="noStrike" cap="none" normalizeH="0" baseline="0" dirty="0" smtClean="0">
              <a:ln>
                <a:noFill/>
              </a:ln>
              <a:solidFill>
                <a:schemeClr val="tx1"/>
              </a:solidFill>
              <a:effectLst/>
              <a:latin typeface="Courier New" pitchFamily="49" charset="0"/>
              <a:cs typeface="Courier New" pitchFamily="49" charset="0"/>
            </a:endParaRPr>
          </a:p>
        </p:txBody>
      </p:sp>
    </p:spTree>
    <p:extLst>
      <p:ext uri="{BB962C8B-B14F-4D97-AF65-F5344CB8AC3E}">
        <p14:creationId xmlns:p14="http://schemas.microsoft.com/office/powerpoint/2010/main" val="25806386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990600"/>
            <a:ext cx="457200" cy="5016758"/>
          </a:xfrm>
          <a:prstGeom prst="rect">
            <a:avLst/>
          </a:prstGeom>
          <a:noFill/>
        </p:spPr>
        <p:txBody>
          <a:bodyPr wrap="square" rtlCol="0">
            <a:spAutoFit/>
          </a:bodyPr>
          <a:lstStyle/>
          <a:p>
            <a:r>
              <a:rPr lang="en-US" sz="4000" b="1" dirty="0" smtClean="0">
                <a:latin typeface="Courier New" pitchFamily="49" charset="0"/>
                <a:cs typeface="Courier New" pitchFamily="49" charset="0"/>
              </a:rPr>
              <a:t>EMPLOYEE</a:t>
            </a:r>
          </a:p>
        </p:txBody>
      </p:sp>
      <p:graphicFrame>
        <p:nvGraphicFramePr>
          <p:cNvPr id="3" name="Table 2"/>
          <p:cNvGraphicFramePr>
            <a:graphicFrameLocks noGrp="1"/>
          </p:cNvGraphicFramePr>
          <p:nvPr>
            <p:extLst>
              <p:ext uri="{D42A27DB-BD31-4B8C-83A1-F6EECF244321}">
                <p14:modId xmlns:p14="http://schemas.microsoft.com/office/powerpoint/2010/main" val="846685985"/>
              </p:ext>
            </p:extLst>
          </p:nvPr>
        </p:nvGraphicFramePr>
        <p:xfrm>
          <a:off x="1371600" y="1600200"/>
          <a:ext cx="7467600" cy="2828925"/>
        </p:xfrm>
        <a:graphic>
          <a:graphicData uri="http://schemas.openxmlformats.org/drawingml/2006/table">
            <a:tbl>
              <a:tblPr firstRow="1" firstCol="1" bandRow="1">
                <a:tableStyleId>{5C22544A-7EE6-4342-B048-85BDC9FD1C3A}</a:tableStyleId>
              </a:tblPr>
              <a:tblGrid>
                <a:gridCol w="2681037"/>
                <a:gridCol w="1754605"/>
                <a:gridCol w="1403684"/>
                <a:gridCol w="1628274"/>
              </a:tblGrid>
              <a:tr h="304800">
                <a:tc>
                  <a:txBody>
                    <a:bodyPr/>
                    <a:lstStyle/>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QUESTION(s</a:t>
                      </a:r>
                      <a:r>
                        <a:rPr lang="en-US" sz="1800" dirty="0">
                          <a:effectLst/>
                          <a:latin typeface="Courier New" pitchFamily="49" charset="0"/>
                          <a:cs typeface="Courier New" pitchFamily="49" charset="0"/>
                        </a:rPr>
                        <a:t>)</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 </a:t>
                      </a:r>
                      <a:r>
                        <a:rPr lang="en-US" sz="1800" dirty="0" smtClean="0">
                          <a:effectLst/>
                          <a:latin typeface="Courier New" pitchFamily="49" charset="0"/>
                          <a:cs typeface="Courier New" pitchFamily="49" charset="0"/>
                        </a:rPr>
                        <a:t>OPTION</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FREQUENCY</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PERCENTAGE</a:t>
                      </a:r>
                      <a:endParaRPr lang="en-US" sz="1800" dirty="0">
                        <a:effectLst/>
                        <a:latin typeface="Courier New" pitchFamily="49" charset="0"/>
                        <a:ea typeface="Calibri"/>
                        <a:cs typeface="Courier New" pitchFamily="49" charset="0"/>
                      </a:endParaRPr>
                    </a:p>
                  </a:txBody>
                  <a:tcPr marL="68580" marR="68580" marT="0" marB="0"/>
                </a:tc>
              </a:tr>
              <a:tr h="1308100">
                <a:tc>
                  <a:txBody>
                    <a:bodyPr/>
                    <a:lstStyle/>
                    <a:p>
                      <a:pPr marL="342900" marR="0" lvl="0" indent="-342900" algn="l">
                        <a:lnSpc>
                          <a:spcPct val="115000"/>
                        </a:lnSpc>
                        <a:spcBef>
                          <a:spcPts val="0"/>
                        </a:spcBef>
                        <a:spcAft>
                          <a:spcPts val="0"/>
                        </a:spcAft>
                        <a:buFont typeface="Courier New"/>
                        <a:buAutoNum type="arabicPeriod" startAt="8"/>
                      </a:pPr>
                      <a:r>
                        <a:rPr lang="en-US" sz="1800" dirty="0">
                          <a:effectLst/>
                          <a:latin typeface="Courier New" pitchFamily="49" charset="0"/>
                          <a:cs typeface="Courier New" pitchFamily="49" charset="0"/>
                        </a:rPr>
                        <a:t>It spends too much time in retrieving records.</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STRONGLY </a:t>
                      </a:r>
                      <a:r>
                        <a:rPr lang="en-US" sz="1800" dirty="0" smtClean="0">
                          <a:effectLst/>
                          <a:latin typeface="Courier New" pitchFamily="49" charset="0"/>
                          <a:cs typeface="Courier New" pitchFamily="49" charset="0"/>
                        </a:rPr>
                        <a:t>AGREE</a:t>
                      </a:r>
                      <a:r>
                        <a:rPr lang="en-US" sz="1800" dirty="0">
                          <a:effectLst/>
                          <a:latin typeface="Courier New" pitchFamily="49" charset="0"/>
                          <a:cs typeface="Courier New" pitchFamily="49" charset="0"/>
                        </a:rPr>
                        <a:t/>
                      </a:r>
                      <a:br>
                        <a:rPr lang="en-US" sz="1800" dirty="0">
                          <a:effectLst/>
                          <a:latin typeface="Courier New" pitchFamily="49" charset="0"/>
                          <a:cs typeface="Courier New" pitchFamily="49" charset="0"/>
                        </a:rPr>
                      </a:br>
                      <a:r>
                        <a:rPr lang="en-US" sz="1800" dirty="0" err="1" smtClean="0">
                          <a:effectLst/>
                          <a:latin typeface="Courier New" pitchFamily="49" charset="0"/>
                          <a:cs typeface="Courier New" pitchFamily="49" charset="0"/>
                        </a:rPr>
                        <a:t>AGREE</a:t>
                      </a:r>
                      <a:r>
                        <a:rPr lang="en-US" sz="1800" dirty="0">
                          <a:effectLst/>
                          <a:latin typeface="Courier New" pitchFamily="49" charset="0"/>
                          <a:cs typeface="Courier New" pitchFamily="49" charset="0"/>
                        </a:rPr>
                        <a:t/>
                      </a:r>
                      <a:br>
                        <a:rPr lang="en-US" sz="1800" dirty="0">
                          <a:effectLst/>
                          <a:latin typeface="Courier New" pitchFamily="49" charset="0"/>
                          <a:cs typeface="Courier New" pitchFamily="49" charset="0"/>
                        </a:rPr>
                      </a:br>
                      <a:r>
                        <a:rPr lang="en-US" sz="1800" dirty="0">
                          <a:effectLst/>
                          <a:latin typeface="Courier New" pitchFamily="49" charset="0"/>
                          <a:cs typeface="Courier New" pitchFamily="49" charset="0"/>
                        </a:rPr>
                        <a:t>DISAGREE</a:t>
                      </a:r>
                    </a:p>
                    <a:p>
                      <a:pPr marL="0" marR="0" algn="ctr">
                        <a:lnSpc>
                          <a:spcPct val="115000"/>
                        </a:lnSpc>
                        <a:spcBef>
                          <a:spcPts val="0"/>
                        </a:spcBef>
                        <a:spcAft>
                          <a:spcPts val="0"/>
                        </a:spcAft>
                      </a:pPr>
                      <a:r>
                        <a:rPr lang="en-US" sz="1800" dirty="0">
                          <a:effectLst/>
                          <a:latin typeface="Courier New" pitchFamily="49" charset="0"/>
                          <a:cs typeface="Courier New" pitchFamily="49" charset="0"/>
                        </a:rPr>
                        <a:t> </a:t>
                      </a:r>
                      <a:r>
                        <a:rPr lang="en-US" sz="1800" dirty="0" smtClean="0">
                          <a:effectLst/>
                          <a:latin typeface="Courier New" pitchFamily="49" charset="0"/>
                          <a:cs typeface="Courier New" pitchFamily="49" charset="0"/>
                        </a:rPr>
                        <a:t>STRONGLY </a:t>
                      </a:r>
                      <a:r>
                        <a:rPr lang="en-US" sz="1800" dirty="0">
                          <a:effectLst/>
                          <a:latin typeface="Courier New" pitchFamily="49" charset="0"/>
                          <a:cs typeface="Courier New" pitchFamily="49" charset="0"/>
                        </a:rPr>
                        <a:t>DISAGREE</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0</a:t>
                      </a:r>
                    </a:p>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0</a:t>
                      </a:r>
                    </a:p>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3</a:t>
                      </a:r>
                      <a:endParaRPr lang="en-US" sz="1800" dirty="0">
                        <a:effectLst/>
                        <a:latin typeface="Courier New" pitchFamily="49" charset="0"/>
                        <a:cs typeface="Courier New" pitchFamily="49" charset="0"/>
                      </a:endParaRPr>
                    </a:p>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0</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0</a:t>
                      </a:r>
                    </a:p>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0</a:t>
                      </a:r>
                    </a:p>
                    <a:p>
                      <a:pPr marL="0" marR="0" algn="ctr">
                        <a:lnSpc>
                          <a:spcPct val="115000"/>
                        </a:lnSpc>
                        <a:spcBef>
                          <a:spcPts val="0"/>
                        </a:spcBef>
                        <a:spcAft>
                          <a:spcPts val="0"/>
                        </a:spcAft>
                      </a:pPr>
                      <a:r>
                        <a:rPr lang="en-US" sz="1800" dirty="0">
                          <a:effectLst/>
                          <a:latin typeface="Courier New" pitchFamily="49" charset="0"/>
                          <a:cs typeface="Courier New" pitchFamily="49" charset="0"/>
                        </a:rPr>
                        <a:t> </a:t>
                      </a:r>
                      <a:r>
                        <a:rPr lang="en-US" sz="1800" dirty="0" smtClean="0">
                          <a:effectLst/>
                          <a:latin typeface="Courier New" pitchFamily="49" charset="0"/>
                          <a:cs typeface="Courier New" pitchFamily="49" charset="0"/>
                        </a:rPr>
                        <a:t>100</a:t>
                      </a:r>
                      <a:r>
                        <a:rPr lang="en-US" sz="1800" dirty="0">
                          <a:effectLst/>
                          <a:latin typeface="Courier New" pitchFamily="49" charset="0"/>
                          <a:cs typeface="Courier New" pitchFamily="49" charset="0"/>
                        </a:rPr>
                        <a:t>%</a:t>
                      </a:r>
                    </a:p>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0</a:t>
                      </a:r>
                      <a:endParaRPr lang="en-US" sz="1800" dirty="0">
                        <a:effectLst/>
                        <a:latin typeface="Courier New" pitchFamily="49" charset="0"/>
                        <a:ea typeface="Calibri"/>
                        <a:cs typeface="Courier New" pitchFamily="49" charset="0"/>
                      </a:endParaRPr>
                    </a:p>
                  </a:txBody>
                  <a:tcPr marL="68580" marR="68580" marT="0" marB="0"/>
                </a:tc>
              </a:tr>
              <a:tr h="334645">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 </a:t>
                      </a:r>
                    </a:p>
                    <a:p>
                      <a:pPr marL="0" marR="0" algn="ctr">
                        <a:lnSpc>
                          <a:spcPct val="115000"/>
                        </a:lnSpc>
                        <a:spcBef>
                          <a:spcPts val="0"/>
                        </a:spcBef>
                        <a:spcAft>
                          <a:spcPts val="0"/>
                        </a:spcAft>
                      </a:pPr>
                      <a:r>
                        <a:rPr lang="en-US" sz="1800">
                          <a:effectLst/>
                          <a:latin typeface="Courier New" pitchFamily="49" charset="0"/>
                          <a:cs typeface="Courier New" pitchFamily="49" charset="0"/>
                        </a:rPr>
                        <a:t>TOTAL:</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l">
                        <a:lnSpc>
                          <a:spcPct val="115000"/>
                        </a:lnSpc>
                        <a:spcBef>
                          <a:spcPts val="0"/>
                        </a:spcBef>
                        <a:spcAft>
                          <a:spcPts val="0"/>
                        </a:spcAft>
                      </a:pPr>
                      <a:r>
                        <a:rPr lang="en-US" sz="1800">
                          <a:effectLst/>
                          <a:latin typeface="Courier New" pitchFamily="49" charset="0"/>
                          <a:cs typeface="Courier New" pitchFamily="49" charset="0"/>
                        </a:rPr>
                        <a:t> </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 </a:t>
                      </a:r>
                    </a:p>
                    <a:p>
                      <a:pPr marL="0" marR="0" algn="ctr">
                        <a:lnSpc>
                          <a:spcPct val="115000"/>
                        </a:lnSpc>
                        <a:spcBef>
                          <a:spcPts val="0"/>
                        </a:spcBef>
                        <a:spcAft>
                          <a:spcPts val="0"/>
                        </a:spcAft>
                      </a:pPr>
                      <a:r>
                        <a:rPr lang="en-US" sz="1800">
                          <a:effectLst/>
                          <a:latin typeface="Courier New" pitchFamily="49" charset="0"/>
                          <a:cs typeface="Courier New" pitchFamily="49" charset="0"/>
                        </a:rPr>
                        <a:t>3</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100%</a:t>
                      </a:r>
                      <a:endParaRPr lang="en-US" sz="1800" dirty="0">
                        <a:effectLst/>
                        <a:latin typeface="Courier New" pitchFamily="49" charset="0"/>
                        <a:ea typeface="Calibri"/>
                        <a:cs typeface="Courier New" pitchFamily="49" charset="0"/>
                      </a:endParaRPr>
                    </a:p>
                  </a:txBody>
                  <a:tcPr marL="68580" marR="68580" marT="0" marB="0"/>
                </a:tc>
              </a:tr>
            </a:tbl>
          </a:graphicData>
        </a:graphic>
      </p:graphicFrame>
      <p:sp>
        <p:nvSpPr>
          <p:cNvPr id="4" name="Line 3"/>
          <p:cNvSpPr>
            <a:spLocks noChangeShapeType="1"/>
          </p:cNvSpPr>
          <p:nvPr/>
        </p:nvSpPr>
        <p:spPr bwMode="auto">
          <a:xfrm>
            <a:off x="4024312" y="3200400"/>
            <a:ext cx="4814888" cy="0"/>
          </a:xfrm>
          <a:prstGeom prst="line">
            <a:avLst/>
          </a:prstGeom>
          <a:noFill/>
          <a:ln w="952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Line 2"/>
          <p:cNvSpPr>
            <a:spLocks noChangeShapeType="1"/>
          </p:cNvSpPr>
          <p:nvPr/>
        </p:nvSpPr>
        <p:spPr bwMode="auto">
          <a:xfrm>
            <a:off x="4024312" y="2819400"/>
            <a:ext cx="4814888" cy="0"/>
          </a:xfrm>
          <a:prstGeom prst="line">
            <a:avLst/>
          </a:prstGeom>
          <a:noFill/>
          <a:ln w="952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Line 1"/>
          <p:cNvSpPr>
            <a:spLocks noChangeShapeType="1"/>
          </p:cNvSpPr>
          <p:nvPr/>
        </p:nvSpPr>
        <p:spPr bwMode="auto">
          <a:xfrm>
            <a:off x="4024312" y="2514600"/>
            <a:ext cx="4814888" cy="0"/>
          </a:xfrm>
          <a:prstGeom prst="line">
            <a:avLst/>
          </a:prstGeom>
          <a:noFill/>
          <a:ln w="952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4"/>
          <p:cNvSpPr>
            <a:spLocks noChangeArrowheads="1"/>
          </p:cNvSpPr>
          <p:nvPr/>
        </p:nvSpPr>
        <p:spPr bwMode="auto">
          <a:xfrm>
            <a:off x="2120611" y="101906"/>
            <a:ext cx="597471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Table XXII</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Spends too much time in retrieving records</a:t>
            </a:r>
            <a:endParaRPr kumimoji="0" lang="en-US" i="0" u="none" strike="noStrike" cap="none" normalizeH="0" baseline="0" dirty="0" smtClean="0">
              <a:ln>
                <a:noFill/>
              </a:ln>
              <a:solidFill>
                <a:schemeClr val="tx1"/>
              </a:solidFill>
              <a:effectLst/>
              <a:latin typeface="Courier New" pitchFamily="49" charset="0"/>
              <a:cs typeface="Courier New" pitchFamily="49" charset="0"/>
            </a:endParaRPr>
          </a:p>
        </p:txBody>
      </p:sp>
    </p:spTree>
    <p:extLst>
      <p:ext uri="{BB962C8B-B14F-4D97-AF65-F5344CB8AC3E}">
        <p14:creationId xmlns:p14="http://schemas.microsoft.com/office/powerpoint/2010/main" val="37660797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66398263"/>
              </p:ext>
            </p:extLst>
          </p:nvPr>
        </p:nvGraphicFramePr>
        <p:xfrm>
          <a:off x="1303020" y="1600200"/>
          <a:ext cx="7536179" cy="2905252"/>
        </p:xfrm>
        <a:graphic>
          <a:graphicData uri="http://schemas.openxmlformats.org/drawingml/2006/table">
            <a:tbl>
              <a:tblPr firstRow="1" firstCol="1" bandRow="1">
                <a:tableStyleId>{5C22544A-7EE6-4342-B048-85BDC9FD1C3A}</a:tableStyleId>
              </a:tblPr>
              <a:tblGrid>
                <a:gridCol w="2776487"/>
                <a:gridCol w="1699890"/>
                <a:gridCol w="1416575"/>
                <a:gridCol w="1643227"/>
              </a:tblGrid>
              <a:tr h="391795">
                <a:tc>
                  <a:txBody>
                    <a:bodyPr/>
                    <a:lstStyle/>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QUESTION(s</a:t>
                      </a:r>
                      <a:r>
                        <a:rPr lang="en-US" sz="1800" dirty="0">
                          <a:effectLst/>
                          <a:latin typeface="Courier New" pitchFamily="49" charset="0"/>
                          <a:cs typeface="Courier New" pitchFamily="49" charset="0"/>
                        </a:rPr>
                        <a:t>)</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OPTION</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FREQUENCY</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PERCENTAGE</a:t>
                      </a:r>
                      <a:endParaRPr lang="en-US" sz="1800" dirty="0">
                        <a:effectLst/>
                        <a:latin typeface="Courier New" pitchFamily="49" charset="0"/>
                        <a:ea typeface="Calibri"/>
                        <a:cs typeface="Courier New" pitchFamily="49" charset="0"/>
                      </a:endParaRPr>
                    </a:p>
                  </a:txBody>
                  <a:tcPr marL="68580" marR="68580" marT="0" marB="0"/>
                </a:tc>
              </a:tr>
              <a:tr h="1306195">
                <a:tc>
                  <a:txBody>
                    <a:bodyPr/>
                    <a:lstStyle/>
                    <a:p>
                      <a:pPr marL="0" marR="0" lvl="0" indent="0" algn="l">
                        <a:lnSpc>
                          <a:spcPct val="115000"/>
                        </a:lnSpc>
                        <a:spcBef>
                          <a:spcPts val="0"/>
                        </a:spcBef>
                        <a:spcAft>
                          <a:spcPts val="0"/>
                        </a:spcAft>
                        <a:buFont typeface="Courier New"/>
                        <a:buNone/>
                      </a:pPr>
                      <a:r>
                        <a:rPr lang="en-US" sz="1800" dirty="0" smtClean="0">
                          <a:effectLst/>
                          <a:latin typeface="Courier New" pitchFamily="49" charset="0"/>
                          <a:cs typeface="Courier New" pitchFamily="49" charset="0"/>
                        </a:rPr>
                        <a:t>9. Sometimes</a:t>
                      </a:r>
                      <a:r>
                        <a:rPr lang="en-US" sz="1800" dirty="0">
                          <a:effectLst/>
                          <a:latin typeface="Courier New" pitchFamily="49" charset="0"/>
                          <a:cs typeface="Courier New" pitchFamily="49" charset="0"/>
                        </a:rPr>
                        <a:t>, manually recording new arrivals may also cause duplication.</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STRONGLY </a:t>
                      </a:r>
                      <a:r>
                        <a:rPr lang="en-US" sz="1800" dirty="0" smtClean="0">
                          <a:effectLst/>
                          <a:latin typeface="Courier New" pitchFamily="49" charset="0"/>
                          <a:cs typeface="Courier New" pitchFamily="49" charset="0"/>
                        </a:rPr>
                        <a:t>AGREE</a:t>
                      </a:r>
                      <a:r>
                        <a:rPr lang="en-US" sz="1800" dirty="0">
                          <a:effectLst/>
                          <a:latin typeface="Courier New" pitchFamily="49" charset="0"/>
                          <a:cs typeface="Courier New" pitchFamily="49" charset="0"/>
                        </a:rPr>
                        <a:t/>
                      </a:r>
                      <a:br>
                        <a:rPr lang="en-US" sz="1800" dirty="0">
                          <a:effectLst/>
                          <a:latin typeface="Courier New" pitchFamily="49" charset="0"/>
                          <a:cs typeface="Courier New" pitchFamily="49" charset="0"/>
                        </a:rPr>
                      </a:br>
                      <a:r>
                        <a:rPr lang="en-US" sz="1800" dirty="0" err="1" smtClean="0">
                          <a:effectLst/>
                          <a:latin typeface="Courier New" pitchFamily="49" charset="0"/>
                          <a:cs typeface="Courier New" pitchFamily="49" charset="0"/>
                        </a:rPr>
                        <a:t>AGREE</a:t>
                      </a:r>
                      <a:r>
                        <a:rPr lang="en-US" sz="1800" dirty="0">
                          <a:effectLst/>
                          <a:latin typeface="Courier New" pitchFamily="49" charset="0"/>
                          <a:cs typeface="Courier New" pitchFamily="49" charset="0"/>
                        </a:rPr>
                        <a:t/>
                      </a:r>
                      <a:br>
                        <a:rPr lang="en-US" sz="1800" dirty="0">
                          <a:effectLst/>
                          <a:latin typeface="Courier New" pitchFamily="49" charset="0"/>
                          <a:cs typeface="Courier New" pitchFamily="49" charset="0"/>
                        </a:rPr>
                      </a:br>
                      <a:r>
                        <a:rPr lang="en-US" sz="1800" dirty="0" smtClean="0">
                          <a:effectLst/>
                          <a:latin typeface="Courier New" pitchFamily="49" charset="0"/>
                          <a:cs typeface="Courier New" pitchFamily="49" charset="0"/>
                        </a:rPr>
                        <a:t>DISAGREE</a:t>
                      </a:r>
                      <a:r>
                        <a:rPr lang="en-US" sz="1800" dirty="0">
                          <a:effectLst/>
                          <a:latin typeface="Courier New" pitchFamily="49" charset="0"/>
                          <a:cs typeface="Courier New" pitchFamily="49" charset="0"/>
                        </a:rPr>
                        <a:t/>
                      </a:r>
                      <a:br>
                        <a:rPr lang="en-US" sz="1800" dirty="0">
                          <a:effectLst/>
                          <a:latin typeface="Courier New" pitchFamily="49" charset="0"/>
                          <a:cs typeface="Courier New" pitchFamily="49" charset="0"/>
                        </a:rPr>
                      </a:br>
                      <a:r>
                        <a:rPr lang="en-US" sz="1800" dirty="0">
                          <a:effectLst/>
                          <a:latin typeface="Courier New" pitchFamily="49" charset="0"/>
                          <a:cs typeface="Courier New" pitchFamily="49" charset="0"/>
                        </a:rPr>
                        <a:t>STRONGLY DISAGREE</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0</a:t>
                      </a:r>
                    </a:p>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 3</a:t>
                      </a: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0</a:t>
                      </a:r>
                    </a:p>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0</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0</a:t>
                      </a:r>
                    </a:p>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 100%</a:t>
                      </a: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0</a:t>
                      </a:r>
                    </a:p>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0</a:t>
                      </a:r>
                      <a:endParaRPr lang="en-US" sz="1800" dirty="0">
                        <a:effectLst/>
                        <a:latin typeface="Courier New" pitchFamily="49" charset="0"/>
                        <a:ea typeface="Calibri"/>
                        <a:cs typeface="Courier New" pitchFamily="49" charset="0"/>
                      </a:endParaRPr>
                    </a:p>
                  </a:txBody>
                  <a:tcPr marL="68580" marR="68580" marT="0" marB="0"/>
                </a:tc>
              </a:tr>
              <a:tr h="334645">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 </a:t>
                      </a:r>
                    </a:p>
                    <a:p>
                      <a:pPr marL="0" marR="0" algn="ctr">
                        <a:lnSpc>
                          <a:spcPct val="115000"/>
                        </a:lnSpc>
                        <a:spcBef>
                          <a:spcPts val="0"/>
                        </a:spcBef>
                        <a:spcAft>
                          <a:spcPts val="0"/>
                        </a:spcAft>
                      </a:pPr>
                      <a:r>
                        <a:rPr lang="en-US" sz="1800">
                          <a:effectLst/>
                          <a:latin typeface="Courier New" pitchFamily="49" charset="0"/>
                          <a:cs typeface="Courier New" pitchFamily="49" charset="0"/>
                        </a:rPr>
                        <a:t>TOTAL:</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l">
                        <a:lnSpc>
                          <a:spcPct val="115000"/>
                        </a:lnSpc>
                        <a:spcBef>
                          <a:spcPts val="0"/>
                        </a:spcBef>
                        <a:spcAft>
                          <a:spcPts val="0"/>
                        </a:spcAft>
                      </a:pPr>
                      <a:r>
                        <a:rPr lang="en-US" sz="1800">
                          <a:effectLst/>
                          <a:latin typeface="Courier New" pitchFamily="49" charset="0"/>
                          <a:cs typeface="Courier New" pitchFamily="49" charset="0"/>
                        </a:rPr>
                        <a:t> </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 </a:t>
                      </a:r>
                    </a:p>
                    <a:p>
                      <a:pPr marL="0" marR="0" algn="ctr">
                        <a:lnSpc>
                          <a:spcPct val="115000"/>
                        </a:lnSpc>
                        <a:spcBef>
                          <a:spcPts val="0"/>
                        </a:spcBef>
                        <a:spcAft>
                          <a:spcPts val="0"/>
                        </a:spcAft>
                      </a:pPr>
                      <a:r>
                        <a:rPr lang="en-US" sz="1800">
                          <a:effectLst/>
                          <a:latin typeface="Courier New" pitchFamily="49" charset="0"/>
                          <a:cs typeface="Courier New" pitchFamily="49" charset="0"/>
                        </a:rPr>
                        <a:t>3</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100%</a:t>
                      </a:r>
                      <a:endParaRPr lang="en-US" sz="1800" dirty="0">
                        <a:effectLst/>
                        <a:latin typeface="Courier New" pitchFamily="49" charset="0"/>
                        <a:ea typeface="Calibri"/>
                        <a:cs typeface="Courier New" pitchFamily="49" charset="0"/>
                      </a:endParaRPr>
                    </a:p>
                  </a:txBody>
                  <a:tcPr marL="68580" marR="68580" marT="0" marB="0"/>
                </a:tc>
              </a:tr>
            </a:tbl>
          </a:graphicData>
        </a:graphic>
      </p:graphicFrame>
      <p:sp>
        <p:nvSpPr>
          <p:cNvPr id="3" name="Line 3"/>
          <p:cNvSpPr>
            <a:spLocks noChangeShapeType="1"/>
          </p:cNvSpPr>
          <p:nvPr/>
        </p:nvSpPr>
        <p:spPr bwMode="auto">
          <a:xfrm>
            <a:off x="4105275" y="3276600"/>
            <a:ext cx="4741766" cy="0"/>
          </a:xfrm>
          <a:prstGeom prst="line">
            <a:avLst/>
          </a:prstGeom>
          <a:noFill/>
          <a:ln w="952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Line 2"/>
          <p:cNvSpPr>
            <a:spLocks noChangeShapeType="1"/>
          </p:cNvSpPr>
          <p:nvPr/>
        </p:nvSpPr>
        <p:spPr bwMode="auto">
          <a:xfrm>
            <a:off x="4105275" y="2971800"/>
            <a:ext cx="4733925" cy="0"/>
          </a:xfrm>
          <a:prstGeom prst="line">
            <a:avLst/>
          </a:prstGeom>
          <a:noFill/>
          <a:ln w="952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Line 1"/>
          <p:cNvSpPr>
            <a:spLocks noChangeShapeType="1"/>
          </p:cNvSpPr>
          <p:nvPr/>
        </p:nvSpPr>
        <p:spPr bwMode="auto">
          <a:xfrm>
            <a:off x="4105275" y="2590800"/>
            <a:ext cx="4733925" cy="0"/>
          </a:xfrm>
          <a:prstGeom prst="line">
            <a:avLst/>
          </a:prstGeom>
          <a:noFill/>
          <a:ln w="952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4"/>
          <p:cNvSpPr>
            <a:spLocks noChangeArrowheads="1"/>
          </p:cNvSpPr>
          <p:nvPr/>
        </p:nvSpPr>
        <p:spPr bwMode="auto">
          <a:xfrm>
            <a:off x="4136613" y="272534"/>
            <a:ext cx="17011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Table XXIII</a:t>
            </a:r>
            <a:endParaRPr kumimoji="0" lang="en-US"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5"/>
          <p:cNvSpPr>
            <a:spLocks noChangeArrowheads="1"/>
          </p:cNvSpPr>
          <p:nvPr/>
        </p:nvSpPr>
        <p:spPr bwMode="auto">
          <a:xfrm>
            <a:off x="3654109" y="588005"/>
            <a:ext cx="266611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Causes duplication</a:t>
            </a:r>
            <a:endParaRPr kumimoji="0" lang="en-US"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i="0" u="none" strike="noStrike" cap="none" normalizeH="0" baseline="0" dirty="0" smtClean="0">
              <a:ln>
                <a:noFill/>
              </a:ln>
              <a:solidFill>
                <a:schemeClr val="tx1"/>
              </a:solidFill>
              <a:effectLst/>
              <a:latin typeface="Arial" pitchFamily="34" charset="0"/>
              <a:cs typeface="Arial" pitchFamily="34" charset="0"/>
            </a:endParaRPr>
          </a:p>
        </p:txBody>
      </p:sp>
      <p:sp>
        <p:nvSpPr>
          <p:cNvPr id="8" name="TextBox 7"/>
          <p:cNvSpPr txBox="1"/>
          <p:nvPr/>
        </p:nvSpPr>
        <p:spPr>
          <a:xfrm>
            <a:off x="228600" y="990600"/>
            <a:ext cx="457200" cy="5016758"/>
          </a:xfrm>
          <a:prstGeom prst="rect">
            <a:avLst/>
          </a:prstGeom>
          <a:noFill/>
        </p:spPr>
        <p:txBody>
          <a:bodyPr wrap="square" rtlCol="0">
            <a:spAutoFit/>
          </a:bodyPr>
          <a:lstStyle/>
          <a:p>
            <a:r>
              <a:rPr lang="en-US" sz="4000" b="1" dirty="0" smtClean="0">
                <a:latin typeface="Courier New" pitchFamily="49" charset="0"/>
                <a:cs typeface="Courier New" pitchFamily="49" charset="0"/>
              </a:rPr>
              <a:t>EMPLOYEE</a:t>
            </a:r>
          </a:p>
        </p:txBody>
      </p:sp>
    </p:spTree>
    <p:extLst>
      <p:ext uri="{BB962C8B-B14F-4D97-AF65-F5344CB8AC3E}">
        <p14:creationId xmlns:p14="http://schemas.microsoft.com/office/powerpoint/2010/main" val="36738228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10926870"/>
              </p:ext>
            </p:extLst>
          </p:nvPr>
        </p:nvGraphicFramePr>
        <p:xfrm>
          <a:off x="1295400" y="1524000"/>
          <a:ext cx="7391400" cy="3311926"/>
        </p:xfrm>
        <a:graphic>
          <a:graphicData uri="http://schemas.openxmlformats.org/drawingml/2006/table">
            <a:tbl>
              <a:tblPr firstRow="1" firstCol="1" bandRow="1">
                <a:tableStyleId>{5C22544A-7EE6-4342-B048-85BDC9FD1C3A}</a:tableStyleId>
              </a:tblPr>
              <a:tblGrid>
                <a:gridCol w="2792615"/>
                <a:gridCol w="1597765"/>
                <a:gridCol w="1389361"/>
                <a:gridCol w="1611659"/>
              </a:tblGrid>
              <a:tr h="798469">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 </a:t>
                      </a:r>
                      <a:r>
                        <a:rPr lang="en-US" sz="1800" dirty="0" smtClean="0">
                          <a:effectLst/>
                          <a:latin typeface="Courier New" pitchFamily="49" charset="0"/>
                          <a:cs typeface="Courier New" pitchFamily="49" charset="0"/>
                        </a:rPr>
                        <a:t>QUESTION(s</a:t>
                      </a:r>
                      <a:r>
                        <a:rPr lang="en-US" sz="1800" dirty="0">
                          <a:effectLst/>
                          <a:latin typeface="Courier New" pitchFamily="49" charset="0"/>
                          <a:cs typeface="Courier New" pitchFamily="49" charset="0"/>
                        </a:rPr>
                        <a:t>)</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 </a:t>
                      </a:r>
                      <a:r>
                        <a:rPr lang="en-US" sz="1800" dirty="0" smtClean="0">
                          <a:effectLst/>
                          <a:latin typeface="Courier New" pitchFamily="49" charset="0"/>
                          <a:cs typeface="Courier New" pitchFamily="49" charset="0"/>
                        </a:rPr>
                        <a:t>OPTION</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FREQUENCY</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PERCENTAGE</a:t>
                      </a:r>
                      <a:endParaRPr lang="en-US" sz="1800" dirty="0">
                        <a:effectLst/>
                        <a:latin typeface="Courier New" pitchFamily="49" charset="0"/>
                        <a:ea typeface="Calibri"/>
                        <a:cs typeface="Courier New" pitchFamily="49" charset="0"/>
                      </a:endParaRPr>
                    </a:p>
                  </a:txBody>
                  <a:tcPr marL="68580" marR="68580" marT="0" marB="0"/>
                </a:tc>
              </a:tr>
              <a:tr h="1310005">
                <a:tc>
                  <a:txBody>
                    <a:bodyPr/>
                    <a:lstStyle/>
                    <a:p>
                      <a:pPr marL="0" marR="0" lvl="0" indent="0" algn="l">
                        <a:lnSpc>
                          <a:spcPct val="115000"/>
                        </a:lnSpc>
                        <a:spcBef>
                          <a:spcPts val="0"/>
                        </a:spcBef>
                        <a:spcAft>
                          <a:spcPts val="0"/>
                        </a:spcAft>
                        <a:buFont typeface="Courier New"/>
                        <a:buNone/>
                      </a:pPr>
                      <a:r>
                        <a:rPr lang="en-US" sz="1800" dirty="0" smtClean="0">
                          <a:effectLst/>
                          <a:latin typeface="Courier New" pitchFamily="49" charset="0"/>
                          <a:cs typeface="Courier New" pitchFamily="49" charset="0"/>
                        </a:rPr>
                        <a:t>10. There </a:t>
                      </a:r>
                      <a:r>
                        <a:rPr lang="en-US" sz="1800" dirty="0">
                          <a:effectLst/>
                          <a:latin typeface="Courier New" pitchFamily="49" charset="0"/>
                          <a:cs typeface="Courier New" pitchFamily="49" charset="0"/>
                        </a:rPr>
                        <a:t>are bulky files and it is difficult to verify manually if the item is already recorded.</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STRONGLY </a:t>
                      </a:r>
                      <a:r>
                        <a:rPr lang="en-US" sz="1800" dirty="0" smtClean="0">
                          <a:effectLst/>
                          <a:latin typeface="Courier New" pitchFamily="49" charset="0"/>
                          <a:cs typeface="Courier New" pitchFamily="49" charset="0"/>
                        </a:rPr>
                        <a:t>AGREE</a:t>
                      </a:r>
                      <a:r>
                        <a:rPr lang="en-US" sz="1800" dirty="0">
                          <a:effectLst/>
                          <a:latin typeface="Courier New" pitchFamily="49" charset="0"/>
                          <a:cs typeface="Courier New" pitchFamily="49" charset="0"/>
                        </a:rPr>
                        <a:t/>
                      </a:r>
                      <a:br>
                        <a:rPr lang="en-US" sz="1800" dirty="0">
                          <a:effectLst/>
                          <a:latin typeface="Courier New" pitchFamily="49" charset="0"/>
                          <a:cs typeface="Courier New" pitchFamily="49" charset="0"/>
                        </a:rPr>
                      </a:br>
                      <a:r>
                        <a:rPr lang="en-US" sz="1800" dirty="0" err="1" smtClean="0">
                          <a:effectLst/>
                          <a:latin typeface="Courier New" pitchFamily="49" charset="0"/>
                          <a:cs typeface="Courier New" pitchFamily="49" charset="0"/>
                        </a:rPr>
                        <a:t>AGREE</a:t>
                      </a:r>
                      <a:r>
                        <a:rPr lang="en-US" sz="1800" dirty="0">
                          <a:effectLst/>
                          <a:latin typeface="Courier New" pitchFamily="49" charset="0"/>
                          <a:cs typeface="Courier New" pitchFamily="49" charset="0"/>
                        </a:rPr>
                        <a:t/>
                      </a:r>
                      <a:br>
                        <a:rPr lang="en-US" sz="1800" dirty="0">
                          <a:effectLst/>
                          <a:latin typeface="Courier New" pitchFamily="49" charset="0"/>
                          <a:cs typeface="Courier New" pitchFamily="49" charset="0"/>
                        </a:rPr>
                      </a:br>
                      <a:r>
                        <a:rPr lang="en-US" sz="1800" dirty="0" smtClean="0">
                          <a:effectLst/>
                          <a:latin typeface="Courier New" pitchFamily="49" charset="0"/>
                          <a:cs typeface="Courier New" pitchFamily="49" charset="0"/>
                        </a:rPr>
                        <a:t>DISAGREE</a:t>
                      </a:r>
                      <a:br>
                        <a:rPr lang="en-US" sz="1800" dirty="0" smtClean="0">
                          <a:effectLst/>
                          <a:latin typeface="Courier New" pitchFamily="49" charset="0"/>
                          <a:cs typeface="Courier New" pitchFamily="49" charset="0"/>
                        </a:rPr>
                      </a:br>
                      <a:r>
                        <a:rPr lang="en-US" sz="1800" dirty="0" smtClean="0">
                          <a:effectLst/>
                          <a:latin typeface="Courier New" pitchFamily="49" charset="0"/>
                          <a:cs typeface="Courier New" pitchFamily="49" charset="0"/>
                        </a:rPr>
                        <a:t>STRONGLY DISAGREE</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0</a:t>
                      </a:r>
                    </a:p>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 3</a:t>
                      </a: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0</a:t>
                      </a:r>
                      <a:endParaRPr lang="en-US" sz="1800" dirty="0">
                        <a:effectLst/>
                        <a:latin typeface="Courier New" pitchFamily="49" charset="0"/>
                        <a:cs typeface="Courier New" pitchFamily="49" charset="0"/>
                      </a:endParaRPr>
                    </a:p>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0</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0</a:t>
                      </a:r>
                    </a:p>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100%</a:t>
                      </a:r>
                    </a:p>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0</a:t>
                      </a:r>
                      <a:endParaRPr lang="en-US" sz="1800" dirty="0">
                        <a:effectLst/>
                        <a:latin typeface="Courier New" pitchFamily="49" charset="0"/>
                        <a:cs typeface="Courier New" pitchFamily="49" charset="0"/>
                      </a:endParaRPr>
                    </a:p>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0</a:t>
                      </a:r>
                      <a:endParaRPr lang="en-US" sz="1800" dirty="0">
                        <a:effectLst/>
                        <a:latin typeface="Courier New" pitchFamily="49" charset="0"/>
                        <a:ea typeface="Calibri"/>
                        <a:cs typeface="Courier New" pitchFamily="49" charset="0"/>
                      </a:endParaRPr>
                    </a:p>
                  </a:txBody>
                  <a:tcPr marL="68580" marR="68580" marT="0" marB="0"/>
                </a:tc>
              </a:tr>
              <a:tr h="334645">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 </a:t>
                      </a:r>
                    </a:p>
                    <a:p>
                      <a:pPr marL="0" marR="0" algn="ctr">
                        <a:lnSpc>
                          <a:spcPct val="115000"/>
                        </a:lnSpc>
                        <a:spcBef>
                          <a:spcPts val="0"/>
                        </a:spcBef>
                        <a:spcAft>
                          <a:spcPts val="0"/>
                        </a:spcAft>
                      </a:pPr>
                      <a:r>
                        <a:rPr lang="en-US" sz="1800">
                          <a:effectLst/>
                          <a:latin typeface="Courier New" pitchFamily="49" charset="0"/>
                          <a:cs typeface="Courier New" pitchFamily="49" charset="0"/>
                        </a:rPr>
                        <a:t>TOTAL:</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l">
                        <a:lnSpc>
                          <a:spcPct val="115000"/>
                        </a:lnSpc>
                        <a:spcBef>
                          <a:spcPts val="0"/>
                        </a:spcBef>
                        <a:spcAft>
                          <a:spcPts val="0"/>
                        </a:spcAft>
                      </a:pPr>
                      <a:r>
                        <a:rPr lang="en-US" sz="1800">
                          <a:effectLst/>
                          <a:latin typeface="Courier New" pitchFamily="49" charset="0"/>
                          <a:cs typeface="Courier New" pitchFamily="49" charset="0"/>
                        </a:rPr>
                        <a:t> </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 </a:t>
                      </a:r>
                    </a:p>
                    <a:p>
                      <a:pPr marL="0" marR="0" algn="ctr">
                        <a:lnSpc>
                          <a:spcPct val="115000"/>
                        </a:lnSpc>
                        <a:spcBef>
                          <a:spcPts val="0"/>
                        </a:spcBef>
                        <a:spcAft>
                          <a:spcPts val="0"/>
                        </a:spcAft>
                      </a:pPr>
                      <a:r>
                        <a:rPr lang="en-US" sz="1800">
                          <a:effectLst/>
                          <a:latin typeface="Courier New" pitchFamily="49" charset="0"/>
                          <a:cs typeface="Courier New" pitchFamily="49" charset="0"/>
                        </a:rPr>
                        <a:t>3</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100%</a:t>
                      </a:r>
                      <a:endParaRPr lang="en-US" sz="1800" dirty="0">
                        <a:effectLst/>
                        <a:latin typeface="Courier New" pitchFamily="49" charset="0"/>
                        <a:ea typeface="Calibri"/>
                        <a:cs typeface="Courier New" pitchFamily="49" charset="0"/>
                      </a:endParaRPr>
                    </a:p>
                  </a:txBody>
                  <a:tcPr marL="68580" marR="68580" marT="0" marB="0"/>
                </a:tc>
              </a:tr>
            </a:tbl>
          </a:graphicData>
        </a:graphic>
      </p:graphicFrame>
      <p:sp>
        <p:nvSpPr>
          <p:cNvPr id="3" name="Line 3"/>
          <p:cNvSpPr>
            <a:spLocks noChangeShapeType="1"/>
          </p:cNvSpPr>
          <p:nvPr/>
        </p:nvSpPr>
        <p:spPr bwMode="auto">
          <a:xfrm>
            <a:off x="4114800" y="3581400"/>
            <a:ext cx="4495800" cy="0"/>
          </a:xfrm>
          <a:prstGeom prst="line">
            <a:avLst/>
          </a:prstGeom>
          <a:noFill/>
          <a:ln w="952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Line 2"/>
          <p:cNvSpPr>
            <a:spLocks noChangeShapeType="1"/>
          </p:cNvSpPr>
          <p:nvPr/>
        </p:nvSpPr>
        <p:spPr bwMode="auto">
          <a:xfrm>
            <a:off x="4114800" y="3276600"/>
            <a:ext cx="4495800" cy="0"/>
          </a:xfrm>
          <a:prstGeom prst="line">
            <a:avLst/>
          </a:prstGeom>
          <a:noFill/>
          <a:ln w="952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Line 1"/>
          <p:cNvSpPr>
            <a:spLocks noChangeShapeType="1"/>
          </p:cNvSpPr>
          <p:nvPr/>
        </p:nvSpPr>
        <p:spPr bwMode="auto">
          <a:xfrm>
            <a:off x="4114800" y="2971800"/>
            <a:ext cx="4495800" cy="0"/>
          </a:xfrm>
          <a:prstGeom prst="line">
            <a:avLst/>
          </a:prstGeom>
          <a:noFill/>
          <a:ln w="952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4"/>
          <p:cNvSpPr>
            <a:spLocks noChangeArrowheads="1"/>
          </p:cNvSpPr>
          <p:nvPr/>
        </p:nvSpPr>
        <p:spPr bwMode="auto">
          <a:xfrm>
            <a:off x="3967162" y="452735"/>
            <a:ext cx="280397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Table XXIV</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Duplication of data</a:t>
            </a:r>
            <a:endParaRPr kumimoji="0" lang="en-US" i="0" u="none" strike="noStrike" cap="none" normalizeH="0" baseline="0" dirty="0" smtClean="0">
              <a:ln>
                <a:noFill/>
              </a:ln>
              <a:solidFill>
                <a:schemeClr val="tx1"/>
              </a:solidFill>
              <a:effectLst/>
              <a:latin typeface="Courier New" pitchFamily="49" charset="0"/>
              <a:cs typeface="Courier New" pitchFamily="49" charset="0"/>
            </a:endParaRPr>
          </a:p>
        </p:txBody>
      </p:sp>
      <p:sp>
        <p:nvSpPr>
          <p:cNvPr id="7" name="TextBox 6"/>
          <p:cNvSpPr txBox="1"/>
          <p:nvPr/>
        </p:nvSpPr>
        <p:spPr>
          <a:xfrm>
            <a:off x="228600" y="990600"/>
            <a:ext cx="457200" cy="5016758"/>
          </a:xfrm>
          <a:prstGeom prst="rect">
            <a:avLst/>
          </a:prstGeom>
          <a:noFill/>
        </p:spPr>
        <p:txBody>
          <a:bodyPr wrap="square" rtlCol="0">
            <a:spAutoFit/>
          </a:bodyPr>
          <a:lstStyle/>
          <a:p>
            <a:r>
              <a:rPr lang="en-US" sz="4000" b="1" dirty="0" smtClean="0">
                <a:latin typeface="Courier New" pitchFamily="49" charset="0"/>
                <a:cs typeface="Courier New" pitchFamily="49" charset="0"/>
              </a:rPr>
              <a:t>EMPLOYEE</a:t>
            </a:r>
          </a:p>
        </p:txBody>
      </p:sp>
    </p:spTree>
    <p:extLst>
      <p:ext uri="{BB962C8B-B14F-4D97-AF65-F5344CB8AC3E}">
        <p14:creationId xmlns:p14="http://schemas.microsoft.com/office/powerpoint/2010/main" val="28246896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849409640"/>
              </p:ext>
            </p:extLst>
          </p:nvPr>
        </p:nvGraphicFramePr>
        <p:xfrm>
          <a:off x="1371600" y="1524000"/>
          <a:ext cx="7620000" cy="2905252"/>
        </p:xfrm>
        <a:graphic>
          <a:graphicData uri="http://schemas.openxmlformats.org/drawingml/2006/table">
            <a:tbl>
              <a:tblPr firstRow="1" firstCol="1" bandRow="1">
                <a:tableStyleId>{5C22544A-7EE6-4342-B048-85BDC9FD1C3A}</a:tableStyleId>
              </a:tblPr>
              <a:tblGrid>
                <a:gridCol w="2878985"/>
                <a:gridCol w="1647180"/>
                <a:gridCol w="1432331"/>
                <a:gridCol w="1661504"/>
              </a:tblGrid>
              <a:tr h="391795">
                <a:tc>
                  <a:txBody>
                    <a:bodyPr/>
                    <a:lstStyle/>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QUESTION(s</a:t>
                      </a:r>
                      <a:r>
                        <a:rPr lang="en-US" sz="1800" dirty="0">
                          <a:effectLst/>
                          <a:latin typeface="Courier New" pitchFamily="49" charset="0"/>
                          <a:cs typeface="Courier New" pitchFamily="49" charset="0"/>
                        </a:rPr>
                        <a:t>)</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OPTION</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FREQUENCY</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 </a:t>
                      </a:r>
                      <a:r>
                        <a:rPr lang="en-US" sz="1800" dirty="0" smtClean="0">
                          <a:effectLst/>
                          <a:latin typeface="Courier New" pitchFamily="49" charset="0"/>
                          <a:cs typeface="Courier New" pitchFamily="49" charset="0"/>
                        </a:rPr>
                        <a:t>PERCENTAGE</a:t>
                      </a:r>
                      <a:endParaRPr lang="en-US" sz="1800" dirty="0">
                        <a:effectLst/>
                        <a:latin typeface="Courier New" pitchFamily="49" charset="0"/>
                        <a:ea typeface="Calibri"/>
                        <a:cs typeface="Courier New" pitchFamily="49" charset="0"/>
                      </a:endParaRPr>
                    </a:p>
                  </a:txBody>
                  <a:tcPr marL="68580" marR="68580" marT="0" marB="0"/>
                </a:tc>
              </a:tr>
              <a:tr h="1308100">
                <a:tc>
                  <a:txBody>
                    <a:bodyPr/>
                    <a:lstStyle/>
                    <a:p>
                      <a:pPr marL="342900" marR="0" lvl="0" indent="-342900" algn="l">
                        <a:lnSpc>
                          <a:spcPct val="115000"/>
                        </a:lnSpc>
                        <a:spcBef>
                          <a:spcPts val="0"/>
                        </a:spcBef>
                        <a:spcAft>
                          <a:spcPts val="0"/>
                        </a:spcAft>
                        <a:buFont typeface="Courier New"/>
                        <a:buAutoNum type="arabicPeriod" startAt="11"/>
                      </a:pPr>
                      <a:r>
                        <a:rPr lang="en-US" sz="1800" dirty="0" smtClean="0">
                          <a:effectLst/>
                          <a:latin typeface="Courier New" pitchFamily="49" charset="0"/>
                          <a:cs typeface="Courier New" pitchFamily="49" charset="0"/>
                        </a:rPr>
                        <a:t> Both </a:t>
                      </a:r>
                      <a:r>
                        <a:rPr lang="en-US" sz="1800" dirty="0">
                          <a:effectLst/>
                          <a:latin typeface="Courier New" pitchFamily="49" charset="0"/>
                          <a:cs typeface="Courier New" pitchFamily="49" charset="0"/>
                        </a:rPr>
                        <a:t>the manager and staff get the list of sales.</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STRONGLY AGREE</a:t>
                      </a:r>
                    </a:p>
                    <a:p>
                      <a:pPr marL="0" marR="0" algn="ctr">
                        <a:lnSpc>
                          <a:spcPct val="115000"/>
                        </a:lnSpc>
                        <a:spcBef>
                          <a:spcPts val="0"/>
                        </a:spcBef>
                        <a:spcAft>
                          <a:spcPts val="0"/>
                        </a:spcAft>
                      </a:pPr>
                      <a:r>
                        <a:rPr lang="en-US" sz="1800" dirty="0">
                          <a:effectLst/>
                          <a:latin typeface="Courier New" pitchFamily="49" charset="0"/>
                          <a:cs typeface="Courier New" pitchFamily="49" charset="0"/>
                        </a:rPr>
                        <a:t> </a:t>
                      </a:r>
                      <a:r>
                        <a:rPr lang="en-US" sz="1800" dirty="0" smtClean="0">
                          <a:effectLst/>
                          <a:latin typeface="Courier New" pitchFamily="49" charset="0"/>
                          <a:cs typeface="Courier New" pitchFamily="49" charset="0"/>
                        </a:rPr>
                        <a:t>AGREE</a:t>
                      </a:r>
                      <a:r>
                        <a:rPr lang="en-US" sz="1800" dirty="0">
                          <a:effectLst/>
                          <a:latin typeface="Courier New" pitchFamily="49" charset="0"/>
                          <a:cs typeface="Courier New" pitchFamily="49" charset="0"/>
                        </a:rPr>
                        <a:t/>
                      </a:r>
                      <a:br>
                        <a:rPr lang="en-US" sz="1800" dirty="0">
                          <a:effectLst/>
                          <a:latin typeface="Courier New" pitchFamily="49" charset="0"/>
                          <a:cs typeface="Courier New" pitchFamily="49" charset="0"/>
                        </a:rPr>
                      </a:br>
                      <a:r>
                        <a:rPr lang="en-US" sz="1800" dirty="0" smtClean="0">
                          <a:effectLst/>
                          <a:latin typeface="Courier New" pitchFamily="49" charset="0"/>
                          <a:cs typeface="Courier New" pitchFamily="49" charset="0"/>
                        </a:rPr>
                        <a:t>DISAGREE</a:t>
                      </a:r>
                      <a:r>
                        <a:rPr lang="en-US" sz="1800" dirty="0">
                          <a:effectLst/>
                          <a:latin typeface="Courier New" pitchFamily="49" charset="0"/>
                          <a:cs typeface="Courier New" pitchFamily="49" charset="0"/>
                        </a:rPr>
                        <a:t/>
                      </a:r>
                      <a:br>
                        <a:rPr lang="en-US" sz="1800" dirty="0">
                          <a:effectLst/>
                          <a:latin typeface="Courier New" pitchFamily="49" charset="0"/>
                          <a:cs typeface="Courier New" pitchFamily="49" charset="0"/>
                        </a:rPr>
                      </a:br>
                      <a:r>
                        <a:rPr lang="en-US" sz="1800" dirty="0">
                          <a:effectLst/>
                          <a:latin typeface="Courier New" pitchFamily="49" charset="0"/>
                          <a:cs typeface="Courier New" pitchFamily="49" charset="0"/>
                        </a:rPr>
                        <a:t>STRONGLY DISAGREE</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0</a:t>
                      </a:r>
                    </a:p>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 3</a:t>
                      </a: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0</a:t>
                      </a:r>
                    </a:p>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0</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0</a:t>
                      </a:r>
                    </a:p>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 100%</a:t>
                      </a: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0</a:t>
                      </a:r>
                    </a:p>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0</a:t>
                      </a:r>
                      <a:endParaRPr lang="en-US" sz="1800" dirty="0">
                        <a:effectLst/>
                        <a:latin typeface="Courier New" pitchFamily="49" charset="0"/>
                        <a:ea typeface="Calibri"/>
                        <a:cs typeface="Courier New" pitchFamily="49" charset="0"/>
                      </a:endParaRPr>
                    </a:p>
                  </a:txBody>
                  <a:tcPr marL="68580" marR="68580" marT="0" marB="0"/>
                </a:tc>
              </a:tr>
              <a:tr h="336550">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 </a:t>
                      </a:r>
                    </a:p>
                    <a:p>
                      <a:pPr marL="0" marR="0" algn="ctr">
                        <a:lnSpc>
                          <a:spcPct val="115000"/>
                        </a:lnSpc>
                        <a:spcBef>
                          <a:spcPts val="0"/>
                        </a:spcBef>
                        <a:spcAft>
                          <a:spcPts val="0"/>
                        </a:spcAft>
                      </a:pPr>
                      <a:r>
                        <a:rPr lang="en-US" sz="1800">
                          <a:effectLst/>
                          <a:latin typeface="Courier New" pitchFamily="49" charset="0"/>
                          <a:cs typeface="Courier New" pitchFamily="49" charset="0"/>
                        </a:rPr>
                        <a:t>TOTAL:</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l">
                        <a:lnSpc>
                          <a:spcPct val="115000"/>
                        </a:lnSpc>
                        <a:spcBef>
                          <a:spcPts val="0"/>
                        </a:spcBef>
                        <a:spcAft>
                          <a:spcPts val="0"/>
                        </a:spcAft>
                      </a:pPr>
                      <a:r>
                        <a:rPr lang="en-US" sz="1800">
                          <a:effectLst/>
                          <a:latin typeface="Courier New" pitchFamily="49" charset="0"/>
                          <a:cs typeface="Courier New" pitchFamily="49" charset="0"/>
                        </a:rPr>
                        <a:t> </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 </a:t>
                      </a:r>
                    </a:p>
                    <a:p>
                      <a:pPr marL="0" marR="0" algn="ctr">
                        <a:lnSpc>
                          <a:spcPct val="115000"/>
                        </a:lnSpc>
                        <a:spcBef>
                          <a:spcPts val="0"/>
                        </a:spcBef>
                        <a:spcAft>
                          <a:spcPts val="0"/>
                        </a:spcAft>
                      </a:pPr>
                      <a:r>
                        <a:rPr lang="en-US" sz="1800">
                          <a:effectLst/>
                          <a:latin typeface="Courier New" pitchFamily="49" charset="0"/>
                          <a:cs typeface="Courier New" pitchFamily="49" charset="0"/>
                        </a:rPr>
                        <a:t>3</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100%</a:t>
                      </a:r>
                      <a:endParaRPr lang="en-US" sz="1800" dirty="0">
                        <a:effectLst/>
                        <a:latin typeface="Courier New" pitchFamily="49" charset="0"/>
                        <a:ea typeface="Calibri"/>
                        <a:cs typeface="Courier New" pitchFamily="49" charset="0"/>
                      </a:endParaRPr>
                    </a:p>
                  </a:txBody>
                  <a:tcPr marL="68580" marR="68580" marT="0" marB="0"/>
                </a:tc>
              </a:tr>
            </a:tbl>
          </a:graphicData>
        </a:graphic>
      </p:graphicFrame>
      <p:sp>
        <p:nvSpPr>
          <p:cNvPr id="3" name="Line 3"/>
          <p:cNvSpPr>
            <a:spLocks noChangeShapeType="1"/>
          </p:cNvSpPr>
          <p:nvPr/>
        </p:nvSpPr>
        <p:spPr bwMode="auto">
          <a:xfrm>
            <a:off x="4238625" y="3200400"/>
            <a:ext cx="4752975" cy="0"/>
          </a:xfrm>
          <a:prstGeom prst="line">
            <a:avLst/>
          </a:prstGeom>
          <a:noFill/>
          <a:ln w="952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Line 2"/>
          <p:cNvSpPr>
            <a:spLocks noChangeShapeType="1"/>
          </p:cNvSpPr>
          <p:nvPr/>
        </p:nvSpPr>
        <p:spPr bwMode="auto">
          <a:xfrm>
            <a:off x="4238625" y="2819400"/>
            <a:ext cx="4752975" cy="0"/>
          </a:xfrm>
          <a:prstGeom prst="line">
            <a:avLst/>
          </a:prstGeom>
          <a:noFill/>
          <a:ln w="952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Line 1"/>
          <p:cNvSpPr>
            <a:spLocks noChangeShapeType="1"/>
          </p:cNvSpPr>
          <p:nvPr/>
        </p:nvSpPr>
        <p:spPr bwMode="auto">
          <a:xfrm>
            <a:off x="4238625" y="2514600"/>
            <a:ext cx="4752975" cy="0"/>
          </a:xfrm>
          <a:prstGeom prst="line">
            <a:avLst/>
          </a:prstGeom>
          <a:noFill/>
          <a:ln w="952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4"/>
          <p:cNvSpPr>
            <a:spLocks noChangeArrowheads="1"/>
          </p:cNvSpPr>
          <p:nvPr/>
        </p:nvSpPr>
        <p:spPr bwMode="auto">
          <a:xfrm>
            <a:off x="4191000" y="228600"/>
            <a:ext cx="197682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Table XXV</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List of Sales</a:t>
            </a:r>
            <a:endParaRPr kumimoji="0" lang="en-US" i="0" u="none" strike="noStrike" cap="none" normalizeH="0" baseline="0" dirty="0" smtClean="0">
              <a:ln>
                <a:noFill/>
              </a:ln>
              <a:solidFill>
                <a:schemeClr val="tx1"/>
              </a:solidFill>
              <a:effectLst/>
              <a:latin typeface="Courier New" pitchFamily="49" charset="0"/>
              <a:cs typeface="Courier New" pitchFamily="49" charset="0"/>
            </a:endParaRPr>
          </a:p>
        </p:txBody>
      </p:sp>
      <p:sp>
        <p:nvSpPr>
          <p:cNvPr id="7" name="TextBox 6"/>
          <p:cNvSpPr txBox="1"/>
          <p:nvPr/>
        </p:nvSpPr>
        <p:spPr>
          <a:xfrm>
            <a:off x="228600" y="990600"/>
            <a:ext cx="457200" cy="5016758"/>
          </a:xfrm>
          <a:prstGeom prst="rect">
            <a:avLst/>
          </a:prstGeom>
          <a:noFill/>
        </p:spPr>
        <p:txBody>
          <a:bodyPr wrap="square" rtlCol="0">
            <a:spAutoFit/>
          </a:bodyPr>
          <a:lstStyle/>
          <a:p>
            <a:r>
              <a:rPr lang="en-US" sz="4000" b="1" dirty="0" smtClean="0">
                <a:latin typeface="Courier New" pitchFamily="49" charset="0"/>
                <a:cs typeface="Courier New" pitchFamily="49" charset="0"/>
              </a:rPr>
              <a:t>EMPLOYEE</a:t>
            </a:r>
          </a:p>
        </p:txBody>
      </p:sp>
    </p:spTree>
    <p:extLst>
      <p:ext uri="{BB962C8B-B14F-4D97-AF65-F5344CB8AC3E}">
        <p14:creationId xmlns:p14="http://schemas.microsoft.com/office/powerpoint/2010/main" val="22706346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535959453"/>
              </p:ext>
            </p:extLst>
          </p:nvPr>
        </p:nvGraphicFramePr>
        <p:xfrm>
          <a:off x="1600200" y="1676400"/>
          <a:ext cx="7239000" cy="2905252"/>
        </p:xfrm>
        <a:graphic>
          <a:graphicData uri="http://schemas.openxmlformats.org/drawingml/2006/table">
            <a:tbl>
              <a:tblPr firstRow="1" firstCol="1" bandRow="1">
                <a:tableStyleId>{5C22544A-7EE6-4342-B048-85BDC9FD1C3A}</a:tableStyleId>
              </a:tblPr>
              <a:tblGrid>
                <a:gridCol w="2735036"/>
                <a:gridCol w="1455964"/>
                <a:gridCol w="1469571"/>
                <a:gridCol w="1578429"/>
              </a:tblGrid>
              <a:tr h="391795">
                <a:tc>
                  <a:txBody>
                    <a:bodyPr/>
                    <a:lstStyle/>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QUESTION(s</a:t>
                      </a:r>
                      <a:r>
                        <a:rPr lang="en-US" sz="1800" dirty="0">
                          <a:effectLst/>
                          <a:latin typeface="Courier New" pitchFamily="49" charset="0"/>
                          <a:cs typeface="Courier New" pitchFamily="49" charset="0"/>
                        </a:rPr>
                        <a:t>)</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OPTION</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FREQUENCY</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PERCENTAGE </a:t>
                      </a:r>
                      <a:endParaRPr lang="en-US" sz="1800" dirty="0">
                        <a:effectLst/>
                        <a:latin typeface="Courier New" pitchFamily="49" charset="0"/>
                        <a:ea typeface="Calibri"/>
                        <a:cs typeface="Courier New" pitchFamily="49" charset="0"/>
                      </a:endParaRPr>
                    </a:p>
                  </a:txBody>
                  <a:tcPr marL="68580" marR="68580" marT="0" marB="0"/>
                </a:tc>
              </a:tr>
              <a:tr h="1308100">
                <a:tc>
                  <a:txBody>
                    <a:bodyPr/>
                    <a:lstStyle/>
                    <a:p>
                      <a:pPr marL="0" marR="0" lvl="0" indent="0" algn="l">
                        <a:lnSpc>
                          <a:spcPct val="115000"/>
                        </a:lnSpc>
                        <a:spcBef>
                          <a:spcPts val="0"/>
                        </a:spcBef>
                        <a:spcAft>
                          <a:spcPts val="0"/>
                        </a:spcAft>
                        <a:buFont typeface="Courier New"/>
                        <a:buNone/>
                      </a:pPr>
                      <a:r>
                        <a:rPr lang="en-US" sz="1800" dirty="0" smtClean="0">
                          <a:effectLst/>
                          <a:latin typeface="Courier New" pitchFamily="49" charset="0"/>
                          <a:cs typeface="Courier New" pitchFamily="49" charset="0"/>
                        </a:rPr>
                        <a:t>12. Manual </a:t>
                      </a:r>
                      <a:r>
                        <a:rPr lang="en-US" sz="1800" dirty="0">
                          <a:effectLst/>
                          <a:latin typeface="Courier New" pitchFamily="49" charset="0"/>
                          <a:cs typeface="Courier New" pitchFamily="49" charset="0"/>
                        </a:rPr>
                        <a:t>producing of receipts is a hassle.</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STRONGLY </a:t>
                      </a:r>
                      <a:r>
                        <a:rPr lang="en-US" sz="1800" dirty="0" smtClean="0">
                          <a:effectLst/>
                          <a:latin typeface="Courier New" pitchFamily="49" charset="0"/>
                          <a:cs typeface="Courier New" pitchFamily="49" charset="0"/>
                        </a:rPr>
                        <a:t>AGREE</a:t>
                      </a:r>
                      <a:r>
                        <a:rPr lang="en-US" sz="1800" dirty="0">
                          <a:effectLst/>
                          <a:latin typeface="Courier New" pitchFamily="49" charset="0"/>
                          <a:cs typeface="Courier New" pitchFamily="49" charset="0"/>
                        </a:rPr>
                        <a:t/>
                      </a:r>
                      <a:br>
                        <a:rPr lang="en-US" sz="1800" dirty="0">
                          <a:effectLst/>
                          <a:latin typeface="Courier New" pitchFamily="49" charset="0"/>
                          <a:cs typeface="Courier New" pitchFamily="49" charset="0"/>
                        </a:rPr>
                      </a:br>
                      <a:r>
                        <a:rPr lang="en-US" sz="1800" dirty="0" err="1" smtClean="0">
                          <a:effectLst/>
                          <a:latin typeface="Courier New" pitchFamily="49" charset="0"/>
                          <a:cs typeface="Courier New" pitchFamily="49" charset="0"/>
                        </a:rPr>
                        <a:t>AGREE</a:t>
                      </a:r>
                      <a:r>
                        <a:rPr lang="en-US" sz="1800" dirty="0">
                          <a:effectLst/>
                          <a:latin typeface="Courier New" pitchFamily="49" charset="0"/>
                          <a:cs typeface="Courier New" pitchFamily="49" charset="0"/>
                        </a:rPr>
                        <a:t/>
                      </a:r>
                      <a:br>
                        <a:rPr lang="en-US" sz="1800" dirty="0">
                          <a:effectLst/>
                          <a:latin typeface="Courier New" pitchFamily="49" charset="0"/>
                          <a:cs typeface="Courier New" pitchFamily="49" charset="0"/>
                        </a:rPr>
                      </a:br>
                      <a:r>
                        <a:rPr lang="en-US" sz="1800" dirty="0" smtClean="0">
                          <a:effectLst/>
                          <a:latin typeface="Courier New" pitchFamily="49" charset="0"/>
                          <a:cs typeface="Courier New" pitchFamily="49" charset="0"/>
                        </a:rPr>
                        <a:t>DISAGREE</a:t>
                      </a:r>
                      <a:r>
                        <a:rPr lang="en-US" sz="1800" dirty="0">
                          <a:effectLst/>
                          <a:latin typeface="Courier New" pitchFamily="49" charset="0"/>
                          <a:cs typeface="Courier New" pitchFamily="49" charset="0"/>
                        </a:rPr>
                        <a:t/>
                      </a:r>
                      <a:br>
                        <a:rPr lang="en-US" sz="1800" dirty="0">
                          <a:effectLst/>
                          <a:latin typeface="Courier New" pitchFamily="49" charset="0"/>
                          <a:cs typeface="Courier New" pitchFamily="49" charset="0"/>
                        </a:rPr>
                      </a:br>
                      <a:r>
                        <a:rPr lang="en-US" sz="1800" dirty="0">
                          <a:effectLst/>
                          <a:latin typeface="Courier New" pitchFamily="49" charset="0"/>
                          <a:cs typeface="Courier New" pitchFamily="49" charset="0"/>
                        </a:rPr>
                        <a:t>STRONGLY DISAGREE</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0</a:t>
                      </a:r>
                    </a:p>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 0</a:t>
                      </a: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0</a:t>
                      </a:r>
                    </a:p>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3</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0</a:t>
                      </a:r>
                    </a:p>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 0</a:t>
                      </a: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0</a:t>
                      </a:r>
                    </a:p>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100</a:t>
                      </a:r>
                      <a:r>
                        <a:rPr lang="en-US" sz="1800" dirty="0">
                          <a:effectLst/>
                          <a:latin typeface="Courier New" pitchFamily="49" charset="0"/>
                          <a:cs typeface="Courier New" pitchFamily="49" charset="0"/>
                        </a:rPr>
                        <a:t>%</a:t>
                      </a:r>
                    </a:p>
                    <a:p>
                      <a:pPr marL="0" marR="0" algn="ctr">
                        <a:lnSpc>
                          <a:spcPct val="115000"/>
                        </a:lnSpc>
                        <a:spcBef>
                          <a:spcPts val="0"/>
                        </a:spcBef>
                        <a:spcAft>
                          <a:spcPts val="0"/>
                        </a:spcAft>
                      </a:pPr>
                      <a:r>
                        <a:rPr lang="en-US" sz="1800" dirty="0">
                          <a:effectLst/>
                          <a:latin typeface="Courier New" pitchFamily="49" charset="0"/>
                          <a:cs typeface="Courier New" pitchFamily="49" charset="0"/>
                        </a:rPr>
                        <a:t> </a:t>
                      </a:r>
                      <a:endParaRPr lang="en-US" sz="1800" dirty="0">
                        <a:effectLst/>
                        <a:latin typeface="Courier New" pitchFamily="49" charset="0"/>
                        <a:ea typeface="Calibri"/>
                        <a:cs typeface="Courier New" pitchFamily="49" charset="0"/>
                      </a:endParaRPr>
                    </a:p>
                  </a:txBody>
                  <a:tcPr marL="68580" marR="68580" marT="0" marB="0"/>
                </a:tc>
              </a:tr>
              <a:tr h="391795">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 </a:t>
                      </a:r>
                    </a:p>
                    <a:p>
                      <a:pPr marL="0" marR="0" algn="ctr">
                        <a:lnSpc>
                          <a:spcPct val="115000"/>
                        </a:lnSpc>
                        <a:spcBef>
                          <a:spcPts val="0"/>
                        </a:spcBef>
                        <a:spcAft>
                          <a:spcPts val="0"/>
                        </a:spcAft>
                      </a:pPr>
                      <a:r>
                        <a:rPr lang="en-US" sz="1800">
                          <a:effectLst/>
                          <a:latin typeface="Courier New" pitchFamily="49" charset="0"/>
                          <a:cs typeface="Courier New" pitchFamily="49" charset="0"/>
                        </a:rPr>
                        <a:t>TOTAL:</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l">
                        <a:lnSpc>
                          <a:spcPct val="115000"/>
                        </a:lnSpc>
                        <a:spcBef>
                          <a:spcPts val="0"/>
                        </a:spcBef>
                        <a:spcAft>
                          <a:spcPts val="0"/>
                        </a:spcAft>
                      </a:pPr>
                      <a:r>
                        <a:rPr lang="en-US" sz="1800">
                          <a:effectLst/>
                          <a:latin typeface="Courier New" pitchFamily="49" charset="0"/>
                          <a:cs typeface="Courier New" pitchFamily="49" charset="0"/>
                        </a:rPr>
                        <a:t> </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 </a:t>
                      </a:r>
                    </a:p>
                    <a:p>
                      <a:pPr marL="0" marR="0" algn="ctr">
                        <a:lnSpc>
                          <a:spcPct val="115000"/>
                        </a:lnSpc>
                        <a:spcBef>
                          <a:spcPts val="0"/>
                        </a:spcBef>
                        <a:spcAft>
                          <a:spcPts val="0"/>
                        </a:spcAft>
                      </a:pPr>
                      <a:r>
                        <a:rPr lang="en-US" sz="1800">
                          <a:effectLst/>
                          <a:latin typeface="Courier New" pitchFamily="49" charset="0"/>
                          <a:cs typeface="Courier New" pitchFamily="49" charset="0"/>
                        </a:rPr>
                        <a:t>3</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100%</a:t>
                      </a:r>
                      <a:endParaRPr lang="en-US" sz="1800" dirty="0">
                        <a:effectLst/>
                        <a:latin typeface="Courier New" pitchFamily="49" charset="0"/>
                        <a:ea typeface="Calibri"/>
                        <a:cs typeface="Courier New" pitchFamily="49" charset="0"/>
                      </a:endParaRPr>
                    </a:p>
                  </a:txBody>
                  <a:tcPr marL="68580" marR="68580" marT="0" marB="0"/>
                </a:tc>
              </a:tr>
            </a:tbl>
          </a:graphicData>
        </a:graphic>
      </p:graphicFrame>
      <p:sp>
        <p:nvSpPr>
          <p:cNvPr id="3" name="Line 3"/>
          <p:cNvSpPr>
            <a:spLocks noChangeShapeType="1"/>
          </p:cNvSpPr>
          <p:nvPr/>
        </p:nvSpPr>
        <p:spPr bwMode="auto">
          <a:xfrm>
            <a:off x="4343400" y="3352800"/>
            <a:ext cx="4495800" cy="0"/>
          </a:xfrm>
          <a:prstGeom prst="line">
            <a:avLst/>
          </a:prstGeom>
          <a:noFill/>
          <a:ln w="952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Line 2"/>
          <p:cNvSpPr>
            <a:spLocks noChangeShapeType="1"/>
          </p:cNvSpPr>
          <p:nvPr/>
        </p:nvSpPr>
        <p:spPr bwMode="auto">
          <a:xfrm>
            <a:off x="4343400" y="3048000"/>
            <a:ext cx="4495800" cy="0"/>
          </a:xfrm>
          <a:prstGeom prst="line">
            <a:avLst/>
          </a:prstGeom>
          <a:noFill/>
          <a:ln w="952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Line 1"/>
          <p:cNvSpPr>
            <a:spLocks noChangeShapeType="1"/>
          </p:cNvSpPr>
          <p:nvPr/>
        </p:nvSpPr>
        <p:spPr bwMode="auto">
          <a:xfrm>
            <a:off x="4343400" y="2667000"/>
            <a:ext cx="4495800" cy="0"/>
          </a:xfrm>
          <a:prstGeom prst="line">
            <a:avLst/>
          </a:prstGeom>
          <a:noFill/>
          <a:ln w="952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4"/>
          <p:cNvSpPr>
            <a:spLocks noChangeArrowheads="1"/>
          </p:cNvSpPr>
          <p:nvPr/>
        </p:nvSpPr>
        <p:spPr bwMode="auto">
          <a:xfrm>
            <a:off x="3200400" y="323579"/>
            <a:ext cx="404469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Table XXVI</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Manual producing of receipts</a:t>
            </a:r>
            <a:endParaRPr kumimoji="0" lang="en-US" i="0" u="none" strike="noStrike" cap="none" normalizeH="0" baseline="0" dirty="0" smtClean="0">
              <a:ln>
                <a:noFill/>
              </a:ln>
              <a:solidFill>
                <a:schemeClr val="tx1"/>
              </a:solidFill>
              <a:effectLst/>
              <a:latin typeface="Courier New" pitchFamily="49" charset="0"/>
              <a:cs typeface="Courier New" pitchFamily="49" charset="0"/>
            </a:endParaRPr>
          </a:p>
        </p:txBody>
      </p:sp>
      <p:sp>
        <p:nvSpPr>
          <p:cNvPr id="7" name="TextBox 6"/>
          <p:cNvSpPr txBox="1"/>
          <p:nvPr/>
        </p:nvSpPr>
        <p:spPr>
          <a:xfrm>
            <a:off x="228600" y="990600"/>
            <a:ext cx="457200" cy="5016758"/>
          </a:xfrm>
          <a:prstGeom prst="rect">
            <a:avLst/>
          </a:prstGeom>
          <a:noFill/>
        </p:spPr>
        <p:txBody>
          <a:bodyPr wrap="square" rtlCol="0">
            <a:spAutoFit/>
          </a:bodyPr>
          <a:lstStyle/>
          <a:p>
            <a:r>
              <a:rPr lang="en-US" sz="4000" b="1" dirty="0" smtClean="0">
                <a:latin typeface="Courier New" pitchFamily="49" charset="0"/>
                <a:cs typeface="Courier New" pitchFamily="49" charset="0"/>
              </a:rPr>
              <a:t>EMPLOYEE</a:t>
            </a:r>
          </a:p>
        </p:txBody>
      </p:sp>
    </p:spTree>
    <p:extLst>
      <p:ext uri="{BB962C8B-B14F-4D97-AF65-F5344CB8AC3E}">
        <p14:creationId xmlns:p14="http://schemas.microsoft.com/office/powerpoint/2010/main" val="3841358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25236" y="786825"/>
            <a:ext cx="3352800" cy="58477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200" b="1" spc="50" dirty="0" err="1" smtClean="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rPr>
              <a:t>Fasttrackph</a:t>
            </a:r>
            <a:r>
              <a:rPr lang="en-US" sz="3200" b="1" spc="50" dirty="0" smtClean="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rPr>
              <a:t>:</a:t>
            </a:r>
            <a:endParaRPr lang="en-US" sz="3200" b="1" cap="none" spc="50" dirty="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endParaRPr>
          </a:p>
        </p:txBody>
      </p:sp>
      <p:sp>
        <p:nvSpPr>
          <p:cNvPr id="5" name="Rectangle 4"/>
          <p:cNvSpPr/>
          <p:nvPr/>
        </p:nvSpPr>
        <p:spPr>
          <a:xfrm>
            <a:off x="1025236" y="3291614"/>
            <a:ext cx="2667000" cy="58477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200" b="1" spc="50" dirty="0" err="1" smtClean="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rPr>
              <a:t>ShopKeep</a:t>
            </a:r>
            <a:r>
              <a:rPr lang="en-US" sz="3200" b="1" spc="50" dirty="0" smtClean="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rPr>
              <a:t>:</a:t>
            </a:r>
            <a:endParaRPr lang="en-US" sz="3200" b="1" cap="none" spc="50" dirty="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endParaRPr>
          </a:p>
        </p:txBody>
      </p:sp>
      <p:sp>
        <p:nvSpPr>
          <p:cNvPr id="7" name="TextBox 6"/>
          <p:cNvSpPr txBox="1"/>
          <p:nvPr/>
        </p:nvSpPr>
        <p:spPr>
          <a:xfrm>
            <a:off x="1025236" y="1371600"/>
            <a:ext cx="7869382" cy="1477328"/>
          </a:xfrm>
          <a:prstGeom prst="rect">
            <a:avLst/>
          </a:prstGeom>
          <a:noFill/>
        </p:spPr>
        <p:txBody>
          <a:bodyPr wrap="square" rtlCol="0">
            <a:spAutoFit/>
          </a:bodyPr>
          <a:lstStyle/>
          <a:p>
            <a:pPr algn="just">
              <a:lnSpc>
                <a:spcPct val="150000"/>
              </a:lnSpc>
            </a:pPr>
            <a:r>
              <a:rPr lang="en-US" sz="2400" dirty="0" smtClean="0">
                <a:solidFill>
                  <a:schemeClr val="tx2"/>
                </a:solidFill>
                <a:latin typeface="Courier New" pitchFamily="49" charset="0"/>
                <a:cs typeface="Courier New" pitchFamily="49" charset="0"/>
              </a:rPr>
              <a:t>	</a:t>
            </a:r>
            <a:r>
              <a:rPr lang="en-US" dirty="0" smtClean="0">
                <a:latin typeface="Courier New" pitchFamily="49" charset="0"/>
                <a:cs typeface="Courier New" pitchFamily="49" charset="0"/>
              </a:rPr>
              <a:t>creates </a:t>
            </a:r>
            <a:r>
              <a:rPr lang="en-US" dirty="0">
                <a:latin typeface="Courier New" pitchFamily="49" charset="0"/>
                <a:cs typeface="Courier New" pitchFamily="49" charset="0"/>
              </a:rPr>
              <a:t>a transparent system that implements efficient collaboration for a better and responsive supply network</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
        <p:nvSpPr>
          <p:cNvPr id="2" name="TextBox 1"/>
          <p:cNvSpPr txBox="1"/>
          <p:nvPr/>
        </p:nvSpPr>
        <p:spPr>
          <a:xfrm>
            <a:off x="1025236" y="3962400"/>
            <a:ext cx="7924800" cy="2169825"/>
          </a:xfrm>
          <a:prstGeom prst="rect">
            <a:avLst/>
          </a:prstGeom>
          <a:noFill/>
        </p:spPr>
        <p:txBody>
          <a:bodyPr wrap="square" rtlCol="0">
            <a:spAutoFit/>
          </a:bodyPr>
          <a:lstStyle/>
          <a:p>
            <a:pPr algn="just">
              <a:lnSpc>
                <a:spcPct val="150000"/>
              </a:lnSpc>
            </a:pPr>
            <a:r>
              <a:rPr lang="en-US" dirty="0" smtClean="0">
                <a:latin typeface="Courier New" pitchFamily="49" charset="0"/>
                <a:cs typeface="Courier New" pitchFamily="49" charset="0"/>
              </a:rPr>
              <a:t>	manufacturers </a:t>
            </a:r>
            <a:r>
              <a:rPr lang="en-US" dirty="0">
                <a:latin typeface="Courier New" pitchFamily="49" charset="0"/>
                <a:cs typeface="Courier New" pitchFamily="49" charset="0"/>
              </a:rPr>
              <a:t>and trade resellers can both benefit from a thorough solution, where a single transaction entry records necessary detail on the customer, products purchased, price and date, while also updating inventory levels</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8203177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06907235"/>
              </p:ext>
            </p:extLst>
          </p:nvPr>
        </p:nvGraphicFramePr>
        <p:xfrm>
          <a:off x="1752600" y="1600200"/>
          <a:ext cx="6934199" cy="2905252"/>
        </p:xfrm>
        <a:graphic>
          <a:graphicData uri="http://schemas.openxmlformats.org/drawingml/2006/table">
            <a:tbl>
              <a:tblPr firstRow="1" firstCol="1" bandRow="1">
                <a:tableStyleId>{5C22544A-7EE6-4342-B048-85BDC9FD1C3A}</a:tableStyleId>
              </a:tblPr>
              <a:tblGrid>
                <a:gridCol w="2619876"/>
                <a:gridCol w="1266324"/>
                <a:gridCol w="1536031"/>
                <a:gridCol w="1511968"/>
              </a:tblGrid>
              <a:tr h="391795">
                <a:tc>
                  <a:txBody>
                    <a:bodyPr/>
                    <a:lstStyle/>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QUESTION(s</a:t>
                      </a:r>
                      <a:r>
                        <a:rPr lang="en-US" sz="1800" dirty="0">
                          <a:effectLst/>
                          <a:latin typeface="Courier New" pitchFamily="49" charset="0"/>
                          <a:cs typeface="Courier New" pitchFamily="49" charset="0"/>
                        </a:rPr>
                        <a:t>)</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OPTION</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FREQUENCY</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PERCENTAGE</a:t>
                      </a:r>
                      <a:endParaRPr lang="en-US" sz="1800" dirty="0">
                        <a:effectLst/>
                        <a:latin typeface="Courier New" pitchFamily="49" charset="0"/>
                        <a:ea typeface="Calibri"/>
                        <a:cs typeface="Courier New" pitchFamily="49" charset="0"/>
                      </a:endParaRPr>
                    </a:p>
                  </a:txBody>
                  <a:tcPr marL="68580" marR="68580" marT="0" marB="0"/>
                </a:tc>
              </a:tr>
              <a:tr h="1308100">
                <a:tc>
                  <a:txBody>
                    <a:bodyPr/>
                    <a:lstStyle/>
                    <a:p>
                      <a:pPr marL="0" marR="0" lvl="0" indent="0" algn="l">
                        <a:lnSpc>
                          <a:spcPct val="115000"/>
                        </a:lnSpc>
                        <a:spcBef>
                          <a:spcPts val="0"/>
                        </a:spcBef>
                        <a:spcAft>
                          <a:spcPts val="0"/>
                        </a:spcAft>
                        <a:buFont typeface="Courier New"/>
                        <a:buNone/>
                      </a:pPr>
                      <a:r>
                        <a:rPr lang="en-US" sz="1800" dirty="0" smtClean="0">
                          <a:effectLst/>
                          <a:latin typeface="Courier New" pitchFamily="49" charset="0"/>
                          <a:cs typeface="Courier New" pitchFamily="49" charset="0"/>
                        </a:rPr>
                        <a:t>13. Staff </a:t>
                      </a:r>
                      <a:r>
                        <a:rPr lang="en-US" sz="1800" dirty="0">
                          <a:effectLst/>
                          <a:latin typeface="Courier New" pitchFamily="49" charset="0"/>
                          <a:cs typeface="Courier New" pitchFamily="49" charset="0"/>
                        </a:rPr>
                        <a:t>can produce reports such as sales, inventory and others.</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STRONGLY </a:t>
                      </a:r>
                      <a:r>
                        <a:rPr lang="en-US" sz="1800" dirty="0" smtClean="0">
                          <a:effectLst/>
                          <a:latin typeface="Courier New" pitchFamily="49" charset="0"/>
                          <a:cs typeface="Courier New" pitchFamily="49" charset="0"/>
                        </a:rPr>
                        <a:t>AGREE</a:t>
                      </a:r>
                      <a:r>
                        <a:rPr lang="en-US" sz="1800" dirty="0">
                          <a:effectLst/>
                          <a:latin typeface="Courier New" pitchFamily="49" charset="0"/>
                          <a:cs typeface="Courier New" pitchFamily="49" charset="0"/>
                        </a:rPr>
                        <a:t/>
                      </a:r>
                      <a:br>
                        <a:rPr lang="en-US" sz="1800" dirty="0">
                          <a:effectLst/>
                          <a:latin typeface="Courier New" pitchFamily="49" charset="0"/>
                          <a:cs typeface="Courier New" pitchFamily="49" charset="0"/>
                        </a:rPr>
                      </a:br>
                      <a:r>
                        <a:rPr lang="en-US" sz="1800" dirty="0" err="1" smtClean="0">
                          <a:effectLst/>
                          <a:latin typeface="Courier New" pitchFamily="49" charset="0"/>
                          <a:cs typeface="Courier New" pitchFamily="49" charset="0"/>
                        </a:rPr>
                        <a:t>AGREE</a:t>
                      </a:r>
                      <a:r>
                        <a:rPr lang="en-US" sz="1800" dirty="0">
                          <a:effectLst/>
                          <a:latin typeface="Courier New" pitchFamily="49" charset="0"/>
                          <a:cs typeface="Courier New" pitchFamily="49" charset="0"/>
                        </a:rPr>
                        <a:t/>
                      </a:r>
                      <a:br>
                        <a:rPr lang="en-US" sz="1800" dirty="0">
                          <a:effectLst/>
                          <a:latin typeface="Courier New" pitchFamily="49" charset="0"/>
                          <a:cs typeface="Courier New" pitchFamily="49" charset="0"/>
                        </a:rPr>
                      </a:br>
                      <a:r>
                        <a:rPr lang="en-US" sz="1800" dirty="0" smtClean="0">
                          <a:effectLst/>
                          <a:latin typeface="Courier New" pitchFamily="49" charset="0"/>
                          <a:cs typeface="Courier New" pitchFamily="49" charset="0"/>
                        </a:rPr>
                        <a:t>DISAGREE</a:t>
                      </a:r>
                      <a:r>
                        <a:rPr lang="en-US" sz="1800" dirty="0">
                          <a:effectLst/>
                          <a:latin typeface="Courier New" pitchFamily="49" charset="0"/>
                          <a:cs typeface="Courier New" pitchFamily="49" charset="0"/>
                        </a:rPr>
                        <a:t/>
                      </a:r>
                      <a:br>
                        <a:rPr lang="en-US" sz="1800" dirty="0">
                          <a:effectLst/>
                          <a:latin typeface="Courier New" pitchFamily="49" charset="0"/>
                          <a:cs typeface="Courier New" pitchFamily="49" charset="0"/>
                        </a:rPr>
                      </a:br>
                      <a:r>
                        <a:rPr lang="en-US" sz="1800" dirty="0">
                          <a:effectLst/>
                          <a:latin typeface="Courier New" pitchFamily="49" charset="0"/>
                          <a:cs typeface="Courier New" pitchFamily="49" charset="0"/>
                        </a:rPr>
                        <a:t>STRONGLY DISAGREE</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0</a:t>
                      </a:r>
                    </a:p>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 3</a:t>
                      </a: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 0</a:t>
                      </a: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0</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0</a:t>
                      </a:r>
                    </a:p>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100</a:t>
                      </a:r>
                      <a:r>
                        <a:rPr lang="en-US" sz="1800" dirty="0" smtClean="0">
                          <a:effectLst/>
                          <a:latin typeface="Courier New" pitchFamily="49" charset="0"/>
                          <a:cs typeface="Courier New" pitchFamily="49" charset="0"/>
                        </a:rPr>
                        <a:t>%</a:t>
                      </a:r>
                      <a:endParaRPr lang="en-US" sz="1800" dirty="0">
                        <a:effectLst/>
                        <a:latin typeface="Courier New" pitchFamily="49" charset="0"/>
                        <a:cs typeface="Courier New" pitchFamily="49" charset="0"/>
                      </a:endParaRPr>
                    </a:p>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 0</a:t>
                      </a: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0</a:t>
                      </a:r>
                      <a:endParaRPr lang="en-US" sz="1800" dirty="0">
                        <a:effectLst/>
                        <a:latin typeface="Courier New" pitchFamily="49" charset="0"/>
                        <a:ea typeface="Calibri"/>
                        <a:cs typeface="Courier New" pitchFamily="49" charset="0"/>
                      </a:endParaRPr>
                    </a:p>
                  </a:txBody>
                  <a:tcPr marL="68580" marR="68580" marT="0" marB="0"/>
                </a:tc>
              </a:tr>
              <a:tr h="336550">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TOTAL:</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l">
                        <a:lnSpc>
                          <a:spcPct val="115000"/>
                        </a:lnSpc>
                        <a:spcBef>
                          <a:spcPts val="0"/>
                        </a:spcBef>
                        <a:spcAft>
                          <a:spcPts val="0"/>
                        </a:spcAft>
                      </a:pPr>
                      <a:r>
                        <a:rPr lang="en-US" sz="1800">
                          <a:effectLst/>
                          <a:latin typeface="Courier New" pitchFamily="49" charset="0"/>
                          <a:cs typeface="Courier New" pitchFamily="49" charset="0"/>
                        </a:rPr>
                        <a:t> </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 </a:t>
                      </a:r>
                    </a:p>
                    <a:p>
                      <a:pPr marL="0" marR="0" algn="ctr">
                        <a:lnSpc>
                          <a:spcPct val="115000"/>
                        </a:lnSpc>
                        <a:spcBef>
                          <a:spcPts val="0"/>
                        </a:spcBef>
                        <a:spcAft>
                          <a:spcPts val="0"/>
                        </a:spcAft>
                      </a:pPr>
                      <a:r>
                        <a:rPr lang="en-US" sz="1800">
                          <a:effectLst/>
                          <a:latin typeface="Courier New" pitchFamily="49" charset="0"/>
                          <a:cs typeface="Courier New" pitchFamily="49" charset="0"/>
                        </a:rPr>
                        <a:t>3</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100%</a:t>
                      </a:r>
                      <a:endParaRPr lang="en-US" sz="1800" dirty="0">
                        <a:effectLst/>
                        <a:latin typeface="Courier New" pitchFamily="49" charset="0"/>
                        <a:ea typeface="Calibri"/>
                        <a:cs typeface="Courier New" pitchFamily="49" charset="0"/>
                      </a:endParaRPr>
                    </a:p>
                  </a:txBody>
                  <a:tcPr marL="68580" marR="68580" marT="0" marB="0"/>
                </a:tc>
              </a:tr>
            </a:tbl>
          </a:graphicData>
        </a:graphic>
      </p:graphicFrame>
      <p:sp>
        <p:nvSpPr>
          <p:cNvPr id="3" name="Line 3"/>
          <p:cNvSpPr>
            <a:spLocks noChangeShapeType="1"/>
          </p:cNvSpPr>
          <p:nvPr/>
        </p:nvSpPr>
        <p:spPr bwMode="auto">
          <a:xfrm>
            <a:off x="4343400" y="3276600"/>
            <a:ext cx="4343400" cy="0"/>
          </a:xfrm>
          <a:prstGeom prst="line">
            <a:avLst/>
          </a:prstGeom>
          <a:noFill/>
          <a:ln w="952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Line 2"/>
          <p:cNvSpPr>
            <a:spLocks noChangeShapeType="1"/>
          </p:cNvSpPr>
          <p:nvPr/>
        </p:nvSpPr>
        <p:spPr bwMode="auto">
          <a:xfrm>
            <a:off x="4343400" y="2895600"/>
            <a:ext cx="4343400" cy="0"/>
          </a:xfrm>
          <a:prstGeom prst="line">
            <a:avLst/>
          </a:prstGeom>
          <a:noFill/>
          <a:ln w="952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Line 1"/>
          <p:cNvSpPr>
            <a:spLocks noChangeShapeType="1"/>
          </p:cNvSpPr>
          <p:nvPr/>
        </p:nvSpPr>
        <p:spPr bwMode="auto">
          <a:xfrm>
            <a:off x="4343400" y="2590800"/>
            <a:ext cx="4343400" cy="0"/>
          </a:xfrm>
          <a:prstGeom prst="line">
            <a:avLst/>
          </a:prstGeom>
          <a:noFill/>
          <a:ln w="952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4"/>
          <p:cNvSpPr>
            <a:spLocks noChangeArrowheads="1"/>
          </p:cNvSpPr>
          <p:nvPr/>
        </p:nvSpPr>
        <p:spPr bwMode="auto">
          <a:xfrm>
            <a:off x="4114800" y="224135"/>
            <a:ext cx="225254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Table XXVII</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Produce reports</a:t>
            </a:r>
            <a:endParaRPr kumimoji="0" lang="en-US" i="0" u="none" strike="noStrike" cap="none" normalizeH="0" baseline="0" dirty="0" smtClean="0">
              <a:ln>
                <a:noFill/>
              </a:ln>
              <a:solidFill>
                <a:schemeClr val="tx1"/>
              </a:solidFill>
              <a:effectLst/>
              <a:latin typeface="Courier New" pitchFamily="49" charset="0"/>
              <a:cs typeface="Courier New" pitchFamily="49" charset="0"/>
            </a:endParaRPr>
          </a:p>
        </p:txBody>
      </p:sp>
      <p:sp>
        <p:nvSpPr>
          <p:cNvPr id="7" name="TextBox 6"/>
          <p:cNvSpPr txBox="1"/>
          <p:nvPr/>
        </p:nvSpPr>
        <p:spPr>
          <a:xfrm>
            <a:off x="228600" y="990600"/>
            <a:ext cx="457200" cy="5016758"/>
          </a:xfrm>
          <a:prstGeom prst="rect">
            <a:avLst/>
          </a:prstGeom>
          <a:noFill/>
        </p:spPr>
        <p:txBody>
          <a:bodyPr wrap="square" rtlCol="0">
            <a:spAutoFit/>
          </a:bodyPr>
          <a:lstStyle/>
          <a:p>
            <a:r>
              <a:rPr lang="en-US" sz="4000" b="1" dirty="0" smtClean="0">
                <a:latin typeface="Courier New" pitchFamily="49" charset="0"/>
                <a:cs typeface="Courier New" pitchFamily="49" charset="0"/>
              </a:rPr>
              <a:t>EMPLOYEE</a:t>
            </a:r>
          </a:p>
        </p:txBody>
      </p:sp>
    </p:spTree>
    <p:extLst>
      <p:ext uri="{BB962C8B-B14F-4D97-AF65-F5344CB8AC3E}">
        <p14:creationId xmlns:p14="http://schemas.microsoft.com/office/powerpoint/2010/main" val="8386662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693556048"/>
              </p:ext>
            </p:extLst>
          </p:nvPr>
        </p:nvGraphicFramePr>
        <p:xfrm>
          <a:off x="1447800" y="1295400"/>
          <a:ext cx="7467600" cy="2905252"/>
        </p:xfrm>
        <a:graphic>
          <a:graphicData uri="http://schemas.openxmlformats.org/drawingml/2006/table">
            <a:tbl>
              <a:tblPr firstRow="1" firstCol="1" bandRow="1">
                <a:tableStyleId>{5C22544A-7EE6-4342-B048-85BDC9FD1C3A}</a:tableStyleId>
              </a:tblPr>
              <a:tblGrid>
                <a:gridCol w="2821405"/>
                <a:gridCol w="1521995"/>
                <a:gridCol w="1425742"/>
                <a:gridCol w="1698458"/>
              </a:tblGrid>
              <a:tr h="391795">
                <a:tc>
                  <a:txBody>
                    <a:bodyPr/>
                    <a:lstStyle/>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QUESTION(s</a:t>
                      </a:r>
                      <a:r>
                        <a:rPr lang="en-US" sz="1800" dirty="0">
                          <a:effectLst/>
                          <a:latin typeface="Courier New" pitchFamily="49" charset="0"/>
                          <a:cs typeface="Courier New" pitchFamily="49" charset="0"/>
                        </a:rPr>
                        <a:t>)</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OPTION</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FREQUENCY</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PERCENTAGE</a:t>
                      </a:r>
                      <a:endParaRPr lang="en-US" sz="1800" dirty="0">
                        <a:effectLst/>
                        <a:latin typeface="Courier New" pitchFamily="49" charset="0"/>
                        <a:ea typeface="Calibri"/>
                        <a:cs typeface="Courier New" pitchFamily="49" charset="0"/>
                      </a:endParaRPr>
                    </a:p>
                  </a:txBody>
                  <a:tcPr marL="68580" marR="68580" marT="0" marB="0"/>
                </a:tc>
              </a:tr>
              <a:tr h="1306195">
                <a:tc>
                  <a:txBody>
                    <a:bodyPr/>
                    <a:lstStyle/>
                    <a:p>
                      <a:pPr marL="0" marR="0" lvl="0" indent="0" algn="l">
                        <a:lnSpc>
                          <a:spcPct val="115000"/>
                        </a:lnSpc>
                        <a:spcBef>
                          <a:spcPts val="0"/>
                        </a:spcBef>
                        <a:spcAft>
                          <a:spcPts val="0"/>
                        </a:spcAft>
                        <a:buFont typeface="Courier New"/>
                        <a:buNone/>
                      </a:pPr>
                      <a:r>
                        <a:rPr lang="en-US" sz="1800" dirty="0" smtClean="0">
                          <a:effectLst/>
                          <a:latin typeface="Courier New" pitchFamily="49" charset="0"/>
                          <a:cs typeface="Courier New" pitchFamily="49" charset="0"/>
                        </a:rPr>
                        <a:t>14. It </a:t>
                      </a:r>
                      <a:r>
                        <a:rPr lang="en-US" sz="1800" dirty="0">
                          <a:effectLst/>
                          <a:latin typeface="Courier New" pitchFamily="49" charset="0"/>
                          <a:cs typeface="Courier New" pitchFamily="49" charset="0"/>
                        </a:rPr>
                        <a:t>is only the role of the manager to produce reports such as sales, inventory and products.</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STRONGLY </a:t>
                      </a:r>
                      <a:r>
                        <a:rPr lang="en-US" sz="1800" dirty="0" smtClean="0">
                          <a:effectLst/>
                          <a:latin typeface="Courier New" pitchFamily="49" charset="0"/>
                          <a:cs typeface="Courier New" pitchFamily="49" charset="0"/>
                        </a:rPr>
                        <a:t>AGREE</a:t>
                      </a:r>
                      <a:r>
                        <a:rPr lang="en-US" sz="1800" dirty="0">
                          <a:effectLst/>
                          <a:latin typeface="Courier New" pitchFamily="49" charset="0"/>
                          <a:cs typeface="Courier New" pitchFamily="49" charset="0"/>
                        </a:rPr>
                        <a:t/>
                      </a:r>
                      <a:br>
                        <a:rPr lang="en-US" sz="1800" dirty="0">
                          <a:effectLst/>
                          <a:latin typeface="Courier New" pitchFamily="49" charset="0"/>
                          <a:cs typeface="Courier New" pitchFamily="49" charset="0"/>
                        </a:rPr>
                      </a:br>
                      <a:r>
                        <a:rPr lang="en-US" sz="1800" dirty="0" err="1" smtClean="0">
                          <a:effectLst/>
                          <a:latin typeface="Courier New" pitchFamily="49" charset="0"/>
                          <a:cs typeface="Courier New" pitchFamily="49" charset="0"/>
                        </a:rPr>
                        <a:t>AGREE</a:t>
                      </a:r>
                      <a:r>
                        <a:rPr lang="en-US" sz="1800" dirty="0">
                          <a:effectLst/>
                          <a:latin typeface="Courier New" pitchFamily="49" charset="0"/>
                          <a:cs typeface="Courier New" pitchFamily="49" charset="0"/>
                        </a:rPr>
                        <a:t/>
                      </a:r>
                      <a:br>
                        <a:rPr lang="en-US" sz="1800" dirty="0">
                          <a:effectLst/>
                          <a:latin typeface="Courier New" pitchFamily="49" charset="0"/>
                          <a:cs typeface="Courier New" pitchFamily="49" charset="0"/>
                        </a:rPr>
                      </a:br>
                      <a:r>
                        <a:rPr lang="en-US" sz="1800" dirty="0" smtClean="0">
                          <a:effectLst/>
                          <a:latin typeface="Courier New" pitchFamily="49" charset="0"/>
                          <a:cs typeface="Courier New" pitchFamily="49" charset="0"/>
                        </a:rPr>
                        <a:t>DISAGREE</a:t>
                      </a:r>
                      <a:r>
                        <a:rPr lang="en-US" sz="1800" dirty="0">
                          <a:effectLst/>
                          <a:latin typeface="Courier New" pitchFamily="49" charset="0"/>
                          <a:cs typeface="Courier New" pitchFamily="49" charset="0"/>
                        </a:rPr>
                        <a:t/>
                      </a:r>
                      <a:br>
                        <a:rPr lang="en-US" sz="1800" dirty="0">
                          <a:effectLst/>
                          <a:latin typeface="Courier New" pitchFamily="49" charset="0"/>
                          <a:cs typeface="Courier New" pitchFamily="49" charset="0"/>
                        </a:rPr>
                      </a:br>
                      <a:r>
                        <a:rPr lang="en-US" sz="1800" dirty="0">
                          <a:effectLst/>
                          <a:latin typeface="Courier New" pitchFamily="49" charset="0"/>
                          <a:cs typeface="Courier New" pitchFamily="49" charset="0"/>
                        </a:rPr>
                        <a:t>STRONGLY DISAGREE</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0</a:t>
                      </a:r>
                    </a:p>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0</a:t>
                      </a:r>
                    </a:p>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3</a:t>
                      </a:r>
                      <a:endParaRPr lang="en-US" sz="1800" dirty="0">
                        <a:effectLst/>
                        <a:latin typeface="Courier New" pitchFamily="49" charset="0"/>
                        <a:cs typeface="Courier New" pitchFamily="49" charset="0"/>
                      </a:endParaRPr>
                    </a:p>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0</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0</a:t>
                      </a:r>
                    </a:p>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0</a:t>
                      </a:r>
                    </a:p>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100%</a:t>
                      </a:r>
                    </a:p>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0</a:t>
                      </a:r>
                      <a:endParaRPr lang="en-US" sz="1800" dirty="0">
                        <a:effectLst/>
                        <a:latin typeface="Courier New" pitchFamily="49" charset="0"/>
                        <a:ea typeface="Calibri"/>
                        <a:cs typeface="Courier New" pitchFamily="49" charset="0"/>
                      </a:endParaRPr>
                    </a:p>
                  </a:txBody>
                  <a:tcPr marL="68580" marR="68580" marT="0" marB="0"/>
                </a:tc>
              </a:tr>
              <a:tr h="336550">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 </a:t>
                      </a:r>
                    </a:p>
                    <a:p>
                      <a:pPr marL="0" marR="0" algn="ctr">
                        <a:lnSpc>
                          <a:spcPct val="115000"/>
                        </a:lnSpc>
                        <a:spcBef>
                          <a:spcPts val="0"/>
                        </a:spcBef>
                        <a:spcAft>
                          <a:spcPts val="0"/>
                        </a:spcAft>
                      </a:pPr>
                      <a:r>
                        <a:rPr lang="en-US" sz="1800">
                          <a:effectLst/>
                          <a:latin typeface="Courier New" pitchFamily="49" charset="0"/>
                          <a:cs typeface="Courier New" pitchFamily="49" charset="0"/>
                        </a:rPr>
                        <a:t>TOTAL:</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l">
                        <a:lnSpc>
                          <a:spcPct val="115000"/>
                        </a:lnSpc>
                        <a:spcBef>
                          <a:spcPts val="0"/>
                        </a:spcBef>
                        <a:spcAft>
                          <a:spcPts val="0"/>
                        </a:spcAft>
                      </a:pPr>
                      <a:r>
                        <a:rPr lang="en-US" sz="1800" dirty="0">
                          <a:effectLst/>
                          <a:latin typeface="Courier New" pitchFamily="49" charset="0"/>
                          <a:cs typeface="Courier New" pitchFamily="49" charset="0"/>
                        </a:rPr>
                        <a:t> </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3</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100%</a:t>
                      </a:r>
                      <a:endParaRPr lang="en-US" sz="1800" dirty="0">
                        <a:effectLst/>
                        <a:latin typeface="Courier New" pitchFamily="49" charset="0"/>
                        <a:ea typeface="Calibri"/>
                        <a:cs typeface="Courier New" pitchFamily="49" charset="0"/>
                      </a:endParaRPr>
                    </a:p>
                  </a:txBody>
                  <a:tcPr marL="68580" marR="68580" marT="0" marB="0"/>
                </a:tc>
              </a:tr>
            </a:tbl>
          </a:graphicData>
        </a:graphic>
      </p:graphicFrame>
      <p:sp>
        <p:nvSpPr>
          <p:cNvPr id="3" name="Line 3"/>
          <p:cNvSpPr>
            <a:spLocks noChangeShapeType="1"/>
          </p:cNvSpPr>
          <p:nvPr/>
        </p:nvSpPr>
        <p:spPr bwMode="auto">
          <a:xfrm>
            <a:off x="4267200" y="2971800"/>
            <a:ext cx="4648200" cy="0"/>
          </a:xfrm>
          <a:prstGeom prst="line">
            <a:avLst/>
          </a:prstGeom>
          <a:noFill/>
          <a:ln w="952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Line 2"/>
          <p:cNvSpPr>
            <a:spLocks noChangeShapeType="1"/>
          </p:cNvSpPr>
          <p:nvPr/>
        </p:nvSpPr>
        <p:spPr bwMode="auto">
          <a:xfrm>
            <a:off x="4267200" y="2667000"/>
            <a:ext cx="4648200" cy="0"/>
          </a:xfrm>
          <a:prstGeom prst="line">
            <a:avLst/>
          </a:prstGeom>
          <a:noFill/>
          <a:ln w="952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Line 1"/>
          <p:cNvSpPr>
            <a:spLocks noChangeShapeType="1"/>
          </p:cNvSpPr>
          <p:nvPr/>
        </p:nvSpPr>
        <p:spPr bwMode="auto">
          <a:xfrm>
            <a:off x="4267200" y="2286000"/>
            <a:ext cx="4648200" cy="0"/>
          </a:xfrm>
          <a:prstGeom prst="line">
            <a:avLst/>
          </a:prstGeom>
          <a:noFill/>
          <a:ln w="952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4"/>
          <p:cNvSpPr>
            <a:spLocks noChangeArrowheads="1"/>
          </p:cNvSpPr>
          <p:nvPr/>
        </p:nvSpPr>
        <p:spPr bwMode="auto">
          <a:xfrm>
            <a:off x="3991484" y="240268"/>
            <a:ext cx="183896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Table XXVIII</a:t>
            </a:r>
            <a:endParaRPr kumimoji="0" lang="en-US"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5"/>
          <p:cNvSpPr>
            <a:spLocks noChangeArrowheads="1"/>
          </p:cNvSpPr>
          <p:nvPr/>
        </p:nvSpPr>
        <p:spPr bwMode="auto">
          <a:xfrm>
            <a:off x="3276600" y="638214"/>
            <a:ext cx="2873864" cy="81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endParaRPr kumimoji="0" lang="en-US" sz="110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endParaRPr>
          </a:p>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Role of manager</a:t>
            </a:r>
            <a:endParaRPr kumimoji="0" lang="en-US"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1800" i="0" u="none" strike="noStrike" cap="none" normalizeH="0" baseline="0" dirty="0" smtClean="0">
              <a:ln>
                <a:noFill/>
              </a:ln>
              <a:solidFill>
                <a:schemeClr val="tx1"/>
              </a:solidFill>
              <a:effectLst/>
              <a:latin typeface="Arial" pitchFamily="34" charset="0"/>
              <a:cs typeface="Arial" pitchFamily="34" charset="0"/>
            </a:endParaRPr>
          </a:p>
        </p:txBody>
      </p:sp>
      <p:sp>
        <p:nvSpPr>
          <p:cNvPr id="8" name="TextBox 7"/>
          <p:cNvSpPr txBox="1"/>
          <p:nvPr/>
        </p:nvSpPr>
        <p:spPr>
          <a:xfrm>
            <a:off x="228600" y="990600"/>
            <a:ext cx="457200" cy="5016758"/>
          </a:xfrm>
          <a:prstGeom prst="rect">
            <a:avLst/>
          </a:prstGeom>
          <a:noFill/>
        </p:spPr>
        <p:txBody>
          <a:bodyPr wrap="square" rtlCol="0">
            <a:spAutoFit/>
          </a:bodyPr>
          <a:lstStyle/>
          <a:p>
            <a:r>
              <a:rPr lang="en-US" sz="4000" b="1" dirty="0" smtClean="0">
                <a:latin typeface="Courier New" pitchFamily="49" charset="0"/>
                <a:cs typeface="Courier New" pitchFamily="49" charset="0"/>
              </a:rPr>
              <a:t>EMPLOYEE</a:t>
            </a:r>
          </a:p>
        </p:txBody>
      </p:sp>
    </p:spTree>
    <p:extLst>
      <p:ext uri="{BB962C8B-B14F-4D97-AF65-F5344CB8AC3E}">
        <p14:creationId xmlns:p14="http://schemas.microsoft.com/office/powerpoint/2010/main" val="16898549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056439666"/>
              </p:ext>
            </p:extLst>
          </p:nvPr>
        </p:nvGraphicFramePr>
        <p:xfrm>
          <a:off x="1371600" y="1539760"/>
          <a:ext cx="7391400" cy="2905252"/>
        </p:xfrm>
        <a:graphic>
          <a:graphicData uri="http://schemas.openxmlformats.org/drawingml/2006/table">
            <a:tbl>
              <a:tblPr firstRow="1" firstCol="1" bandRow="1">
                <a:tableStyleId>{5C22544A-7EE6-4342-B048-85BDC9FD1C3A}</a:tableStyleId>
              </a:tblPr>
              <a:tblGrid>
                <a:gridCol w="2792615"/>
                <a:gridCol w="1474585"/>
                <a:gridCol w="1373605"/>
                <a:gridCol w="1750595"/>
              </a:tblGrid>
              <a:tr h="391795">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 </a:t>
                      </a:r>
                      <a:r>
                        <a:rPr lang="en-US" sz="1800" dirty="0" smtClean="0">
                          <a:effectLst/>
                          <a:latin typeface="Courier New" pitchFamily="49" charset="0"/>
                          <a:cs typeface="Courier New" pitchFamily="49" charset="0"/>
                        </a:rPr>
                        <a:t>QUESTION(s</a:t>
                      </a:r>
                      <a:r>
                        <a:rPr lang="en-US" sz="1800" dirty="0">
                          <a:effectLst/>
                          <a:latin typeface="Courier New" pitchFamily="49" charset="0"/>
                          <a:cs typeface="Courier New" pitchFamily="49" charset="0"/>
                        </a:rPr>
                        <a:t>)</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OPTION</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FREQUENCY</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PERCENTAGE</a:t>
                      </a:r>
                      <a:endParaRPr lang="en-US" sz="1800" dirty="0">
                        <a:effectLst/>
                        <a:latin typeface="Courier New" pitchFamily="49" charset="0"/>
                        <a:ea typeface="Calibri"/>
                        <a:cs typeface="Courier New" pitchFamily="49" charset="0"/>
                      </a:endParaRPr>
                    </a:p>
                  </a:txBody>
                  <a:tcPr marL="68580" marR="68580" marT="0" marB="0"/>
                </a:tc>
              </a:tr>
              <a:tr h="1306195">
                <a:tc>
                  <a:txBody>
                    <a:bodyPr/>
                    <a:lstStyle/>
                    <a:p>
                      <a:pPr marL="0" marR="0" lvl="0" indent="0" algn="l">
                        <a:lnSpc>
                          <a:spcPct val="115000"/>
                        </a:lnSpc>
                        <a:spcBef>
                          <a:spcPts val="0"/>
                        </a:spcBef>
                        <a:spcAft>
                          <a:spcPts val="0"/>
                        </a:spcAft>
                        <a:buFont typeface="Courier New"/>
                        <a:buNone/>
                      </a:pPr>
                      <a:r>
                        <a:rPr lang="en-US" sz="1800" dirty="0" smtClean="0">
                          <a:effectLst/>
                          <a:latin typeface="Courier New" pitchFamily="49" charset="0"/>
                          <a:cs typeface="Courier New" pitchFamily="49" charset="0"/>
                        </a:rPr>
                        <a:t>15. Experienced </a:t>
                      </a:r>
                      <a:r>
                        <a:rPr lang="en-US" sz="1800" dirty="0">
                          <a:effectLst/>
                          <a:latin typeface="Courier New" pitchFamily="49" charset="0"/>
                          <a:cs typeface="Courier New" pitchFamily="49" charset="0"/>
                        </a:rPr>
                        <a:t>miscalculations of total payments and expenses.</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STRONGLY </a:t>
                      </a:r>
                      <a:r>
                        <a:rPr lang="en-US" sz="1800" dirty="0" smtClean="0">
                          <a:effectLst/>
                          <a:latin typeface="Courier New" pitchFamily="49" charset="0"/>
                          <a:cs typeface="Courier New" pitchFamily="49" charset="0"/>
                        </a:rPr>
                        <a:t>AGREE</a:t>
                      </a:r>
                      <a:r>
                        <a:rPr lang="en-US" sz="1800" dirty="0">
                          <a:effectLst/>
                          <a:latin typeface="Courier New" pitchFamily="49" charset="0"/>
                          <a:cs typeface="Courier New" pitchFamily="49" charset="0"/>
                        </a:rPr>
                        <a:t/>
                      </a:r>
                      <a:br>
                        <a:rPr lang="en-US" sz="1800" dirty="0">
                          <a:effectLst/>
                          <a:latin typeface="Courier New" pitchFamily="49" charset="0"/>
                          <a:cs typeface="Courier New" pitchFamily="49" charset="0"/>
                        </a:rPr>
                      </a:br>
                      <a:r>
                        <a:rPr lang="en-US" sz="1800" dirty="0" err="1" smtClean="0">
                          <a:effectLst/>
                          <a:latin typeface="Courier New" pitchFamily="49" charset="0"/>
                          <a:cs typeface="Courier New" pitchFamily="49" charset="0"/>
                        </a:rPr>
                        <a:t>AGREE</a:t>
                      </a:r>
                      <a:r>
                        <a:rPr lang="en-US" sz="1800" dirty="0">
                          <a:effectLst/>
                          <a:latin typeface="Courier New" pitchFamily="49" charset="0"/>
                          <a:cs typeface="Courier New" pitchFamily="49" charset="0"/>
                        </a:rPr>
                        <a:t/>
                      </a:r>
                      <a:br>
                        <a:rPr lang="en-US" sz="1800" dirty="0">
                          <a:effectLst/>
                          <a:latin typeface="Courier New" pitchFamily="49" charset="0"/>
                          <a:cs typeface="Courier New" pitchFamily="49" charset="0"/>
                        </a:rPr>
                      </a:br>
                      <a:r>
                        <a:rPr lang="en-US" sz="1800" dirty="0" smtClean="0">
                          <a:effectLst/>
                          <a:latin typeface="Courier New" pitchFamily="49" charset="0"/>
                          <a:cs typeface="Courier New" pitchFamily="49" charset="0"/>
                        </a:rPr>
                        <a:t>DISAGREE</a:t>
                      </a:r>
                      <a:r>
                        <a:rPr lang="en-US" sz="1800" dirty="0">
                          <a:effectLst/>
                          <a:latin typeface="Courier New" pitchFamily="49" charset="0"/>
                          <a:cs typeface="Courier New" pitchFamily="49" charset="0"/>
                        </a:rPr>
                        <a:t/>
                      </a:r>
                      <a:br>
                        <a:rPr lang="en-US" sz="1800" dirty="0">
                          <a:effectLst/>
                          <a:latin typeface="Courier New" pitchFamily="49" charset="0"/>
                          <a:cs typeface="Courier New" pitchFamily="49" charset="0"/>
                        </a:rPr>
                      </a:br>
                      <a:r>
                        <a:rPr lang="en-US" sz="1800" dirty="0">
                          <a:effectLst/>
                          <a:latin typeface="Courier New" pitchFamily="49" charset="0"/>
                          <a:cs typeface="Courier New" pitchFamily="49" charset="0"/>
                        </a:rPr>
                        <a:t>STRONGLY DISAGREE</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0</a:t>
                      </a:r>
                    </a:p>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0</a:t>
                      </a:r>
                    </a:p>
                    <a:p>
                      <a:pPr marL="0" marR="0" algn="ctr">
                        <a:lnSpc>
                          <a:spcPct val="115000"/>
                        </a:lnSpc>
                        <a:spcBef>
                          <a:spcPts val="0"/>
                        </a:spcBef>
                        <a:spcAft>
                          <a:spcPts val="0"/>
                        </a:spcAft>
                      </a:pPr>
                      <a:r>
                        <a:rPr lang="en-US" sz="1800" dirty="0">
                          <a:effectLst/>
                          <a:latin typeface="Courier New" pitchFamily="49" charset="0"/>
                          <a:cs typeface="Courier New" pitchFamily="49" charset="0"/>
                        </a:rPr>
                        <a:t> </a:t>
                      </a:r>
                      <a:r>
                        <a:rPr lang="en-US" sz="1800" dirty="0" smtClean="0">
                          <a:effectLst/>
                          <a:latin typeface="Courier New" pitchFamily="49" charset="0"/>
                          <a:cs typeface="Courier New" pitchFamily="49" charset="0"/>
                        </a:rPr>
                        <a:t>3</a:t>
                      </a: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0</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0</a:t>
                      </a:r>
                    </a:p>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0</a:t>
                      </a:r>
                    </a:p>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 </a:t>
                      </a:r>
                      <a:r>
                        <a:rPr lang="en-US" sz="1800" dirty="0">
                          <a:effectLst/>
                          <a:latin typeface="Courier New" pitchFamily="49" charset="0"/>
                          <a:cs typeface="Courier New" pitchFamily="49" charset="0"/>
                        </a:rPr>
                        <a:t> </a:t>
                      </a:r>
                      <a:r>
                        <a:rPr lang="en-US" sz="1800" dirty="0" smtClean="0">
                          <a:effectLst/>
                          <a:latin typeface="Courier New" pitchFamily="49" charset="0"/>
                          <a:cs typeface="Courier New" pitchFamily="49" charset="0"/>
                        </a:rPr>
                        <a:t>100%</a:t>
                      </a: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0</a:t>
                      </a:r>
                      <a:endParaRPr lang="en-US" sz="1800" dirty="0">
                        <a:effectLst/>
                        <a:latin typeface="Courier New" pitchFamily="49" charset="0"/>
                        <a:ea typeface="Calibri"/>
                        <a:cs typeface="Courier New" pitchFamily="49" charset="0"/>
                      </a:endParaRPr>
                    </a:p>
                  </a:txBody>
                  <a:tcPr marL="68580" marR="68580" marT="0" marB="0"/>
                </a:tc>
              </a:tr>
              <a:tr h="334645">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 </a:t>
                      </a:r>
                    </a:p>
                    <a:p>
                      <a:pPr marL="0" marR="0" algn="ctr">
                        <a:lnSpc>
                          <a:spcPct val="115000"/>
                        </a:lnSpc>
                        <a:spcBef>
                          <a:spcPts val="0"/>
                        </a:spcBef>
                        <a:spcAft>
                          <a:spcPts val="0"/>
                        </a:spcAft>
                      </a:pPr>
                      <a:r>
                        <a:rPr lang="en-US" sz="1800">
                          <a:effectLst/>
                          <a:latin typeface="Courier New" pitchFamily="49" charset="0"/>
                          <a:cs typeface="Courier New" pitchFamily="49" charset="0"/>
                        </a:rPr>
                        <a:t>TOTAL:</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l">
                        <a:lnSpc>
                          <a:spcPct val="115000"/>
                        </a:lnSpc>
                        <a:spcBef>
                          <a:spcPts val="0"/>
                        </a:spcBef>
                        <a:spcAft>
                          <a:spcPts val="0"/>
                        </a:spcAft>
                      </a:pPr>
                      <a:r>
                        <a:rPr lang="en-US" sz="1800">
                          <a:effectLst/>
                          <a:latin typeface="Courier New" pitchFamily="49" charset="0"/>
                          <a:cs typeface="Courier New" pitchFamily="49" charset="0"/>
                        </a:rPr>
                        <a:t> </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 </a:t>
                      </a:r>
                    </a:p>
                    <a:p>
                      <a:pPr marL="0" marR="0" algn="ctr">
                        <a:lnSpc>
                          <a:spcPct val="115000"/>
                        </a:lnSpc>
                        <a:spcBef>
                          <a:spcPts val="0"/>
                        </a:spcBef>
                        <a:spcAft>
                          <a:spcPts val="0"/>
                        </a:spcAft>
                      </a:pPr>
                      <a:r>
                        <a:rPr lang="en-US" sz="1800">
                          <a:effectLst/>
                          <a:latin typeface="Courier New" pitchFamily="49" charset="0"/>
                          <a:cs typeface="Courier New" pitchFamily="49" charset="0"/>
                        </a:rPr>
                        <a:t>3</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100%</a:t>
                      </a:r>
                      <a:endParaRPr lang="en-US" sz="1800" dirty="0">
                        <a:effectLst/>
                        <a:latin typeface="Courier New" pitchFamily="49" charset="0"/>
                        <a:ea typeface="Calibri"/>
                        <a:cs typeface="Courier New" pitchFamily="49" charset="0"/>
                      </a:endParaRPr>
                    </a:p>
                  </a:txBody>
                  <a:tcPr marL="68580" marR="68580" marT="0" marB="0"/>
                </a:tc>
              </a:tr>
            </a:tbl>
          </a:graphicData>
        </a:graphic>
      </p:graphicFrame>
      <p:sp>
        <p:nvSpPr>
          <p:cNvPr id="3" name="Line 3"/>
          <p:cNvSpPr>
            <a:spLocks noChangeShapeType="1"/>
          </p:cNvSpPr>
          <p:nvPr/>
        </p:nvSpPr>
        <p:spPr bwMode="auto">
          <a:xfrm>
            <a:off x="4178555" y="3200400"/>
            <a:ext cx="4508245" cy="0"/>
          </a:xfrm>
          <a:prstGeom prst="line">
            <a:avLst/>
          </a:prstGeom>
          <a:noFill/>
          <a:ln w="952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Line 2"/>
          <p:cNvSpPr>
            <a:spLocks noChangeShapeType="1"/>
          </p:cNvSpPr>
          <p:nvPr/>
        </p:nvSpPr>
        <p:spPr bwMode="auto">
          <a:xfrm>
            <a:off x="4178555" y="2895600"/>
            <a:ext cx="4508245" cy="0"/>
          </a:xfrm>
          <a:prstGeom prst="line">
            <a:avLst/>
          </a:prstGeom>
          <a:noFill/>
          <a:ln w="952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Line 1"/>
          <p:cNvSpPr>
            <a:spLocks noChangeShapeType="1"/>
          </p:cNvSpPr>
          <p:nvPr/>
        </p:nvSpPr>
        <p:spPr bwMode="auto">
          <a:xfrm>
            <a:off x="4178555" y="2590800"/>
            <a:ext cx="4508245" cy="0"/>
          </a:xfrm>
          <a:prstGeom prst="line">
            <a:avLst/>
          </a:prstGeom>
          <a:noFill/>
          <a:ln w="952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4"/>
          <p:cNvSpPr>
            <a:spLocks noChangeArrowheads="1"/>
          </p:cNvSpPr>
          <p:nvPr/>
        </p:nvSpPr>
        <p:spPr bwMode="auto">
          <a:xfrm>
            <a:off x="3505200" y="304800"/>
            <a:ext cx="376898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Table XXIX</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Miscalculation of payments</a:t>
            </a:r>
            <a:endParaRPr kumimoji="0" lang="en-US" i="0" u="none" strike="noStrike" cap="none" normalizeH="0" baseline="0" dirty="0" smtClean="0">
              <a:ln>
                <a:noFill/>
              </a:ln>
              <a:solidFill>
                <a:schemeClr val="tx1"/>
              </a:solidFill>
              <a:effectLst/>
              <a:latin typeface="Courier New" pitchFamily="49" charset="0"/>
              <a:cs typeface="Courier New" pitchFamily="49" charset="0"/>
            </a:endParaRPr>
          </a:p>
        </p:txBody>
      </p:sp>
      <p:sp>
        <p:nvSpPr>
          <p:cNvPr id="7" name="TextBox 6"/>
          <p:cNvSpPr txBox="1"/>
          <p:nvPr/>
        </p:nvSpPr>
        <p:spPr>
          <a:xfrm>
            <a:off x="228600" y="990600"/>
            <a:ext cx="457200" cy="5016758"/>
          </a:xfrm>
          <a:prstGeom prst="rect">
            <a:avLst/>
          </a:prstGeom>
          <a:noFill/>
        </p:spPr>
        <p:txBody>
          <a:bodyPr wrap="square" rtlCol="0">
            <a:spAutoFit/>
          </a:bodyPr>
          <a:lstStyle/>
          <a:p>
            <a:r>
              <a:rPr lang="en-US" sz="4000" b="1" dirty="0" smtClean="0">
                <a:latin typeface="Courier New" pitchFamily="49" charset="0"/>
                <a:cs typeface="Courier New" pitchFamily="49" charset="0"/>
              </a:rPr>
              <a:t>EMPLOYEE</a:t>
            </a:r>
          </a:p>
        </p:txBody>
      </p:sp>
    </p:spTree>
    <p:extLst>
      <p:ext uri="{BB962C8B-B14F-4D97-AF65-F5344CB8AC3E}">
        <p14:creationId xmlns:p14="http://schemas.microsoft.com/office/powerpoint/2010/main" val="39710962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19983505"/>
              </p:ext>
            </p:extLst>
          </p:nvPr>
        </p:nvGraphicFramePr>
        <p:xfrm>
          <a:off x="1524000" y="1371600"/>
          <a:ext cx="7391400" cy="2894965"/>
        </p:xfrm>
        <a:graphic>
          <a:graphicData uri="http://schemas.openxmlformats.org/drawingml/2006/table">
            <a:tbl>
              <a:tblPr firstRow="1" firstCol="1" bandRow="1">
                <a:tableStyleId>{5C22544A-7EE6-4342-B048-85BDC9FD1C3A}</a:tableStyleId>
              </a:tblPr>
              <a:tblGrid>
                <a:gridCol w="2792615"/>
                <a:gridCol w="1597765"/>
                <a:gridCol w="1389361"/>
                <a:gridCol w="1611659"/>
              </a:tblGrid>
              <a:tr h="391795">
                <a:tc>
                  <a:txBody>
                    <a:bodyPr/>
                    <a:lstStyle/>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QUESTION(s</a:t>
                      </a:r>
                      <a:r>
                        <a:rPr lang="en-US" sz="1800" dirty="0">
                          <a:effectLst/>
                          <a:latin typeface="Courier New" pitchFamily="49" charset="0"/>
                          <a:cs typeface="Courier New" pitchFamily="49" charset="0"/>
                        </a:rPr>
                        <a:t>)</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OPTION</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FREQUENCY</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PERCENTAGE</a:t>
                      </a:r>
                      <a:endParaRPr lang="en-US" sz="1800" dirty="0">
                        <a:effectLst/>
                        <a:latin typeface="Courier New" pitchFamily="49" charset="0"/>
                        <a:ea typeface="Calibri"/>
                        <a:cs typeface="Courier New" pitchFamily="49" charset="0"/>
                      </a:endParaRPr>
                    </a:p>
                  </a:txBody>
                  <a:tcPr marL="68580" marR="68580" marT="0" marB="0"/>
                </a:tc>
              </a:tr>
              <a:tr h="1310005">
                <a:tc>
                  <a:txBody>
                    <a:bodyPr/>
                    <a:lstStyle/>
                    <a:p>
                      <a:pPr marL="0" marR="0" lvl="0" indent="0" algn="l">
                        <a:lnSpc>
                          <a:spcPct val="115000"/>
                        </a:lnSpc>
                        <a:spcBef>
                          <a:spcPts val="0"/>
                        </a:spcBef>
                        <a:spcAft>
                          <a:spcPts val="0"/>
                        </a:spcAft>
                        <a:buFont typeface="Courier New"/>
                        <a:buNone/>
                      </a:pPr>
                      <a:r>
                        <a:rPr lang="en-US" sz="1800" dirty="0" smtClean="0">
                          <a:effectLst/>
                          <a:latin typeface="Courier New" pitchFamily="49" charset="0"/>
                          <a:cs typeface="Courier New" pitchFamily="49" charset="0"/>
                        </a:rPr>
                        <a:t>16. Sales </a:t>
                      </a:r>
                      <a:r>
                        <a:rPr lang="en-US" sz="1800" dirty="0">
                          <a:effectLst/>
                          <a:latin typeface="Courier New" pitchFamily="49" charset="0"/>
                          <a:cs typeface="Courier New" pitchFamily="49" charset="0"/>
                        </a:rPr>
                        <a:t>invoicing is difficult to handle.</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STRONGLY </a:t>
                      </a:r>
                      <a:r>
                        <a:rPr lang="en-US" sz="1800" dirty="0" smtClean="0">
                          <a:effectLst/>
                          <a:latin typeface="Courier New" pitchFamily="49" charset="0"/>
                          <a:cs typeface="Courier New" pitchFamily="49" charset="0"/>
                        </a:rPr>
                        <a:t>AGREE</a:t>
                      </a:r>
                      <a:r>
                        <a:rPr lang="en-US" sz="1800" dirty="0">
                          <a:effectLst/>
                          <a:latin typeface="Courier New" pitchFamily="49" charset="0"/>
                          <a:cs typeface="Courier New" pitchFamily="49" charset="0"/>
                        </a:rPr>
                        <a:t/>
                      </a:r>
                      <a:br>
                        <a:rPr lang="en-US" sz="1800" dirty="0">
                          <a:effectLst/>
                          <a:latin typeface="Courier New" pitchFamily="49" charset="0"/>
                          <a:cs typeface="Courier New" pitchFamily="49" charset="0"/>
                        </a:rPr>
                      </a:br>
                      <a:r>
                        <a:rPr lang="en-US" sz="1800" dirty="0" err="1" smtClean="0">
                          <a:effectLst/>
                          <a:latin typeface="Courier New" pitchFamily="49" charset="0"/>
                          <a:cs typeface="Courier New" pitchFamily="49" charset="0"/>
                        </a:rPr>
                        <a:t>AGREE</a:t>
                      </a:r>
                      <a:r>
                        <a:rPr lang="en-US" sz="1800" dirty="0">
                          <a:effectLst/>
                          <a:latin typeface="Courier New" pitchFamily="49" charset="0"/>
                          <a:cs typeface="Courier New" pitchFamily="49" charset="0"/>
                        </a:rPr>
                        <a:t/>
                      </a:r>
                      <a:br>
                        <a:rPr lang="en-US" sz="1800" dirty="0">
                          <a:effectLst/>
                          <a:latin typeface="Courier New" pitchFamily="49" charset="0"/>
                          <a:cs typeface="Courier New" pitchFamily="49" charset="0"/>
                        </a:rPr>
                      </a:br>
                      <a:r>
                        <a:rPr lang="en-US" sz="1800" dirty="0" smtClean="0">
                          <a:effectLst/>
                          <a:latin typeface="Courier New" pitchFamily="49" charset="0"/>
                          <a:cs typeface="Courier New" pitchFamily="49" charset="0"/>
                        </a:rPr>
                        <a:t>DISAGREE</a:t>
                      </a:r>
                      <a:r>
                        <a:rPr lang="en-US" sz="1800" dirty="0">
                          <a:effectLst/>
                          <a:latin typeface="Courier New" pitchFamily="49" charset="0"/>
                          <a:cs typeface="Courier New" pitchFamily="49" charset="0"/>
                        </a:rPr>
                        <a:t/>
                      </a:r>
                      <a:br>
                        <a:rPr lang="en-US" sz="1800" dirty="0">
                          <a:effectLst/>
                          <a:latin typeface="Courier New" pitchFamily="49" charset="0"/>
                          <a:cs typeface="Courier New" pitchFamily="49" charset="0"/>
                        </a:rPr>
                      </a:br>
                      <a:r>
                        <a:rPr lang="en-US" sz="1800" dirty="0">
                          <a:effectLst/>
                          <a:latin typeface="Courier New" pitchFamily="49" charset="0"/>
                          <a:cs typeface="Courier New" pitchFamily="49" charset="0"/>
                        </a:rPr>
                        <a:t>STRONGLY DISAGREE</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0</a:t>
                      </a:r>
                    </a:p>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0</a:t>
                      </a:r>
                    </a:p>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3</a:t>
                      </a:r>
                      <a:endParaRPr lang="en-US" sz="1800" dirty="0">
                        <a:effectLst/>
                        <a:latin typeface="Courier New" pitchFamily="49" charset="0"/>
                        <a:cs typeface="Courier New" pitchFamily="49" charset="0"/>
                      </a:endParaRPr>
                    </a:p>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0</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0</a:t>
                      </a:r>
                    </a:p>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0</a:t>
                      </a:r>
                    </a:p>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100</a:t>
                      </a:r>
                      <a:r>
                        <a:rPr lang="en-US" sz="1800" dirty="0">
                          <a:effectLst/>
                          <a:latin typeface="Courier New" pitchFamily="49" charset="0"/>
                          <a:cs typeface="Courier New" pitchFamily="49" charset="0"/>
                        </a:rPr>
                        <a:t>%</a:t>
                      </a:r>
                    </a:p>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0</a:t>
                      </a:r>
                      <a:endParaRPr lang="en-US" sz="1800" dirty="0">
                        <a:effectLst/>
                        <a:latin typeface="Courier New" pitchFamily="49" charset="0"/>
                        <a:ea typeface="Calibri"/>
                        <a:cs typeface="Courier New" pitchFamily="49" charset="0"/>
                      </a:endParaRPr>
                    </a:p>
                  </a:txBody>
                  <a:tcPr marL="68580" marR="68580" marT="0" marB="0"/>
                </a:tc>
              </a:tr>
              <a:tr h="336550">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 </a:t>
                      </a:r>
                    </a:p>
                    <a:p>
                      <a:pPr marL="0" marR="0" algn="ctr">
                        <a:lnSpc>
                          <a:spcPct val="115000"/>
                        </a:lnSpc>
                        <a:spcBef>
                          <a:spcPts val="0"/>
                        </a:spcBef>
                        <a:spcAft>
                          <a:spcPts val="0"/>
                        </a:spcAft>
                      </a:pPr>
                      <a:r>
                        <a:rPr lang="en-US" sz="1800">
                          <a:effectLst/>
                          <a:latin typeface="Courier New" pitchFamily="49" charset="0"/>
                          <a:cs typeface="Courier New" pitchFamily="49" charset="0"/>
                        </a:rPr>
                        <a:t>TOTAL:</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l">
                        <a:lnSpc>
                          <a:spcPct val="115000"/>
                        </a:lnSpc>
                        <a:spcBef>
                          <a:spcPts val="0"/>
                        </a:spcBef>
                        <a:spcAft>
                          <a:spcPts val="0"/>
                        </a:spcAft>
                      </a:pPr>
                      <a:r>
                        <a:rPr lang="en-US" sz="1800">
                          <a:effectLst/>
                          <a:latin typeface="Courier New" pitchFamily="49" charset="0"/>
                          <a:cs typeface="Courier New" pitchFamily="49" charset="0"/>
                        </a:rPr>
                        <a:t> </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 </a:t>
                      </a:r>
                    </a:p>
                    <a:p>
                      <a:pPr marL="0" marR="0" algn="ctr">
                        <a:lnSpc>
                          <a:spcPct val="115000"/>
                        </a:lnSpc>
                        <a:spcBef>
                          <a:spcPts val="0"/>
                        </a:spcBef>
                        <a:spcAft>
                          <a:spcPts val="0"/>
                        </a:spcAft>
                      </a:pPr>
                      <a:r>
                        <a:rPr lang="en-US" sz="1800">
                          <a:effectLst/>
                          <a:latin typeface="Courier New" pitchFamily="49" charset="0"/>
                          <a:cs typeface="Courier New" pitchFamily="49" charset="0"/>
                        </a:rPr>
                        <a:t>3</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100%</a:t>
                      </a:r>
                      <a:endParaRPr lang="en-US" sz="1800" dirty="0">
                        <a:effectLst/>
                        <a:latin typeface="Courier New" pitchFamily="49" charset="0"/>
                        <a:ea typeface="Calibri"/>
                        <a:cs typeface="Courier New" pitchFamily="49" charset="0"/>
                      </a:endParaRPr>
                    </a:p>
                  </a:txBody>
                  <a:tcPr marL="68580" marR="68580" marT="0" marB="0"/>
                </a:tc>
              </a:tr>
            </a:tbl>
          </a:graphicData>
        </a:graphic>
      </p:graphicFrame>
      <p:sp>
        <p:nvSpPr>
          <p:cNvPr id="3" name="Line 3"/>
          <p:cNvSpPr>
            <a:spLocks noChangeShapeType="1"/>
          </p:cNvSpPr>
          <p:nvPr/>
        </p:nvSpPr>
        <p:spPr bwMode="auto">
          <a:xfrm>
            <a:off x="4314825" y="2667000"/>
            <a:ext cx="4524375" cy="0"/>
          </a:xfrm>
          <a:prstGeom prst="line">
            <a:avLst/>
          </a:prstGeom>
          <a:noFill/>
          <a:ln w="952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Line 2"/>
          <p:cNvSpPr>
            <a:spLocks noChangeShapeType="1"/>
          </p:cNvSpPr>
          <p:nvPr/>
        </p:nvSpPr>
        <p:spPr bwMode="auto">
          <a:xfrm>
            <a:off x="4314825" y="3048000"/>
            <a:ext cx="4524375" cy="0"/>
          </a:xfrm>
          <a:prstGeom prst="line">
            <a:avLst/>
          </a:prstGeom>
          <a:noFill/>
          <a:ln w="952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Line 1"/>
          <p:cNvSpPr>
            <a:spLocks noChangeShapeType="1"/>
          </p:cNvSpPr>
          <p:nvPr/>
        </p:nvSpPr>
        <p:spPr bwMode="auto">
          <a:xfrm>
            <a:off x="4314825" y="2362200"/>
            <a:ext cx="4524375" cy="0"/>
          </a:xfrm>
          <a:prstGeom prst="line">
            <a:avLst/>
          </a:prstGeom>
          <a:noFill/>
          <a:ln w="952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4"/>
          <p:cNvSpPr>
            <a:spLocks noChangeArrowheads="1"/>
          </p:cNvSpPr>
          <p:nvPr/>
        </p:nvSpPr>
        <p:spPr bwMode="auto">
          <a:xfrm>
            <a:off x="2971800" y="228600"/>
            <a:ext cx="418255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Table XXX</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Difficulty in sales invoicing</a:t>
            </a:r>
            <a:endParaRPr kumimoji="0" lang="en-US" i="0" u="none" strike="noStrike" cap="none" normalizeH="0" baseline="0" dirty="0" smtClean="0">
              <a:ln>
                <a:noFill/>
              </a:ln>
              <a:solidFill>
                <a:schemeClr val="tx1"/>
              </a:solidFill>
              <a:effectLst/>
              <a:latin typeface="Courier New" pitchFamily="49" charset="0"/>
              <a:cs typeface="Courier New" pitchFamily="49" charset="0"/>
            </a:endParaRPr>
          </a:p>
        </p:txBody>
      </p:sp>
      <p:sp>
        <p:nvSpPr>
          <p:cNvPr id="7" name="TextBox 6"/>
          <p:cNvSpPr txBox="1"/>
          <p:nvPr/>
        </p:nvSpPr>
        <p:spPr>
          <a:xfrm>
            <a:off x="228600" y="990600"/>
            <a:ext cx="457200" cy="5016758"/>
          </a:xfrm>
          <a:prstGeom prst="rect">
            <a:avLst/>
          </a:prstGeom>
          <a:noFill/>
        </p:spPr>
        <p:txBody>
          <a:bodyPr wrap="square" rtlCol="0">
            <a:spAutoFit/>
          </a:bodyPr>
          <a:lstStyle/>
          <a:p>
            <a:r>
              <a:rPr lang="en-US" sz="4000" b="1" dirty="0" smtClean="0">
                <a:latin typeface="Courier New" pitchFamily="49" charset="0"/>
                <a:cs typeface="Courier New" pitchFamily="49" charset="0"/>
              </a:rPr>
              <a:t>EMPLOYEE</a:t>
            </a:r>
          </a:p>
        </p:txBody>
      </p:sp>
    </p:spTree>
    <p:extLst>
      <p:ext uri="{BB962C8B-B14F-4D97-AF65-F5344CB8AC3E}">
        <p14:creationId xmlns:p14="http://schemas.microsoft.com/office/powerpoint/2010/main" val="18281310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207242630"/>
              </p:ext>
            </p:extLst>
          </p:nvPr>
        </p:nvGraphicFramePr>
        <p:xfrm>
          <a:off x="1371600" y="1306133"/>
          <a:ext cx="7391400" cy="2274316"/>
        </p:xfrm>
        <a:graphic>
          <a:graphicData uri="http://schemas.openxmlformats.org/drawingml/2006/table">
            <a:tbl>
              <a:tblPr firstRow="1" firstCol="1" bandRow="1">
                <a:tableStyleId>{5C22544A-7EE6-4342-B048-85BDC9FD1C3A}</a:tableStyleId>
              </a:tblPr>
              <a:tblGrid>
                <a:gridCol w="2514600"/>
                <a:gridCol w="1524000"/>
                <a:gridCol w="1676400"/>
                <a:gridCol w="1676400"/>
              </a:tblGrid>
              <a:tr h="391795">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QUESTION(s)</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OPTION</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FREQUENCY</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PERCENTAGE</a:t>
                      </a:r>
                      <a:endParaRPr lang="en-US" sz="1800" dirty="0">
                        <a:effectLst/>
                        <a:latin typeface="Courier New" pitchFamily="49" charset="0"/>
                        <a:ea typeface="Calibri"/>
                        <a:cs typeface="Courier New" pitchFamily="49" charset="0"/>
                      </a:endParaRPr>
                    </a:p>
                  </a:txBody>
                  <a:tcPr marL="68580" marR="68580" marT="0" marB="0"/>
                </a:tc>
              </a:tr>
              <a:tr h="1250950">
                <a:tc>
                  <a:txBody>
                    <a:bodyPr/>
                    <a:lstStyle/>
                    <a:p>
                      <a:pPr marL="0" marR="0" lvl="0" indent="0" algn="l">
                        <a:lnSpc>
                          <a:spcPct val="115000"/>
                        </a:lnSpc>
                        <a:spcBef>
                          <a:spcPts val="0"/>
                        </a:spcBef>
                        <a:spcAft>
                          <a:spcPts val="0"/>
                        </a:spcAft>
                        <a:buFont typeface="Courier New"/>
                        <a:buNone/>
                      </a:pPr>
                      <a:r>
                        <a:rPr lang="en-US" sz="1800" dirty="0" smtClean="0">
                          <a:effectLst/>
                          <a:latin typeface="Courier New" pitchFamily="49" charset="0"/>
                          <a:cs typeface="Courier New" pitchFamily="49" charset="0"/>
                        </a:rPr>
                        <a:t>17. How </a:t>
                      </a:r>
                      <a:r>
                        <a:rPr lang="en-US" sz="1800" dirty="0">
                          <a:effectLst/>
                          <a:latin typeface="Courier New" pitchFamily="49" charset="0"/>
                          <a:cs typeface="Courier New" pitchFamily="49" charset="0"/>
                        </a:rPr>
                        <a:t>often are you going to generate reports?</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DAILY</a:t>
                      </a:r>
                    </a:p>
                    <a:p>
                      <a:pPr marL="0" marR="0" algn="ctr">
                        <a:lnSpc>
                          <a:spcPct val="115000"/>
                        </a:lnSpc>
                        <a:spcBef>
                          <a:spcPts val="0"/>
                        </a:spcBef>
                        <a:spcAft>
                          <a:spcPts val="0"/>
                        </a:spcAft>
                      </a:pPr>
                      <a:r>
                        <a:rPr lang="en-US" sz="1800" dirty="0">
                          <a:effectLst/>
                          <a:latin typeface="Courier New" pitchFamily="49" charset="0"/>
                          <a:cs typeface="Courier New" pitchFamily="49" charset="0"/>
                        </a:rPr>
                        <a:t> </a:t>
                      </a:r>
                      <a:r>
                        <a:rPr lang="en-US" sz="1800" dirty="0" smtClean="0">
                          <a:effectLst/>
                          <a:latin typeface="Courier New" pitchFamily="49" charset="0"/>
                          <a:cs typeface="Courier New" pitchFamily="49" charset="0"/>
                        </a:rPr>
                        <a:t>WEEKLY</a:t>
                      </a:r>
                      <a:r>
                        <a:rPr lang="en-US" sz="1800" dirty="0">
                          <a:effectLst/>
                          <a:latin typeface="Courier New" pitchFamily="49" charset="0"/>
                          <a:cs typeface="Courier New" pitchFamily="49" charset="0"/>
                        </a:rPr>
                        <a:t/>
                      </a:r>
                      <a:br>
                        <a:rPr lang="en-US" sz="1800" dirty="0">
                          <a:effectLst/>
                          <a:latin typeface="Courier New" pitchFamily="49" charset="0"/>
                          <a:cs typeface="Courier New" pitchFamily="49" charset="0"/>
                        </a:rPr>
                      </a:br>
                      <a:r>
                        <a:rPr lang="en-US" sz="1800" dirty="0" smtClean="0">
                          <a:effectLst/>
                          <a:latin typeface="Courier New" pitchFamily="49" charset="0"/>
                          <a:cs typeface="Courier New" pitchFamily="49" charset="0"/>
                        </a:rPr>
                        <a:t>MONTHLY</a:t>
                      </a:r>
                      <a:r>
                        <a:rPr lang="en-US" sz="1800" dirty="0">
                          <a:effectLst/>
                          <a:latin typeface="Courier New" pitchFamily="49" charset="0"/>
                          <a:cs typeface="Courier New" pitchFamily="49" charset="0"/>
                        </a:rPr>
                        <a:t/>
                      </a:r>
                      <a:br>
                        <a:rPr lang="en-US" sz="1800" dirty="0">
                          <a:effectLst/>
                          <a:latin typeface="Courier New" pitchFamily="49" charset="0"/>
                          <a:cs typeface="Courier New" pitchFamily="49" charset="0"/>
                        </a:rPr>
                      </a:br>
                      <a:r>
                        <a:rPr lang="en-US" sz="1800" dirty="0">
                          <a:effectLst/>
                          <a:latin typeface="Courier New" pitchFamily="49" charset="0"/>
                          <a:cs typeface="Courier New" pitchFamily="49" charset="0"/>
                        </a:rPr>
                        <a:t>YEARLY</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3</a:t>
                      </a:r>
                    </a:p>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0</a:t>
                      </a:r>
                      <a:endParaRPr lang="en-US" sz="1800" dirty="0">
                        <a:effectLst/>
                        <a:latin typeface="Courier New" pitchFamily="49" charset="0"/>
                        <a:cs typeface="Courier New" pitchFamily="49" charset="0"/>
                      </a:endParaRPr>
                    </a:p>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0</a:t>
                      </a:r>
                      <a:endParaRPr lang="en-US" sz="1800" dirty="0">
                        <a:effectLst/>
                        <a:latin typeface="Courier New" pitchFamily="49" charset="0"/>
                        <a:cs typeface="Courier New" pitchFamily="49" charset="0"/>
                      </a:endParaRPr>
                    </a:p>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0</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100%</a:t>
                      </a:r>
                    </a:p>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0</a:t>
                      </a:r>
                      <a:endParaRPr lang="en-US" sz="1800" dirty="0">
                        <a:effectLst/>
                        <a:latin typeface="Courier New" pitchFamily="49" charset="0"/>
                        <a:cs typeface="Courier New" pitchFamily="49" charset="0"/>
                      </a:endParaRPr>
                    </a:p>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0</a:t>
                      </a:r>
                      <a:endParaRPr lang="en-US" sz="1800" dirty="0">
                        <a:effectLst/>
                        <a:latin typeface="Courier New" pitchFamily="49" charset="0"/>
                        <a:cs typeface="Courier New" pitchFamily="49" charset="0"/>
                      </a:endParaRPr>
                    </a:p>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0</a:t>
                      </a:r>
                      <a:endParaRPr lang="en-US" sz="1800" dirty="0">
                        <a:effectLst/>
                        <a:latin typeface="Courier New" pitchFamily="49" charset="0"/>
                        <a:ea typeface="Calibri"/>
                        <a:cs typeface="Courier New" pitchFamily="49" charset="0"/>
                      </a:endParaRPr>
                    </a:p>
                  </a:txBody>
                  <a:tcPr marL="68580" marR="68580" marT="0" marB="0"/>
                </a:tc>
              </a:tr>
              <a:tr h="452755">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 </a:t>
                      </a:r>
                    </a:p>
                    <a:p>
                      <a:pPr marL="0" marR="0" algn="ctr">
                        <a:lnSpc>
                          <a:spcPct val="115000"/>
                        </a:lnSpc>
                        <a:spcBef>
                          <a:spcPts val="0"/>
                        </a:spcBef>
                        <a:spcAft>
                          <a:spcPts val="0"/>
                        </a:spcAft>
                      </a:pPr>
                      <a:r>
                        <a:rPr lang="en-US" sz="1800">
                          <a:effectLst/>
                          <a:latin typeface="Courier New" pitchFamily="49" charset="0"/>
                          <a:cs typeface="Courier New" pitchFamily="49" charset="0"/>
                        </a:rPr>
                        <a:t>TOTAL:</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l">
                        <a:lnSpc>
                          <a:spcPct val="115000"/>
                        </a:lnSpc>
                        <a:spcBef>
                          <a:spcPts val="0"/>
                        </a:spcBef>
                        <a:spcAft>
                          <a:spcPts val="0"/>
                        </a:spcAft>
                      </a:pPr>
                      <a:r>
                        <a:rPr lang="en-US" sz="1800">
                          <a:effectLst/>
                          <a:latin typeface="Courier New" pitchFamily="49" charset="0"/>
                          <a:cs typeface="Courier New" pitchFamily="49" charset="0"/>
                        </a:rPr>
                        <a:t> </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 </a:t>
                      </a:r>
                    </a:p>
                    <a:p>
                      <a:pPr marL="0" marR="0" algn="ctr">
                        <a:lnSpc>
                          <a:spcPct val="115000"/>
                        </a:lnSpc>
                        <a:spcBef>
                          <a:spcPts val="0"/>
                        </a:spcBef>
                        <a:spcAft>
                          <a:spcPts val="0"/>
                        </a:spcAft>
                      </a:pPr>
                      <a:r>
                        <a:rPr lang="en-US" sz="1800">
                          <a:effectLst/>
                          <a:latin typeface="Courier New" pitchFamily="49" charset="0"/>
                          <a:cs typeface="Courier New" pitchFamily="49" charset="0"/>
                        </a:rPr>
                        <a:t>3</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100%</a:t>
                      </a:r>
                      <a:endParaRPr lang="en-US" sz="1800" dirty="0">
                        <a:effectLst/>
                        <a:latin typeface="Courier New" pitchFamily="49" charset="0"/>
                        <a:ea typeface="Calibri"/>
                        <a:cs typeface="Courier New" pitchFamily="49" charset="0"/>
                      </a:endParaRPr>
                    </a:p>
                  </a:txBody>
                  <a:tcPr marL="68580" marR="68580" marT="0" marB="0"/>
                </a:tc>
              </a:tr>
            </a:tbl>
          </a:graphicData>
        </a:graphic>
      </p:graphicFrame>
      <p:sp>
        <p:nvSpPr>
          <p:cNvPr id="3" name="Line 3"/>
          <p:cNvSpPr>
            <a:spLocks noChangeShapeType="1"/>
          </p:cNvSpPr>
          <p:nvPr/>
        </p:nvSpPr>
        <p:spPr bwMode="auto">
          <a:xfrm>
            <a:off x="3886200" y="2590800"/>
            <a:ext cx="4800600" cy="0"/>
          </a:xfrm>
          <a:prstGeom prst="line">
            <a:avLst/>
          </a:prstGeom>
          <a:noFill/>
          <a:ln w="952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Line 2"/>
          <p:cNvSpPr>
            <a:spLocks noChangeShapeType="1"/>
          </p:cNvSpPr>
          <p:nvPr/>
        </p:nvSpPr>
        <p:spPr bwMode="auto">
          <a:xfrm>
            <a:off x="3886200" y="2286000"/>
            <a:ext cx="4800600" cy="0"/>
          </a:xfrm>
          <a:prstGeom prst="line">
            <a:avLst/>
          </a:prstGeom>
          <a:noFill/>
          <a:ln w="952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Line 1"/>
          <p:cNvSpPr>
            <a:spLocks noChangeShapeType="1"/>
          </p:cNvSpPr>
          <p:nvPr/>
        </p:nvSpPr>
        <p:spPr bwMode="auto">
          <a:xfrm>
            <a:off x="3886200" y="1981200"/>
            <a:ext cx="4800600" cy="0"/>
          </a:xfrm>
          <a:prstGeom prst="line">
            <a:avLst/>
          </a:prstGeom>
          <a:noFill/>
          <a:ln w="952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4"/>
          <p:cNvSpPr>
            <a:spLocks noChangeArrowheads="1"/>
          </p:cNvSpPr>
          <p:nvPr/>
        </p:nvSpPr>
        <p:spPr bwMode="auto">
          <a:xfrm>
            <a:off x="3657600" y="228600"/>
            <a:ext cx="307969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Table XXXI</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Generating of reports</a:t>
            </a:r>
            <a:endParaRPr kumimoji="0" lang="en-US" i="0" u="none" strike="noStrike" cap="none" normalizeH="0" baseline="0" dirty="0" smtClean="0">
              <a:ln>
                <a:noFill/>
              </a:ln>
              <a:solidFill>
                <a:schemeClr val="tx1"/>
              </a:solidFill>
              <a:effectLst/>
              <a:latin typeface="Courier New" pitchFamily="49" charset="0"/>
              <a:cs typeface="Courier New" pitchFamily="49" charset="0"/>
            </a:endParaRPr>
          </a:p>
        </p:txBody>
      </p:sp>
      <p:sp>
        <p:nvSpPr>
          <p:cNvPr id="7" name="TextBox 6"/>
          <p:cNvSpPr txBox="1"/>
          <p:nvPr/>
        </p:nvSpPr>
        <p:spPr>
          <a:xfrm>
            <a:off x="228600" y="990600"/>
            <a:ext cx="457200" cy="5016758"/>
          </a:xfrm>
          <a:prstGeom prst="rect">
            <a:avLst/>
          </a:prstGeom>
          <a:noFill/>
        </p:spPr>
        <p:txBody>
          <a:bodyPr wrap="square" rtlCol="0">
            <a:spAutoFit/>
          </a:bodyPr>
          <a:lstStyle/>
          <a:p>
            <a:r>
              <a:rPr lang="en-US" sz="4000" b="1" dirty="0" smtClean="0">
                <a:latin typeface="Courier New" pitchFamily="49" charset="0"/>
                <a:cs typeface="Courier New" pitchFamily="49" charset="0"/>
              </a:rPr>
              <a:t>EMPLOYEE</a:t>
            </a:r>
          </a:p>
        </p:txBody>
      </p:sp>
    </p:spTree>
    <p:extLst>
      <p:ext uri="{BB962C8B-B14F-4D97-AF65-F5344CB8AC3E}">
        <p14:creationId xmlns:p14="http://schemas.microsoft.com/office/powerpoint/2010/main" val="2455733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381000"/>
            <a:ext cx="7086600" cy="923330"/>
          </a:xfrm>
          <a:prstGeom prst="rect">
            <a:avLst/>
          </a:prstGeom>
        </p:spPr>
        <p:txBody>
          <a:bodyPr wrap="square">
            <a:spAutoFit/>
          </a:bodyPr>
          <a:lstStyle/>
          <a:p>
            <a:pPr algn="ctr"/>
            <a:r>
              <a:rPr lang="en-US" dirty="0">
                <a:latin typeface="Courier New" pitchFamily="49" charset="0"/>
                <a:cs typeface="Courier New" pitchFamily="49" charset="0"/>
              </a:rPr>
              <a:t>Table </a:t>
            </a:r>
            <a:r>
              <a:rPr lang="en-US" dirty="0" smtClean="0">
                <a:latin typeface="Courier New" pitchFamily="49" charset="0"/>
                <a:cs typeface="Courier New" pitchFamily="49" charset="0"/>
              </a:rPr>
              <a:t>XXXII</a:t>
            </a:r>
          </a:p>
          <a:p>
            <a:pPr algn="ctr"/>
            <a:endParaRPr lang="en-US" dirty="0">
              <a:latin typeface="Courier New" pitchFamily="49" charset="0"/>
              <a:cs typeface="Courier New" pitchFamily="49" charset="0"/>
            </a:endParaRPr>
          </a:p>
          <a:p>
            <a:pPr algn="ctr"/>
            <a:r>
              <a:rPr lang="en-US" dirty="0">
                <a:latin typeface="Courier New" pitchFamily="49" charset="0"/>
                <a:cs typeface="Courier New" pitchFamily="49" charset="0"/>
              </a:rPr>
              <a:t>Agree of deploying a Sales and Inventory System</a:t>
            </a:r>
          </a:p>
        </p:txBody>
      </p:sp>
      <p:graphicFrame>
        <p:nvGraphicFramePr>
          <p:cNvPr id="3" name="Table 2"/>
          <p:cNvGraphicFramePr>
            <a:graphicFrameLocks noGrp="1"/>
          </p:cNvGraphicFramePr>
          <p:nvPr>
            <p:extLst>
              <p:ext uri="{D42A27DB-BD31-4B8C-83A1-F6EECF244321}">
                <p14:modId xmlns:p14="http://schemas.microsoft.com/office/powerpoint/2010/main" val="3026886588"/>
              </p:ext>
            </p:extLst>
          </p:nvPr>
        </p:nvGraphicFramePr>
        <p:xfrm>
          <a:off x="1371600" y="1752600"/>
          <a:ext cx="7391400" cy="2894457"/>
        </p:xfrm>
        <a:graphic>
          <a:graphicData uri="http://schemas.openxmlformats.org/drawingml/2006/table">
            <a:tbl>
              <a:tblPr firstRow="1" firstCol="1" bandRow="1">
                <a:tableStyleId>{5C22544A-7EE6-4342-B048-85BDC9FD1C3A}</a:tableStyleId>
              </a:tblPr>
              <a:tblGrid>
                <a:gridCol w="2792615"/>
                <a:gridCol w="1597765"/>
                <a:gridCol w="1400820"/>
                <a:gridCol w="1600200"/>
              </a:tblGrid>
              <a:tr h="381000">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QUESTION(s)</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OPTION</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FREQUENCY</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PERCENTAGE</a:t>
                      </a:r>
                      <a:endParaRPr lang="en-US" sz="1800" dirty="0">
                        <a:effectLst/>
                        <a:latin typeface="Courier New" pitchFamily="49" charset="0"/>
                        <a:ea typeface="Calibri"/>
                        <a:cs typeface="Courier New" pitchFamily="49" charset="0"/>
                      </a:endParaRPr>
                    </a:p>
                  </a:txBody>
                  <a:tcPr marL="68580" marR="68580" marT="0" marB="0"/>
                </a:tc>
              </a:tr>
              <a:tr h="1362075">
                <a:tc>
                  <a:txBody>
                    <a:bodyPr/>
                    <a:lstStyle/>
                    <a:p>
                      <a:pPr marL="0" marR="0" lvl="0" indent="0" algn="l">
                        <a:lnSpc>
                          <a:spcPct val="115000"/>
                        </a:lnSpc>
                        <a:spcBef>
                          <a:spcPts val="0"/>
                        </a:spcBef>
                        <a:spcAft>
                          <a:spcPts val="0"/>
                        </a:spcAft>
                        <a:buFont typeface="Courier New"/>
                        <a:buNone/>
                      </a:pPr>
                      <a:r>
                        <a:rPr lang="en-US" sz="1800" dirty="0" smtClean="0">
                          <a:effectLst/>
                          <a:latin typeface="Courier New" pitchFamily="49" charset="0"/>
                          <a:cs typeface="Courier New" pitchFamily="49" charset="0"/>
                        </a:rPr>
                        <a:t>18. Do </a:t>
                      </a:r>
                      <a:r>
                        <a:rPr lang="en-US" sz="1800" dirty="0">
                          <a:effectLst/>
                          <a:latin typeface="Courier New" pitchFamily="49" charset="0"/>
                          <a:cs typeface="Courier New" pitchFamily="49" charset="0"/>
                        </a:rPr>
                        <a:t>you agree to have a system entitled “</a:t>
                      </a:r>
                      <a:r>
                        <a:rPr lang="en-US" sz="1800" dirty="0" err="1">
                          <a:effectLst/>
                          <a:latin typeface="Courier New" pitchFamily="49" charset="0"/>
                          <a:cs typeface="Courier New" pitchFamily="49" charset="0"/>
                        </a:rPr>
                        <a:t>Dela</a:t>
                      </a:r>
                      <a:r>
                        <a:rPr lang="en-US" sz="1800" dirty="0">
                          <a:effectLst/>
                          <a:latin typeface="Courier New" pitchFamily="49" charset="0"/>
                          <a:cs typeface="Courier New" pitchFamily="49" charset="0"/>
                        </a:rPr>
                        <a:t> Rama’s Sales and Inventory System”?</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STRONGLY AGREE</a:t>
                      </a:r>
                    </a:p>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AGREE</a:t>
                      </a:r>
                      <a:endParaRPr lang="en-US" sz="1800" dirty="0">
                        <a:effectLst/>
                        <a:latin typeface="Courier New" pitchFamily="49" charset="0"/>
                        <a:cs typeface="Courier New" pitchFamily="49" charset="0"/>
                      </a:endParaRPr>
                    </a:p>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DISAGREE</a:t>
                      </a:r>
                      <a:r>
                        <a:rPr lang="en-US" sz="1800" dirty="0">
                          <a:effectLst/>
                          <a:latin typeface="Courier New" pitchFamily="49" charset="0"/>
                          <a:cs typeface="Courier New" pitchFamily="49" charset="0"/>
                        </a:rPr>
                        <a:t/>
                      </a:r>
                      <a:br>
                        <a:rPr lang="en-US" sz="1800" dirty="0">
                          <a:effectLst/>
                          <a:latin typeface="Courier New" pitchFamily="49" charset="0"/>
                          <a:cs typeface="Courier New" pitchFamily="49" charset="0"/>
                        </a:rPr>
                      </a:br>
                      <a:r>
                        <a:rPr lang="en-US" sz="1800" dirty="0">
                          <a:effectLst/>
                          <a:latin typeface="Courier New" pitchFamily="49" charset="0"/>
                          <a:cs typeface="Courier New" pitchFamily="49" charset="0"/>
                        </a:rPr>
                        <a:t>STRONGLY DISAGREE</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0</a:t>
                      </a:r>
                    </a:p>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3</a:t>
                      </a:r>
                    </a:p>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0</a:t>
                      </a:r>
                      <a:endParaRPr lang="en-US" sz="1800" dirty="0">
                        <a:effectLst/>
                        <a:latin typeface="Courier New" pitchFamily="49" charset="0"/>
                        <a:cs typeface="Courier New" pitchFamily="49" charset="0"/>
                      </a:endParaRPr>
                    </a:p>
                    <a:p>
                      <a:pPr marL="0" marR="0" algn="ctr">
                        <a:lnSpc>
                          <a:spcPct val="115000"/>
                        </a:lnSpc>
                        <a:spcBef>
                          <a:spcPts val="0"/>
                        </a:spcBef>
                        <a:spcAft>
                          <a:spcPts val="0"/>
                        </a:spcAft>
                      </a:pPr>
                      <a:r>
                        <a:rPr lang="en-US" sz="1800" dirty="0">
                          <a:effectLst/>
                          <a:latin typeface="Courier New" pitchFamily="49" charset="0"/>
                          <a:cs typeface="Courier New" pitchFamily="49" charset="0"/>
                        </a:rPr>
                        <a:t>0</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0</a:t>
                      </a:r>
                    </a:p>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100%</a:t>
                      </a:r>
                    </a:p>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0</a:t>
                      </a:r>
                      <a:endParaRPr lang="en-US" sz="1800" dirty="0">
                        <a:effectLst/>
                        <a:latin typeface="Courier New" pitchFamily="49" charset="0"/>
                        <a:cs typeface="Courier New" pitchFamily="49" charset="0"/>
                      </a:endParaRPr>
                    </a:p>
                    <a:p>
                      <a:pPr marL="0" marR="0" algn="ctr">
                        <a:lnSpc>
                          <a:spcPct val="115000"/>
                        </a:lnSpc>
                        <a:spcBef>
                          <a:spcPts val="0"/>
                        </a:spcBef>
                        <a:spcAft>
                          <a:spcPts val="0"/>
                        </a:spcAft>
                      </a:pPr>
                      <a:r>
                        <a:rPr lang="en-US" sz="1800" dirty="0" smtClean="0">
                          <a:effectLst/>
                          <a:latin typeface="Courier New" pitchFamily="49" charset="0"/>
                          <a:cs typeface="Courier New" pitchFamily="49" charset="0"/>
                        </a:rPr>
                        <a:t>0</a:t>
                      </a:r>
                      <a:endParaRPr lang="en-US" sz="1800" dirty="0">
                        <a:effectLst/>
                        <a:latin typeface="Courier New" pitchFamily="49" charset="0"/>
                        <a:ea typeface="Calibri"/>
                        <a:cs typeface="Courier New" pitchFamily="49" charset="0"/>
                      </a:endParaRPr>
                    </a:p>
                  </a:txBody>
                  <a:tcPr marL="68580" marR="68580" marT="0" marB="0"/>
                </a:tc>
              </a:tr>
              <a:tr h="452755">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TOTAL:</a:t>
                      </a:r>
                      <a:endParaRPr lang="en-US" sz="1800" dirty="0">
                        <a:effectLst/>
                        <a:latin typeface="Courier New" pitchFamily="49" charset="0"/>
                        <a:ea typeface="Calibri"/>
                        <a:cs typeface="Courier New" pitchFamily="49" charset="0"/>
                      </a:endParaRPr>
                    </a:p>
                  </a:txBody>
                  <a:tcPr marL="68580" marR="68580" marT="0" marB="0"/>
                </a:tc>
                <a:tc>
                  <a:txBody>
                    <a:bodyPr/>
                    <a:lstStyle/>
                    <a:p>
                      <a:pPr marL="0" marR="0" algn="l">
                        <a:lnSpc>
                          <a:spcPct val="115000"/>
                        </a:lnSpc>
                        <a:spcBef>
                          <a:spcPts val="0"/>
                        </a:spcBef>
                        <a:spcAft>
                          <a:spcPts val="0"/>
                        </a:spcAft>
                      </a:pPr>
                      <a:r>
                        <a:rPr lang="en-US" sz="1800">
                          <a:effectLst/>
                          <a:latin typeface="Courier New" pitchFamily="49" charset="0"/>
                          <a:cs typeface="Courier New" pitchFamily="49" charset="0"/>
                        </a:rPr>
                        <a:t> </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a:effectLst/>
                          <a:latin typeface="Courier New" pitchFamily="49" charset="0"/>
                          <a:cs typeface="Courier New" pitchFamily="49" charset="0"/>
                        </a:rPr>
                        <a:t> </a:t>
                      </a:r>
                    </a:p>
                    <a:p>
                      <a:pPr marL="0" marR="0" algn="ctr">
                        <a:lnSpc>
                          <a:spcPct val="115000"/>
                        </a:lnSpc>
                        <a:spcBef>
                          <a:spcPts val="0"/>
                        </a:spcBef>
                        <a:spcAft>
                          <a:spcPts val="0"/>
                        </a:spcAft>
                      </a:pPr>
                      <a:r>
                        <a:rPr lang="en-US" sz="1800">
                          <a:effectLst/>
                          <a:latin typeface="Courier New" pitchFamily="49" charset="0"/>
                          <a:cs typeface="Courier New" pitchFamily="49" charset="0"/>
                        </a:rPr>
                        <a:t>3</a:t>
                      </a:r>
                      <a:endParaRPr lang="en-US" sz="18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ourier New" pitchFamily="49" charset="0"/>
                          <a:cs typeface="Courier New" pitchFamily="49" charset="0"/>
                        </a:rPr>
                        <a:t> </a:t>
                      </a:r>
                    </a:p>
                    <a:p>
                      <a:pPr marL="0" marR="0" algn="ctr">
                        <a:lnSpc>
                          <a:spcPct val="115000"/>
                        </a:lnSpc>
                        <a:spcBef>
                          <a:spcPts val="0"/>
                        </a:spcBef>
                        <a:spcAft>
                          <a:spcPts val="0"/>
                        </a:spcAft>
                      </a:pPr>
                      <a:r>
                        <a:rPr lang="en-US" sz="1800" dirty="0">
                          <a:effectLst/>
                          <a:latin typeface="Courier New" pitchFamily="49" charset="0"/>
                          <a:cs typeface="Courier New" pitchFamily="49" charset="0"/>
                        </a:rPr>
                        <a:t>100%</a:t>
                      </a:r>
                      <a:endParaRPr lang="en-US" sz="1800" dirty="0">
                        <a:effectLst/>
                        <a:latin typeface="Courier New" pitchFamily="49" charset="0"/>
                        <a:ea typeface="Calibri"/>
                        <a:cs typeface="Courier New" pitchFamily="49" charset="0"/>
                      </a:endParaRPr>
                    </a:p>
                  </a:txBody>
                  <a:tcPr marL="68580" marR="68580" marT="0" marB="0"/>
                </a:tc>
              </a:tr>
            </a:tbl>
          </a:graphicData>
        </a:graphic>
      </p:graphicFrame>
      <p:sp>
        <p:nvSpPr>
          <p:cNvPr id="4" name="Line 3"/>
          <p:cNvSpPr>
            <a:spLocks noChangeShapeType="1"/>
          </p:cNvSpPr>
          <p:nvPr/>
        </p:nvSpPr>
        <p:spPr bwMode="auto">
          <a:xfrm>
            <a:off x="4162425" y="3429000"/>
            <a:ext cx="4600575" cy="0"/>
          </a:xfrm>
          <a:prstGeom prst="line">
            <a:avLst/>
          </a:prstGeom>
          <a:noFill/>
          <a:ln w="952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Line 2"/>
          <p:cNvSpPr>
            <a:spLocks noChangeShapeType="1"/>
          </p:cNvSpPr>
          <p:nvPr/>
        </p:nvSpPr>
        <p:spPr bwMode="auto">
          <a:xfrm>
            <a:off x="4162425" y="3124200"/>
            <a:ext cx="4600575" cy="0"/>
          </a:xfrm>
          <a:prstGeom prst="line">
            <a:avLst/>
          </a:prstGeom>
          <a:noFill/>
          <a:ln w="952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Line 1"/>
          <p:cNvSpPr>
            <a:spLocks noChangeShapeType="1"/>
          </p:cNvSpPr>
          <p:nvPr/>
        </p:nvSpPr>
        <p:spPr bwMode="auto">
          <a:xfrm>
            <a:off x="4162425" y="2743200"/>
            <a:ext cx="4600575" cy="0"/>
          </a:xfrm>
          <a:prstGeom prst="line">
            <a:avLst/>
          </a:prstGeom>
          <a:noFill/>
          <a:ln w="952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228600" y="990600"/>
            <a:ext cx="457200" cy="5016758"/>
          </a:xfrm>
          <a:prstGeom prst="rect">
            <a:avLst/>
          </a:prstGeom>
          <a:noFill/>
        </p:spPr>
        <p:txBody>
          <a:bodyPr wrap="square" rtlCol="0">
            <a:spAutoFit/>
          </a:bodyPr>
          <a:lstStyle/>
          <a:p>
            <a:r>
              <a:rPr lang="en-US" sz="4000" b="1" dirty="0" smtClean="0">
                <a:latin typeface="Courier New" pitchFamily="49" charset="0"/>
                <a:cs typeface="Courier New" pitchFamily="49" charset="0"/>
              </a:rPr>
              <a:t>EMPLOYEE</a:t>
            </a:r>
          </a:p>
        </p:txBody>
      </p:sp>
    </p:spTree>
    <p:extLst>
      <p:ext uri="{BB962C8B-B14F-4D97-AF65-F5344CB8AC3E}">
        <p14:creationId xmlns:p14="http://schemas.microsoft.com/office/powerpoint/2010/main" val="19463614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2400"/>
            <a:ext cx="6949338" cy="769441"/>
          </a:xfrm>
          <a:prstGeom prst="rect">
            <a:avLst/>
          </a:prstGeom>
          <a:noFill/>
        </p:spPr>
        <p:txBody>
          <a:bodyPr wrap="none" lIns="91440" tIns="45720" rIns="91440" bIns="45720">
            <a:spAutoFit/>
          </a:bodyPr>
          <a:lstStyle/>
          <a:p>
            <a:pPr algn="ctr"/>
            <a:r>
              <a:rPr lang="en-US" sz="44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Courier New" pitchFamily="49" charset="0"/>
                <a:cs typeface="Courier New" pitchFamily="49" charset="0"/>
              </a:rPr>
              <a:t>Requirement Analysis</a:t>
            </a:r>
            <a:endParaRPr lang="en-US" sz="44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Courier New" pitchFamily="49" charset="0"/>
              <a:cs typeface="Courier New" pitchFamily="49" charset="0"/>
            </a:endParaRPr>
          </a:p>
        </p:txBody>
      </p:sp>
      <p:sp>
        <p:nvSpPr>
          <p:cNvPr id="3" name="Rectangle 2"/>
          <p:cNvSpPr/>
          <p:nvPr/>
        </p:nvSpPr>
        <p:spPr>
          <a:xfrm>
            <a:off x="990600" y="1219200"/>
            <a:ext cx="5105400" cy="52322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rPr>
              <a:t>Functional Requirement</a:t>
            </a:r>
          </a:p>
        </p:txBody>
      </p:sp>
      <p:sp>
        <p:nvSpPr>
          <p:cNvPr id="4" name="TextBox 3"/>
          <p:cNvSpPr txBox="1"/>
          <p:nvPr/>
        </p:nvSpPr>
        <p:spPr>
          <a:xfrm>
            <a:off x="1295400" y="1742420"/>
            <a:ext cx="7505700" cy="888705"/>
          </a:xfrm>
          <a:prstGeom prst="rect">
            <a:avLst/>
          </a:prstGeom>
          <a:noFill/>
        </p:spPr>
        <p:txBody>
          <a:bodyPr wrap="square" rtlCol="0">
            <a:spAutoFit/>
          </a:bodyPr>
          <a:lstStyle/>
          <a:p>
            <a:pPr lvl="0" algn="just">
              <a:lnSpc>
                <a:spcPct val="150000"/>
              </a:lnSpc>
            </a:pPr>
            <a:r>
              <a:rPr lang="en-US" dirty="0" smtClean="0">
                <a:latin typeface="Courier New" pitchFamily="49" charset="0"/>
                <a:cs typeface="Courier New" pitchFamily="49" charset="0"/>
              </a:rPr>
              <a:t>	A </a:t>
            </a:r>
            <a:r>
              <a:rPr lang="en-US" dirty="0">
                <a:latin typeface="Courier New" pitchFamily="49" charset="0"/>
                <a:cs typeface="Courier New" pitchFamily="49" charset="0"/>
              </a:rPr>
              <a:t>requirement that describes an activity or process that the system must perform. </a:t>
            </a:r>
          </a:p>
        </p:txBody>
      </p:sp>
      <p:sp>
        <p:nvSpPr>
          <p:cNvPr id="5" name="Rectangle 4"/>
          <p:cNvSpPr/>
          <p:nvPr/>
        </p:nvSpPr>
        <p:spPr>
          <a:xfrm>
            <a:off x="990600" y="2537008"/>
            <a:ext cx="2341418" cy="52322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rPr>
              <a:t>Inputs</a:t>
            </a:r>
          </a:p>
        </p:txBody>
      </p:sp>
      <p:sp>
        <p:nvSpPr>
          <p:cNvPr id="6" name="TextBox 5"/>
          <p:cNvSpPr txBox="1"/>
          <p:nvPr/>
        </p:nvSpPr>
        <p:spPr>
          <a:xfrm>
            <a:off x="990600" y="3352800"/>
            <a:ext cx="5958738" cy="2550698"/>
          </a:xfrm>
          <a:prstGeom prst="rect">
            <a:avLst/>
          </a:prstGeom>
          <a:noFill/>
        </p:spPr>
        <p:txBody>
          <a:bodyPr wrap="square" rtlCol="0">
            <a:spAutoFit/>
          </a:bodyPr>
          <a:lstStyle/>
          <a:p>
            <a:pPr marL="285750" lvl="0" indent="-285750" algn="just">
              <a:lnSpc>
                <a:spcPct val="150000"/>
              </a:lnSpc>
              <a:buFont typeface="Wingdings" pitchFamily="2" charset="2"/>
              <a:buChar char="Ø"/>
            </a:pPr>
            <a:r>
              <a:rPr lang="en-US" dirty="0" smtClean="0">
                <a:latin typeface="Courier New" pitchFamily="49" charset="0"/>
                <a:cs typeface="Courier New" pitchFamily="49" charset="0"/>
              </a:rPr>
              <a:t>Employee Information </a:t>
            </a:r>
          </a:p>
          <a:p>
            <a:pPr marL="285750" lvl="0" indent="-285750" algn="just">
              <a:lnSpc>
                <a:spcPct val="150000"/>
              </a:lnSpc>
              <a:buFont typeface="Wingdings" pitchFamily="2" charset="2"/>
              <a:buChar char="Ø"/>
            </a:pPr>
            <a:r>
              <a:rPr lang="en-US" dirty="0" smtClean="0">
                <a:latin typeface="Courier New" pitchFamily="49" charset="0"/>
                <a:cs typeface="Courier New" pitchFamily="49" charset="0"/>
              </a:rPr>
              <a:t>Item information</a:t>
            </a:r>
          </a:p>
          <a:p>
            <a:pPr marL="285750" lvl="0" indent="-285750">
              <a:lnSpc>
                <a:spcPct val="150000"/>
              </a:lnSpc>
              <a:buFont typeface="Wingdings" pitchFamily="2" charset="2"/>
              <a:buChar char="Ø"/>
            </a:pPr>
            <a:r>
              <a:rPr lang="en-US" dirty="0" smtClean="0">
                <a:latin typeface="Courier New" pitchFamily="49" charset="0"/>
                <a:cs typeface="Courier New" pitchFamily="49" charset="0"/>
              </a:rPr>
              <a:t>Order/Reservation Information </a:t>
            </a:r>
            <a:r>
              <a:rPr lang="en-US" dirty="0">
                <a:latin typeface="Courier New" pitchFamily="49" charset="0"/>
                <a:cs typeface="Courier New" pitchFamily="49" charset="0"/>
              </a:rPr>
              <a:t> </a:t>
            </a:r>
          </a:p>
          <a:p>
            <a:pPr marL="285750" lvl="0" indent="-285750">
              <a:lnSpc>
                <a:spcPct val="150000"/>
              </a:lnSpc>
              <a:buFont typeface="Wingdings" pitchFamily="2" charset="2"/>
              <a:buChar char="Ø"/>
            </a:pPr>
            <a:r>
              <a:rPr lang="en-US" dirty="0">
                <a:latin typeface="Courier New" pitchFamily="49" charset="0"/>
                <a:cs typeface="Courier New" pitchFamily="49" charset="0"/>
              </a:rPr>
              <a:t>Payment </a:t>
            </a:r>
            <a:r>
              <a:rPr lang="en-US" dirty="0" smtClean="0">
                <a:latin typeface="Courier New" pitchFamily="49" charset="0"/>
                <a:cs typeface="Courier New" pitchFamily="49" charset="0"/>
              </a:rPr>
              <a:t>Information</a:t>
            </a:r>
            <a:r>
              <a:rPr lang="en-US" dirty="0">
                <a:latin typeface="Courier New" pitchFamily="49" charset="0"/>
                <a:cs typeface="Courier New" pitchFamily="49" charset="0"/>
              </a:rPr>
              <a:t> </a:t>
            </a:r>
          </a:p>
          <a:p>
            <a:pPr marL="285750" lvl="0" indent="-285750">
              <a:lnSpc>
                <a:spcPct val="150000"/>
              </a:lnSpc>
              <a:buFont typeface="Wingdings" pitchFamily="2" charset="2"/>
              <a:buChar char="Ø"/>
            </a:pPr>
            <a:r>
              <a:rPr lang="en-US" dirty="0">
                <a:latin typeface="Courier New" pitchFamily="49" charset="0"/>
                <a:cs typeface="Courier New" pitchFamily="49" charset="0"/>
              </a:rPr>
              <a:t>Sales </a:t>
            </a:r>
            <a:r>
              <a:rPr lang="en-US" dirty="0" smtClean="0">
                <a:latin typeface="Courier New" pitchFamily="49" charset="0"/>
                <a:cs typeface="Courier New" pitchFamily="49" charset="0"/>
              </a:rPr>
              <a:t>Report</a:t>
            </a:r>
            <a:endParaRPr lang="en-US" dirty="0">
              <a:latin typeface="Courier New" pitchFamily="49" charset="0"/>
              <a:cs typeface="Courier New" pitchFamily="49" charset="0"/>
            </a:endParaRPr>
          </a:p>
          <a:p>
            <a:pPr marL="285750" lvl="0" indent="-285750">
              <a:lnSpc>
                <a:spcPct val="150000"/>
              </a:lnSpc>
              <a:buFont typeface="Wingdings" pitchFamily="2" charset="2"/>
              <a:buChar char="Ø"/>
            </a:pPr>
            <a:r>
              <a:rPr lang="en-US" dirty="0">
                <a:latin typeface="Courier New" pitchFamily="49" charset="0"/>
                <a:cs typeface="Courier New" pitchFamily="49" charset="0"/>
              </a:rPr>
              <a:t>Inventory </a:t>
            </a:r>
            <a:r>
              <a:rPr lang="en-US" dirty="0" smtClean="0">
                <a:latin typeface="Courier New" pitchFamily="49" charset="0"/>
                <a:cs typeface="Courier New" pitchFamily="49" charset="0"/>
              </a:rPr>
              <a:t>Report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42360801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152400"/>
            <a:ext cx="2341418" cy="52322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rPr>
              <a:t>Process</a:t>
            </a:r>
          </a:p>
        </p:txBody>
      </p:sp>
      <p:sp>
        <p:nvSpPr>
          <p:cNvPr id="3" name="TextBox 2"/>
          <p:cNvSpPr txBox="1"/>
          <p:nvPr/>
        </p:nvSpPr>
        <p:spPr>
          <a:xfrm>
            <a:off x="1323109" y="543794"/>
            <a:ext cx="6629400" cy="6324808"/>
          </a:xfrm>
          <a:prstGeom prst="rect">
            <a:avLst/>
          </a:prstGeom>
          <a:noFill/>
        </p:spPr>
        <p:txBody>
          <a:bodyPr wrap="square" rtlCol="0">
            <a:spAutoFit/>
          </a:bodyPr>
          <a:lstStyle/>
          <a:p>
            <a:pPr marL="285750" lvl="0" indent="-285750">
              <a:lnSpc>
                <a:spcPct val="150000"/>
              </a:lnSpc>
              <a:buFont typeface="Wingdings" pitchFamily="2" charset="2"/>
              <a:buChar char="Ø"/>
            </a:pPr>
            <a:r>
              <a:rPr lang="en-US" dirty="0">
                <a:latin typeface="Courier New" pitchFamily="49" charset="0"/>
                <a:cs typeface="Courier New" pitchFamily="49" charset="0"/>
              </a:rPr>
              <a:t>Search customers’ item inquiry</a:t>
            </a:r>
          </a:p>
          <a:p>
            <a:pPr marL="285750" lvl="0" indent="-285750">
              <a:lnSpc>
                <a:spcPct val="150000"/>
              </a:lnSpc>
              <a:buFont typeface="Wingdings" pitchFamily="2" charset="2"/>
              <a:buChar char="Ø"/>
            </a:pPr>
            <a:r>
              <a:rPr lang="en-US" dirty="0">
                <a:latin typeface="Courier New" pitchFamily="49" charset="0"/>
                <a:cs typeface="Courier New" pitchFamily="49" charset="0"/>
              </a:rPr>
              <a:t>Compute customers’ purchases</a:t>
            </a:r>
          </a:p>
          <a:p>
            <a:pPr marL="285750" lvl="0" indent="-285750">
              <a:lnSpc>
                <a:spcPct val="150000"/>
              </a:lnSpc>
              <a:buFont typeface="Wingdings" pitchFamily="2" charset="2"/>
              <a:buChar char="Ø"/>
            </a:pPr>
            <a:r>
              <a:rPr lang="en-US" dirty="0">
                <a:latin typeface="Courier New" pitchFamily="49" charset="0"/>
                <a:cs typeface="Courier New" pitchFamily="49" charset="0"/>
              </a:rPr>
              <a:t>Save the following information:</a:t>
            </a:r>
          </a:p>
          <a:p>
            <a:pPr marL="742950" lvl="1" indent="-285750">
              <a:lnSpc>
                <a:spcPct val="150000"/>
              </a:lnSpc>
              <a:buFont typeface="Wingdings" pitchFamily="2" charset="2"/>
              <a:buChar char="ü"/>
            </a:pPr>
            <a:r>
              <a:rPr lang="en-US" dirty="0">
                <a:latin typeface="Courier New" pitchFamily="49" charset="0"/>
                <a:cs typeface="Courier New" pitchFamily="49" charset="0"/>
              </a:rPr>
              <a:t>Item details</a:t>
            </a:r>
          </a:p>
          <a:p>
            <a:pPr marL="742950" lvl="1" indent="-285750">
              <a:lnSpc>
                <a:spcPct val="150000"/>
              </a:lnSpc>
              <a:buFont typeface="Wingdings" pitchFamily="2" charset="2"/>
              <a:buChar char="ü"/>
            </a:pPr>
            <a:r>
              <a:rPr lang="en-US" dirty="0">
                <a:latin typeface="Courier New" pitchFamily="49" charset="0"/>
                <a:cs typeface="Courier New" pitchFamily="49" charset="0"/>
              </a:rPr>
              <a:t>Employee details</a:t>
            </a:r>
          </a:p>
          <a:p>
            <a:pPr marL="742950" lvl="1" indent="-285750">
              <a:lnSpc>
                <a:spcPct val="150000"/>
              </a:lnSpc>
              <a:buFont typeface="Wingdings" pitchFamily="2" charset="2"/>
              <a:buChar char="ü"/>
            </a:pPr>
            <a:r>
              <a:rPr lang="en-US" dirty="0">
                <a:latin typeface="Courier New" pitchFamily="49" charset="0"/>
                <a:cs typeface="Courier New" pitchFamily="49" charset="0"/>
              </a:rPr>
              <a:t>Customer details</a:t>
            </a:r>
          </a:p>
          <a:p>
            <a:pPr marL="742950" lvl="1" indent="-285750">
              <a:lnSpc>
                <a:spcPct val="150000"/>
              </a:lnSpc>
              <a:buFont typeface="Wingdings" pitchFamily="2" charset="2"/>
              <a:buChar char="ü"/>
            </a:pPr>
            <a:r>
              <a:rPr lang="en-US" dirty="0">
                <a:latin typeface="Courier New" pitchFamily="49" charset="0"/>
                <a:cs typeface="Courier New" pitchFamily="49" charset="0"/>
              </a:rPr>
              <a:t>Order/Reservation details</a:t>
            </a:r>
          </a:p>
          <a:p>
            <a:pPr marL="742950" lvl="1" indent="-285750">
              <a:lnSpc>
                <a:spcPct val="150000"/>
              </a:lnSpc>
              <a:buFont typeface="Wingdings" pitchFamily="2" charset="2"/>
              <a:buChar char="ü"/>
            </a:pPr>
            <a:r>
              <a:rPr lang="en-US" dirty="0">
                <a:latin typeface="Courier New" pitchFamily="49" charset="0"/>
                <a:cs typeface="Courier New" pitchFamily="49" charset="0"/>
              </a:rPr>
              <a:t>Payment details</a:t>
            </a:r>
          </a:p>
          <a:p>
            <a:pPr marL="742950" lvl="1" indent="-285750">
              <a:lnSpc>
                <a:spcPct val="150000"/>
              </a:lnSpc>
              <a:buFont typeface="Wingdings" pitchFamily="2" charset="2"/>
              <a:buChar char="ü"/>
            </a:pPr>
            <a:r>
              <a:rPr lang="en-US" dirty="0">
                <a:latin typeface="Courier New" pitchFamily="49" charset="0"/>
                <a:cs typeface="Courier New" pitchFamily="49" charset="0"/>
              </a:rPr>
              <a:t>Sales report details</a:t>
            </a:r>
          </a:p>
          <a:p>
            <a:pPr marL="742950" lvl="1" indent="-285750">
              <a:lnSpc>
                <a:spcPct val="150000"/>
              </a:lnSpc>
              <a:buFont typeface="Wingdings" pitchFamily="2" charset="2"/>
              <a:buChar char="ü"/>
            </a:pPr>
            <a:r>
              <a:rPr lang="en-US" dirty="0">
                <a:latin typeface="Courier New" pitchFamily="49" charset="0"/>
                <a:cs typeface="Courier New" pitchFamily="49" charset="0"/>
              </a:rPr>
              <a:t>Inventory Report </a:t>
            </a:r>
            <a:r>
              <a:rPr lang="en-US" dirty="0" smtClean="0">
                <a:latin typeface="Courier New" pitchFamily="49" charset="0"/>
                <a:cs typeface="Courier New" pitchFamily="49" charset="0"/>
              </a:rPr>
              <a:t>details</a:t>
            </a:r>
            <a:endParaRPr lang="en-US" dirty="0">
              <a:latin typeface="Courier New" pitchFamily="49" charset="0"/>
              <a:cs typeface="Courier New" pitchFamily="49" charset="0"/>
            </a:endParaRPr>
          </a:p>
          <a:p>
            <a:pPr marL="285750" lvl="0" indent="-285750">
              <a:lnSpc>
                <a:spcPct val="150000"/>
              </a:lnSpc>
              <a:buFont typeface="Wingdings" pitchFamily="2" charset="2"/>
              <a:buChar char="Ø"/>
            </a:pPr>
            <a:r>
              <a:rPr lang="en-US" dirty="0">
                <a:latin typeface="Courier New" pitchFamily="49" charset="0"/>
                <a:cs typeface="Courier New" pitchFamily="49" charset="0"/>
              </a:rPr>
              <a:t>Update the following information:</a:t>
            </a:r>
          </a:p>
          <a:p>
            <a:pPr marL="742950" lvl="1" indent="-285750">
              <a:lnSpc>
                <a:spcPct val="150000"/>
              </a:lnSpc>
              <a:buFont typeface="Wingdings" pitchFamily="2" charset="2"/>
              <a:buChar char="ü"/>
            </a:pPr>
            <a:r>
              <a:rPr lang="en-US" dirty="0">
                <a:latin typeface="Courier New" pitchFamily="49" charset="0"/>
                <a:cs typeface="Courier New" pitchFamily="49" charset="0"/>
              </a:rPr>
              <a:t>Item details</a:t>
            </a:r>
          </a:p>
          <a:p>
            <a:pPr marL="742950" lvl="1" indent="-285750">
              <a:lnSpc>
                <a:spcPct val="150000"/>
              </a:lnSpc>
              <a:buFont typeface="Wingdings" pitchFamily="2" charset="2"/>
              <a:buChar char="ü"/>
            </a:pPr>
            <a:r>
              <a:rPr lang="en-US" dirty="0">
                <a:latin typeface="Courier New" pitchFamily="49" charset="0"/>
                <a:cs typeface="Courier New" pitchFamily="49" charset="0"/>
              </a:rPr>
              <a:t>Employee details</a:t>
            </a:r>
          </a:p>
          <a:p>
            <a:pPr marL="742950" lvl="1" indent="-285750">
              <a:lnSpc>
                <a:spcPct val="150000"/>
              </a:lnSpc>
              <a:buFont typeface="Wingdings" pitchFamily="2" charset="2"/>
              <a:buChar char="ü"/>
            </a:pPr>
            <a:r>
              <a:rPr lang="en-US" dirty="0">
                <a:latin typeface="Courier New" pitchFamily="49" charset="0"/>
                <a:cs typeface="Courier New" pitchFamily="49" charset="0"/>
              </a:rPr>
              <a:t>Customer details</a:t>
            </a:r>
          </a:p>
          <a:p>
            <a:pPr marL="742950" lvl="1" indent="-285750">
              <a:lnSpc>
                <a:spcPct val="150000"/>
              </a:lnSpc>
              <a:buFont typeface="Wingdings" pitchFamily="2" charset="2"/>
              <a:buChar char="ü"/>
            </a:pPr>
            <a:r>
              <a:rPr lang="en-US" dirty="0">
                <a:latin typeface="Courier New" pitchFamily="49" charset="0"/>
                <a:cs typeface="Courier New" pitchFamily="49" charset="0"/>
              </a:rPr>
              <a:t>Order/Reservation </a:t>
            </a:r>
            <a:r>
              <a:rPr lang="en-US" dirty="0" smtClean="0">
                <a:latin typeface="Courier New" pitchFamily="49" charset="0"/>
                <a:cs typeface="Courier New" pitchFamily="49" charset="0"/>
              </a:rPr>
              <a:t>details</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4785040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152400"/>
            <a:ext cx="2341418" cy="52322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rPr>
              <a:t>Outputs</a:t>
            </a:r>
          </a:p>
        </p:txBody>
      </p:sp>
      <p:sp>
        <p:nvSpPr>
          <p:cNvPr id="3" name="TextBox 2"/>
          <p:cNvSpPr txBox="1"/>
          <p:nvPr/>
        </p:nvSpPr>
        <p:spPr>
          <a:xfrm>
            <a:off x="1447800" y="990600"/>
            <a:ext cx="5943600" cy="5459187"/>
          </a:xfrm>
          <a:prstGeom prst="rect">
            <a:avLst/>
          </a:prstGeom>
          <a:noFill/>
        </p:spPr>
        <p:txBody>
          <a:bodyPr wrap="square" rtlCol="0">
            <a:spAutoFit/>
          </a:bodyPr>
          <a:lstStyle/>
          <a:p>
            <a:pPr>
              <a:lnSpc>
                <a:spcPct val="150000"/>
              </a:lnSpc>
            </a:pPr>
            <a:r>
              <a:rPr lang="en-US" dirty="0">
                <a:latin typeface="Courier New" pitchFamily="49" charset="0"/>
                <a:cs typeface="Courier New" pitchFamily="49" charset="0"/>
              </a:rPr>
              <a:t>The system has the following outputs</a:t>
            </a:r>
            <a:r>
              <a:rPr lang="en-US" dirty="0" smtClean="0">
                <a:latin typeface="Courier New" pitchFamily="49" charset="0"/>
                <a:cs typeface="Courier New" pitchFamily="49" charset="0"/>
              </a:rPr>
              <a:t>:</a:t>
            </a:r>
          </a:p>
          <a:p>
            <a:pPr>
              <a:lnSpc>
                <a:spcPct val="150000"/>
              </a:lnSpc>
            </a:pPr>
            <a:endParaRPr lang="en-US" dirty="0">
              <a:latin typeface="Courier New" pitchFamily="49" charset="0"/>
              <a:cs typeface="Courier New" pitchFamily="49" charset="0"/>
            </a:endParaRPr>
          </a:p>
          <a:p>
            <a:pPr marL="285750" lvl="0" indent="-285750">
              <a:lnSpc>
                <a:spcPct val="150000"/>
              </a:lnSpc>
              <a:buFont typeface="Wingdings" pitchFamily="2" charset="2"/>
              <a:buChar char="Ø"/>
            </a:pPr>
            <a:r>
              <a:rPr lang="en-US" dirty="0">
                <a:latin typeface="Courier New" pitchFamily="49" charset="0"/>
                <a:cs typeface="Courier New" pitchFamily="49" charset="0"/>
              </a:rPr>
              <a:t>Display the following reports:</a:t>
            </a:r>
          </a:p>
          <a:p>
            <a:pPr marL="742950" lvl="1" indent="-285750">
              <a:lnSpc>
                <a:spcPct val="150000"/>
              </a:lnSpc>
              <a:buFont typeface="Wingdings" pitchFamily="2" charset="2"/>
              <a:buChar char="ü"/>
            </a:pPr>
            <a:r>
              <a:rPr lang="en-US" dirty="0">
                <a:latin typeface="Courier New" pitchFamily="49" charset="0"/>
                <a:cs typeface="Courier New" pitchFamily="49" charset="0"/>
              </a:rPr>
              <a:t>Sales report (weekly)</a:t>
            </a:r>
          </a:p>
          <a:p>
            <a:pPr marL="742950" lvl="1" indent="-285750">
              <a:lnSpc>
                <a:spcPct val="150000"/>
              </a:lnSpc>
              <a:buFont typeface="Wingdings" pitchFamily="2" charset="2"/>
              <a:buChar char="ü"/>
            </a:pPr>
            <a:r>
              <a:rPr lang="en-US" dirty="0">
                <a:latin typeface="Courier New" pitchFamily="49" charset="0"/>
                <a:cs typeface="Courier New" pitchFamily="49" charset="0"/>
              </a:rPr>
              <a:t>Items list</a:t>
            </a:r>
          </a:p>
          <a:p>
            <a:pPr marL="742950" lvl="1" indent="-285750">
              <a:lnSpc>
                <a:spcPct val="150000"/>
              </a:lnSpc>
              <a:buFont typeface="Wingdings" pitchFamily="2" charset="2"/>
              <a:buChar char="ü"/>
            </a:pPr>
            <a:r>
              <a:rPr lang="en-US" dirty="0">
                <a:latin typeface="Courier New" pitchFamily="49" charset="0"/>
                <a:cs typeface="Courier New" pitchFamily="49" charset="0"/>
              </a:rPr>
              <a:t>Customers list</a:t>
            </a:r>
          </a:p>
          <a:p>
            <a:pPr marL="742950" lvl="1" indent="-285750">
              <a:lnSpc>
                <a:spcPct val="150000"/>
              </a:lnSpc>
              <a:buFont typeface="Wingdings" pitchFamily="2" charset="2"/>
              <a:buChar char="ü"/>
            </a:pPr>
            <a:r>
              <a:rPr lang="en-US" dirty="0">
                <a:latin typeface="Courier New" pitchFamily="49" charset="0"/>
                <a:cs typeface="Courier New" pitchFamily="49" charset="0"/>
              </a:rPr>
              <a:t>Employees list</a:t>
            </a:r>
          </a:p>
          <a:p>
            <a:pPr marL="742950" lvl="1" indent="-285750">
              <a:lnSpc>
                <a:spcPct val="150000"/>
              </a:lnSpc>
              <a:buFont typeface="Wingdings" pitchFamily="2" charset="2"/>
              <a:buChar char="ü"/>
            </a:pPr>
            <a:r>
              <a:rPr lang="en-US" dirty="0">
                <a:latin typeface="Courier New" pitchFamily="49" charset="0"/>
                <a:cs typeface="Courier New" pitchFamily="49" charset="0"/>
              </a:rPr>
              <a:t>Orders List</a:t>
            </a:r>
          </a:p>
          <a:p>
            <a:pPr marL="742950" lvl="1" indent="-285750">
              <a:lnSpc>
                <a:spcPct val="150000"/>
              </a:lnSpc>
              <a:buFont typeface="Wingdings" pitchFamily="2" charset="2"/>
              <a:buChar char="ü"/>
            </a:pPr>
            <a:r>
              <a:rPr lang="en-US" dirty="0">
                <a:latin typeface="Courier New" pitchFamily="49" charset="0"/>
                <a:cs typeface="Courier New" pitchFamily="49" charset="0"/>
              </a:rPr>
              <a:t>Inventory </a:t>
            </a:r>
            <a:r>
              <a:rPr lang="en-US" dirty="0" smtClean="0">
                <a:latin typeface="Courier New" pitchFamily="49" charset="0"/>
                <a:cs typeface="Courier New" pitchFamily="49" charset="0"/>
              </a:rPr>
              <a:t>report</a:t>
            </a:r>
            <a:endParaRPr lang="en-US" dirty="0">
              <a:latin typeface="Courier New" pitchFamily="49" charset="0"/>
              <a:cs typeface="Courier New" pitchFamily="49" charset="0"/>
            </a:endParaRPr>
          </a:p>
          <a:p>
            <a:pPr marL="285750" lvl="0" indent="-285750">
              <a:lnSpc>
                <a:spcPct val="150000"/>
              </a:lnSpc>
              <a:buFont typeface="Wingdings" pitchFamily="2" charset="2"/>
              <a:buChar char="Ø"/>
            </a:pPr>
            <a:r>
              <a:rPr lang="en-US" dirty="0">
                <a:latin typeface="Courier New" pitchFamily="49" charset="0"/>
                <a:cs typeface="Courier New" pitchFamily="49" charset="0"/>
              </a:rPr>
              <a:t>Generate the following:</a:t>
            </a:r>
          </a:p>
          <a:p>
            <a:pPr marL="285750" lvl="0" indent="-285750">
              <a:lnSpc>
                <a:spcPct val="150000"/>
              </a:lnSpc>
              <a:buFont typeface="Wingdings" pitchFamily="2" charset="2"/>
              <a:buChar char="Ø"/>
            </a:pPr>
            <a:r>
              <a:rPr lang="en-US" dirty="0">
                <a:latin typeface="Courier New" pitchFamily="49" charset="0"/>
                <a:cs typeface="Courier New" pitchFamily="49" charset="0"/>
              </a:rPr>
              <a:t>Receipts</a:t>
            </a:r>
          </a:p>
          <a:p>
            <a:pPr marL="285750" lvl="0" indent="-285750">
              <a:lnSpc>
                <a:spcPct val="150000"/>
              </a:lnSpc>
              <a:buFont typeface="Wingdings" pitchFamily="2" charset="2"/>
              <a:buChar char="Ø"/>
            </a:pPr>
            <a:r>
              <a:rPr lang="en-US" dirty="0">
                <a:latin typeface="Courier New" pitchFamily="49" charset="0"/>
                <a:cs typeface="Courier New" pitchFamily="49" charset="0"/>
              </a:rPr>
              <a:t>Sales Reports</a:t>
            </a:r>
          </a:p>
          <a:p>
            <a:pPr marL="285750" lvl="0" indent="-285750">
              <a:lnSpc>
                <a:spcPct val="150000"/>
              </a:lnSpc>
              <a:buFont typeface="Wingdings" pitchFamily="2" charset="2"/>
              <a:buChar char="Ø"/>
            </a:pPr>
            <a:r>
              <a:rPr lang="en-US" dirty="0">
                <a:latin typeface="Courier New" pitchFamily="49" charset="0"/>
                <a:cs typeface="Courier New" pitchFamily="49" charset="0"/>
              </a:rPr>
              <a:t>Inventory </a:t>
            </a:r>
            <a:r>
              <a:rPr lang="en-US" dirty="0" smtClean="0">
                <a:latin typeface="Courier New" pitchFamily="49" charset="0"/>
                <a:cs typeface="Courier New" pitchFamily="49" charset="0"/>
              </a:rPr>
              <a:t>reports</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4921056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119390"/>
            <a:ext cx="6858000" cy="52322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rPr>
              <a:t>Non-functional Requirement</a:t>
            </a:r>
          </a:p>
        </p:txBody>
      </p:sp>
      <p:sp>
        <p:nvSpPr>
          <p:cNvPr id="3" name="TextBox 2"/>
          <p:cNvSpPr txBox="1"/>
          <p:nvPr/>
        </p:nvSpPr>
        <p:spPr>
          <a:xfrm>
            <a:off x="990600" y="642610"/>
            <a:ext cx="7772400" cy="888705"/>
          </a:xfrm>
          <a:prstGeom prst="rect">
            <a:avLst/>
          </a:prstGeom>
          <a:noFill/>
        </p:spPr>
        <p:txBody>
          <a:bodyPr wrap="square" rtlCol="0">
            <a:spAutoFit/>
          </a:bodyPr>
          <a:lstStyle/>
          <a:p>
            <a:pPr lvl="0" algn="just">
              <a:lnSpc>
                <a:spcPct val="150000"/>
              </a:lnSpc>
            </a:pPr>
            <a:r>
              <a:rPr lang="en-US" dirty="0" smtClean="0">
                <a:latin typeface="Courier New" pitchFamily="49" charset="0"/>
                <a:cs typeface="Courier New" pitchFamily="49" charset="0"/>
              </a:rPr>
              <a:t>	A </a:t>
            </a:r>
            <a:r>
              <a:rPr lang="en-US" dirty="0">
                <a:latin typeface="Courier New" pitchFamily="49" charset="0"/>
                <a:cs typeface="Courier New" pitchFamily="49" charset="0"/>
              </a:rPr>
              <a:t>requirement that elaborates the performance characteristics of the system</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
        <p:nvSpPr>
          <p:cNvPr id="4" name="Rectangle 3"/>
          <p:cNvSpPr/>
          <p:nvPr/>
        </p:nvSpPr>
        <p:spPr>
          <a:xfrm>
            <a:off x="1177636" y="1643390"/>
            <a:ext cx="3622964" cy="52322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rPr>
              <a:t>Technicality</a:t>
            </a:r>
          </a:p>
        </p:txBody>
      </p:sp>
      <p:sp>
        <p:nvSpPr>
          <p:cNvPr id="5" name="Rectangle 4"/>
          <p:cNvSpPr/>
          <p:nvPr/>
        </p:nvSpPr>
        <p:spPr>
          <a:xfrm>
            <a:off x="949037" y="3394862"/>
            <a:ext cx="3810000" cy="52322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rPr>
              <a:t>Reliability</a:t>
            </a:r>
          </a:p>
        </p:txBody>
      </p:sp>
      <p:sp>
        <p:nvSpPr>
          <p:cNvPr id="6" name="TextBox 5"/>
          <p:cNvSpPr txBox="1"/>
          <p:nvPr/>
        </p:nvSpPr>
        <p:spPr>
          <a:xfrm>
            <a:off x="1177636" y="2057400"/>
            <a:ext cx="7772400" cy="1304203"/>
          </a:xfrm>
          <a:prstGeom prst="rect">
            <a:avLst/>
          </a:prstGeom>
          <a:noFill/>
        </p:spPr>
        <p:txBody>
          <a:bodyPr wrap="square" rtlCol="0">
            <a:spAutoFit/>
          </a:bodyPr>
          <a:lstStyle/>
          <a:p>
            <a:pPr algn="just">
              <a:lnSpc>
                <a:spcPct val="150000"/>
              </a:lnSpc>
            </a:pPr>
            <a:r>
              <a:rPr lang="en-US" dirty="0" smtClean="0">
                <a:latin typeface="Courier New" pitchFamily="49" charset="0"/>
                <a:cs typeface="Courier New" pitchFamily="49" charset="0"/>
              </a:rPr>
              <a:t>	This system </a:t>
            </a:r>
            <a:r>
              <a:rPr lang="en-US" dirty="0">
                <a:latin typeface="Courier New" pitchFamily="49" charset="0"/>
                <a:cs typeface="Courier New" pitchFamily="49" charset="0"/>
              </a:rPr>
              <a:t>is capable of running in Windows 7 (Starter, Home, Ultimate, and Professional), Windows XP, and Windows 8.</a:t>
            </a:r>
            <a:endParaRPr lang="en-US" dirty="0">
              <a:latin typeface="Courier New" pitchFamily="49" charset="0"/>
              <a:cs typeface="Courier New" pitchFamily="49" charset="0"/>
            </a:endParaRPr>
          </a:p>
        </p:txBody>
      </p:sp>
      <p:sp>
        <p:nvSpPr>
          <p:cNvPr id="7" name="TextBox 6"/>
          <p:cNvSpPr txBox="1"/>
          <p:nvPr/>
        </p:nvSpPr>
        <p:spPr>
          <a:xfrm>
            <a:off x="1143000" y="3918082"/>
            <a:ext cx="7772400" cy="2585323"/>
          </a:xfrm>
          <a:prstGeom prst="rect">
            <a:avLst/>
          </a:prstGeom>
          <a:noFill/>
        </p:spPr>
        <p:txBody>
          <a:bodyPr wrap="square" rtlCol="0">
            <a:spAutoFit/>
          </a:bodyPr>
          <a:lstStyle/>
          <a:p>
            <a:pPr marL="285750" indent="-285750" algn="just">
              <a:lnSpc>
                <a:spcPct val="150000"/>
              </a:lnSpc>
              <a:buFont typeface="Wingdings" pitchFamily="2" charset="2"/>
              <a:buChar char="Ø"/>
            </a:pPr>
            <a:r>
              <a:rPr lang="en-US" dirty="0">
                <a:latin typeface="Courier New" pitchFamily="49" charset="0"/>
                <a:cs typeface="Courier New" pitchFamily="49" charset="0"/>
              </a:rPr>
              <a:t>Capable of validating which item is </a:t>
            </a:r>
            <a:r>
              <a:rPr lang="en-US" dirty="0" smtClean="0">
                <a:latin typeface="Courier New" pitchFamily="49" charset="0"/>
                <a:cs typeface="Courier New" pitchFamily="49" charset="0"/>
              </a:rPr>
              <a:t>already/out                 </a:t>
            </a:r>
            <a:r>
              <a:rPr lang="en-US" dirty="0">
                <a:latin typeface="Courier New" pitchFamily="49" charset="0"/>
                <a:cs typeface="Courier New" pitchFamily="49" charset="0"/>
              </a:rPr>
              <a:t>of stock</a:t>
            </a:r>
          </a:p>
          <a:p>
            <a:pPr marL="285750" indent="-285750" algn="just">
              <a:lnSpc>
                <a:spcPct val="150000"/>
              </a:lnSpc>
              <a:buFont typeface="Wingdings" pitchFamily="2" charset="2"/>
              <a:buChar char="Ø"/>
            </a:pPr>
            <a:r>
              <a:rPr lang="en-US" dirty="0" smtClean="0">
                <a:latin typeface="Courier New" pitchFamily="49" charset="0"/>
                <a:cs typeface="Courier New" pitchFamily="49" charset="0"/>
              </a:rPr>
              <a:t>Validate </a:t>
            </a:r>
            <a:r>
              <a:rPr lang="en-US" dirty="0">
                <a:latin typeface="Courier New" pitchFamily="49" charset="0"/>
                <a:cs typeface="Courier New" pitchFamily="49" charset="0"/>
              </a:rPr>
              <a:t>data duplication</a:t>
            </a:r>
          </a:p>
          <a:p>
            <a:pPr marL="285750" indent="-285750" algn="just">
              <a:lnSpc>
                <a:spcPct val="150000"/>
              </a:lnSpc>
              <a:buFont typeface="Wingdings" pitchFamily="2" charset="2"/>
              <a:buChar char="Ø"/>
            </a:pPr>
            <a:r>
              <a:rPr lang="en-US" dirty="0" smtClean="0">
                <a:latin typeface="Courier New" pitchFamily="49" charset="0"/>
                <a:cs typeface="Courier New" pitchFamily="49" charset="0"/>
              </a:rPr>
              <a:t>Compute </a:t>
            </a:r>
            <a:r>
              <a:rPr lang="en-US" dirty="0">
                <a:latin typeface="Courier New" pitchFamily="49" charset="0"/>
                <a:cs typeface="Courier New" pitchFamily="49" charset="0"/>
              </a:rPr>
              <a:t>more accurate customer’s purchased item</a:t>
            </a:r>
          </a:p>
          <a:p>
            <a:pPr marL="285750" indent="-285750" algn="just">
              <a:lnSpc>
                <a:spcPct val="150000"/>
              </a:lnSpc>
              <a:buFont typeface="Wingdings" pitchFamily="2" charset="2"/>
              <a:buChar char="Ø"/>
            </a:pPr>
            <a:r>
              <a:rPr lang="en-US" dirty="0" smtClean="0">
                <a:latin typeface="Courier New" pitchFamily="49" charset="0"/>
                <a:cs typeface="Courier New" pitchFamily="49" charset="0"/>
              </a:rPr>
              <a:t>The </a:t>
            </a:r>
            <a:r>
              <a:rPr lang="en-US" dirty="0">
                <a:latin typeface="Courier New" pitchFamily="49" charset="0"/>
                <a:cs typeface="Courier New" pitchFamily="49" charset="0"/>
              </a:rPr>
              <a:t>management can rely that the system can help them to make their transaction easier without any errors</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312529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90600" y="1537855"/>
            <a:ext cx="3706092" cy="58477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200" b="1" spc="50" dirty="0" err="1" smtClean="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rPr>
              <a:t>ShopKeepBlog</a:t>
            </a:r>
            <a:r>
              <a:rPr lang="en-US" sz="3200" b="1" spc="50" dirty="0" smtClean="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rPr>
              <a:t>:</a:t>
            </a:r>
            <a:endParaRPr lang="en-US" sz="3200" b="1" cap="none" spc="50" dirty="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endParaRPr>
          </a:p>
        </p:txBody>
      </p:sp>
      <p:sp>
        <p:nvSpPr>
          <p:cNvPr id="5" name="TextBox 4"/>
          <p:cNvSpPr txBox="1"/>
          <p:nvPr/>
        </p:nvSpPr>
        <p:spPr>
          <a:xfrm>
            <a:off x="990600" y="2344087"/>
            <a:ext cx="8001000" cy="2169825"/>
          </a:xfrm>
          <a:prstGeom prst="rect">
            <a:avLst/>
          </a:prstGeom>
          <a:noFill/>
        </p:spPr>
        <p:txBody>
          <a:bodyPr wrap="square" rtlCol="0">
            <a:spAutoFit/>
          </a:bodyPr>
          <a:lstStyle/>
          <a:p>
            <a:pPr algn="just">
              <a:lnSpc>
                <a:spcPct val="150000"/>
              </a:lnSpc>
            </a:pPr>
            <a:r>
              <a:rPr lang="en-US" dirty="0" smtClean="0">
                <a:latin typeface="Courier New" pitchFamily="49" charset="0"/>
                <a:cs typeface="Courier New" pitchFamily="49" charset="0"/>
              </a:rPr>
              <a:t>	provide </a:t>
            </a:r>
            <a:r>
              <a:rPr lang="en-US" dirty="0">
                <a:latin typeface="Courier New" pitchFamily="49" charset="0"/>
                <a:cs typeface="Courier New" pitchFamily="49" charset="0"/>
              </a:rPr>
              <a:t>important data that you can use to improve your return on investment and enhance the customer experience. Essentially, a quality point of sale system is key to the modern retail business success. Most are easy to use, portable, extremely fast, and very useful. </a:t>
            </a:r>
          </a:p>
        </p:txBody>
      </p:sp>
    </p:spTree>
    <p:extLst>
      <p:ext uri="{BB962C8B-B14F-4D97-AF65-F5344CB8AC3E}">
        <p14:creationId xmlns:p14="http://schemas.microsoft.com/office/powerpoint/2010/main" val="23074869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6018" y="672952"/>
            <a:ext cx="3810000" cy="52322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rPr>
              <a:t>Security</a:t>
            </a:r>
          </a:p>
        </p:txBody>
      </p:sp>
      <p:sp>
        <p:nvSpPr>
          <p:cNvPr id="5" name="Rectangle 4"/>
          <p:cNvSpPr/>
          <p:nvPr/>
        </p:nvSpPr>
        <p:spPr>
          <a:xfrm>
            <a:off x="1066800" y="2352020"/>
            <a:ext cx="3810000" cy="52322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rPr>
              <a:t>Maintainability</a:t>
            </a:r>
          </a:p>
        </p:txBody>
      </p:sp>
      <p:sp>
        <p:nvSpPr>
          <p:cNvPr id="6" name="Rectangle 5"/>
          <p:cNvSpPr/>
          <p:nvPr/>
        </p:nvSpPr>
        <p:spPr>
          <a:xfrm>
            <a:off x="1052945" y="4572000"/>
            <a:ext cx="3810000" cy="52322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rPr>
              <a:t>Usability</a:t>
            </a:r>
          </a:p>
        </p:txBody>
      </p:sp>
      <p:sp>
        <p:nvSpPr>
          <p:cNvPr id="7" name="TextBox 6"/>
          <p:cNvSpPr txBox="1"/>
          <p:nvPr/>
        </p:nvSpPr>
        <p:spPr>
          <a:xfrm>
            <a:off x="949036" y="1196172"/>
            <a:ext cx="6442363" cy="888705"/>
          </a:xfrm>
          <a:prstGeom prst="rect">
            <a:avLst/>
          </a:prstGeom>
          <a:noFill/>
        </p:spPr>
        <p:txBody>
          <a:bodyPr wrap="square" rtlCol="0">
            <a:spAutoFit/>
          </a:bodyPr>
          <a:lstStyle/>
          <a:p>
            <a:pPr marL="285750" indent="-285750">
              <a:lnSpc>
                <a:spcPct val="150000"/>
              </a:lnSpc>
              <a:buFont typeface="Wingdings" pitchFamily="2" charset="2"/>
              <a:buChar char="Ø"/>
            </a:pPr>
            <a:r>
              <a:rPr lang="en-US" dirty="0">
                <a:latin typeface="Courier New" pitchFamily="49" charset="0"/>
                <a:cs typeface="Courier New" pitchFamily="49" charset="0"/>
              </a:rPr>
              <a:t>Asks for username and password</a:t>
            </a:r>
          </a:p>
          <a:p>
            <a:pPr marL="285750" indent="-285750">
              <a:lnSpc>
                <a:spcPct val="150000"/>
              </a:lnSpc>
              <a:buFont typeface="Wingdings" pitchFamily="2" charset="2"/>
              <a:buChar char="Ø"/>
            </a:pPr>
            <a:r>
              <a:rPr lang="en-US" dirty="0">
                <a:latin typeface="Courier New" pitchFamily="49" charset="0"/>
                <a:cs typeface="Courier New" pitchFamily="49" charset="0"/>
              </a:rPr>
              <a:t>Only authorized person will be able to </a:t>
            </a:r>
            <a:r>
              <a:rPr lang="en-US" dirty="0" smtClean="0">
                <a:latin typeface="Courier New" pitchFamily="49" charset="0"/>
                <a:cs typeface="Courier New" pitchFamily="49" charset="0"/>
              </a:rPr>
              <a:t>use</a:t>
            </a:r>
            <a:endParaRPr lang="en-US" dirty="0">
              <a:latin typeface="Courier New" pitchFamily="49" charset="0"/>
              <a:cs typeface="Courier New" pitchFamily="49" charset="0"/>
            </a:endParaRPr>
          </a:p>
        </p:txBody>
      </p:sp>
      <p:sp>
        <p:nvSpPr>
          <p:cNvPr id="8" name="TextBox 7"/>
          <p:cNvSpPr txBox="1"/>
          <p:nvPr/>
        </p:nvSpPr>
        <p:spPr>
          <a:xfrm>
            <a:off x="1066800" y="2895600"/>
            <a:ext cx="7162800" cy="1304203"/>
          </a:xfrm>
          <a:prstGeom prst="rect">
            <a:avLst/>
          </a:prstGeom>
          <a:noFill/>
        </p:spPr>
        <p:txBody>
          <a:bodyPr wrap="square" rtlCol="0">
            <a:spAutoFit/>
          </a:bodyPr>
          <a:lstStyle/>
          <a:p>
            <a:pPr marL="285750" indent="-285750" algn="just">
              <a:lnSpc>
                <a:spcPct val="150000"/>
              </a:lnSpc>
              <a:buFont typeface="Wingdings" pitchFamily="2" charset="2"/>
              <a:buChar char="Ø"/>
            </a:pPr>
            <a:r>
              <a:rPr lang="en-US" dirty="0">
                <a:latin typeface="Courier New" pitchFamily="49" charset="0"/>
                <a:cs typeface="Courier New" pitchFamily="49" charset="0"/>
              </a:rPr>
              <a:t>System must be maintained every 2 years </a:t>
            </a:r>
          </a:p>
          <a:p>
            <a:pPr marL="285750" indent="-285750" algn="just">
              <a:lnSpc>
                <a:spcPct val="150000"/>
              </a:lnSpc>
              <a:buFont typeface="Wingdings" pitchFamily="2" charset="2"/>
              <a:buChar char="Ø"/>
            </a:pPr>
            <a:r>
              <a:rPr lang="en-US" dirty="0" smtClean="0">
                <a:latin typeface="Courier New" pitchFamily="49" charset="0"/>
                <a:cs typeface="Courier New" pitchFamily="49" charset="0"/>
              </a:rPr>
              <a:t>System </a:t>
            </a:r>
            <a:r>
              <a:rPr lang="en-US" dirty="0">
                <a:latin typeface="Courier New" pitchFamily="49" charset="0"/>
                <a:cs typeface="Courier New" pitchFamily="49" charset="0"/>
              </a:rPr>
              <a:t>must be protected by anti-virus that must be updated every </a:t>
            </a:r>
            <a:r>
              <a:rPr lang="en-US" dirty="0" smtClean="0">
                <a:latin typeface="Courier New" pitchFamily="49" charset="0"/>
                <a:cs typeface="Courier New" pitchFamily="49" charset="0"/>
              </a:rPr>
              <a:t>month</a:t>
            </a:r>
            <a:endParaRPr lang="en-US" dirty="0">
              <a:latin typeface="Courier New" pitchFamily="49" charset="0"/>
              <a:cs typeface="Courier New" pitchFamily="49" charset="0"/>
            </a:endParaRPr>
          </a:p>
        </p:txBody>
      </p:sp>
      <p:sp>
        <p:nvSpPr>
          <p:cNvPr id="9" name="TextBox 8"/>
          <p:cNvSpPr txBox="1"/>
          <p:nvPr/>
        </p:nvSpPr>
        <p:spPr>
          <a:xfrm>
            <a:off x="1066800" y="5255338"/>
            <a:ext cx="7696200" cy="923330"/>
          </a:xfrm>
          <a:prstGeom prst="rect">
            <a:avLst/>
          </a:prstGeom>
          <a:noFill/>
        </p:spPr>
        <p:txBody>
          <a:bodyPr wrap="square" rtlCol="0">
            <a:spAutoFit/>
          </a:bodyPr>
          <a:lstStyle/>
          <a:p>
            <a:pPr marL="285750" indent="-285750" algn="just">
              <a:lnSpc>
                <a:spcPct val="150000"/>
              </a:lnSpc>
              <a:buFont typeface="Wingdings" pitchFamily="2" charset="2"/>
              <a:buChar char="Ø"/>
            </a:pPr>
            <a:r>
              <a:rPr lang="en-US" dirty="0">
                <a:latin typeface="Courier New" pitchFamily="49" charset="0"/>
                <a:cs typeface="Courier New" pitchFamily="49" charset="0"/>
              </a:rPr>
              <a:t>The system can be easily be understood by the user since it has a user-friendly interface</a:t>
            </a:r>
            <a:r>
              <a:rPr lang="en-US"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42038463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523263"/>
            <a:ext cx="7287572" cy="769441"/>
          </a:xfrm>
          <a:prstGeom prst="rect">
            <a:avLst/>
          </a:prstGeom>
          <a:noFill/>
        </p:spPr>
        <p:txBody>
          <a:bodyPr wrap="none" lIns="91440" tIns="45720" rIns="91440" bIns="45720">
            <a:spAutoFit/>
          </a:bodyPr>
          <a:lstStyle/>
          <a:p>
            <a:pPr algn="ctr"/>
            <a:r>
              <a:rPr lang="en-US" sz="44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Courier New" pitchFamily="49" charset="0"/>
                <a:cs typeface="Courier New" pitchFamily="49" charset="0"/>
              </a:rPr>
              <a:t>Diagram of the System</a:t>
            </a:r>
            <a:endParaRPr lang="en-US" sz="44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Courier New" pitchFamily="49" charset="0"/>
              <a:cs typeface="Courier New" pitchFamily="49" charset="0"/>
            </a:endParaRPr>
          </a:p>
        </p:txBody>
      </p:sp>
      <p:sp>
        <p:nvSpPr>
          <p:cNvPr id="3" name="TextBox 2"/>
          <p:cNvSpPr txBox="1"/>
          <p:nvPr/>
        </p:nvSpPr>
        <p:spPr>
          <a:xfrm>
            <a:off x="1011382" y="3102751"/>
            <a:ext cx="7966364" cy="1338828"/>
          </a:xfrm>
          <a:prstGeom prst="rect">
            <a:avLst/>
          </a:prstGeom>
          <a:noFill/>
        </p:spPr>
        <p:txBody>
          <a:bodyPr wrap="square" rtlCol="0">
            <a:spAutoFit/>
          </a:bodyPr>
          <a:lstStyle/>
          <a:p>
            <a:pPr algn="just">
              <a:lnSpc>
                <a:spcPct val="150000"/>
              </a:lnSpc>
            </a:pPr>
            <a:r>
              <a:rPr lang="en-US" b="1" dirty="0">
                <a:solidFill>
                  <a:srgbClr val="FF0000"/>
                </a:solidFill>
                <a:latin typeface="Courier New" pitchFamily="49" charset="0"/>
                <a:cs typeface="Courier New" pitchFamily="49" charset="0"/>
              </a:rPr>
              <a:t>Context Diagram</a:t>
            </a:r>
            <a:r>
              <a:rPr lang="en-US" dirty="0">
                <a:solidFill>
                  <a:srgbClr val="FF0000"/>
                </a:solidFill>
                <a:latin typeface="Courier New" pitchFamily="49" charset="0"/>
                <a:cs typeface="Courier New" pitchFamily="49" charset="0"/>
              </a:rPr>
              <a:t> </a:t>
            </a:r>
            <a:r>
              <a:rPr lang="en-US" dirty="0">
                <a:latin typeface="Courier New" pitchFamily="49" charset="0"/>
                <a:cs typeface="Courier New" pitchFamily="49" charset="0"/>
              </a:rPr>
              <a:t>is a diagram which is used in systems design to represent the more important external factors that interact with the system.</a:t>
            </a:r>
            <a:endParaRPr lang="en-US" dirty="0">
              <a:latin typeface="Courier New" pitchFamily="49" charset="0"/>
              <a:cs typeface="Courier New" pitchFamily="49" charset="0"/>
            </a:endParaRPr>
          </a:p>
        </p:txBody>
      </p:sp>
      <p:sp>
        <p:nvSpPr>
          <p:cNvPr id="4" name="Rectangle 3"/>
          <p:cNvSpPr/>
          <p:nvPr/>
        </p:nvSpPr>
        <p:spPr>
          <a:xfrm>
            <a:off x="1011382" y="1752600"/>
            <a:ext cx="3810000" cy="52322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rPr>
              <a:t>Context Diagram</a:t>
            </a:r>
          </a:p>
        </p:txBody>
      </p:sp>
    </p:spTree>
    <p:extLst>
      <p:ext uri="{BB962C8B-B14F-4D97-AF65-F5344CB8AC3E}">
        <p14:creationId xmlns:p14="http://schemas.microsoft.com/office/powerpoint/2010/main" val="12139265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58"/>
          <p:cNvSpPr>
            <a:spLocks noChangeArrowheads="1"/>
          </p:cNvSpPr>
          <p:nvPr/>
        </p:nvSpPr>
        <p:spPr bwMode="auto">
          <a:xfrm>
            <a:off x="3733800" y="2329584"/>
            <a:ext cx="2343150" cy="1685925"/>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dirty="0" err="1" smtClean="0">
                <a:ln>
                  <a:noFill/>
                </a:ln>
                <a:solidFill>
                  <a:schemeClr val="tx1"/>
                </a:solidFill>
                <a:effectLst/>
                <a:latin typeface="Courier New" pitchFamily="49" charset="0"/>
                <a:cs typeface="Arial" pitchFamily="34" charset="0"/>
              </a:rPr>
              <a:t>Dela</a:t>
            </a:r>
            <a:r>
              <a:rPr kumimoji="0" lang="en-US" sz="1100" b="1" i="0" u="none" strike="noStrike" cap="none" normalizeH="0" baseline="0" dirty="0" smtClean="0">
                <a:ln>
                  <a:noFill/>
                </a:ln>
                <a:solidFill>
                  <a:schemeClr val="tx1"/>
                </a:solidFill>
                <a:effectLst/>
                <a:latin typeface="Courier New" pitchFamily="49" charset="0"/>
                <a:cs typeface="Arial" pitchFamily="34" charset="0"/>
              </a:rPr>
              <a:t> Rama’s </a:t>
            </a:r>
            <a:r>
              <a:rPr kumimoji="0" lang="en-US" sz="1100" b="1" i="0" u="none" strike="noStrike" cap="none" normalizeH="0" baseline="0" dirty="0" err="1" smtClean="0">
                <a:ln>
                  <a:noFill/>
                </a:ln>
                <a:solidFill>
                  <a:schemeClr val="tx1"/>
                </a:solidFill>
                <a:effectLst/>
                <a:latin typeface="Courier New" pitchFamily="49" charset="0"/>
                <a:cs typeface="Arial" pitchFamily="34" charset="0"/>
              </a:rPr>
              <a:t>Cakehouse</a:t>
            </a:r>
            <a:r>
              <a:rPr kumimoji="0" lang="en-US" sz="1100" b="1" i="0" u="none" strike="noStrike" cap="none" normalizeH="0" baseline="0" dirty="0" smtClean="0">
                <a:ln>
                  <a:noFill/>
                </a:ln>
                <a:solidFill>
                  <a:schemeClr val="tx1"/>
                </a:solidFill>
                <a:effectLst/>
                <a:latin typeface="Courier New" pitchFamily="49" charset="0"/>
                <a:cs typeface="Arial" pitchFamily="34" charset="0"/>
              </a:rPr>
              <a:t> Sales and Inventory System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34820" name="Straight Arrow Connector 57"/>
          <p:cNvCxnSpPr>
            <a:cxnSpLocks noChangeShapeType="1"/>
          </p:cNvCxnSpPr>
          <p:nvPr/>
        </p:nvCxnSpPr>
        <p:spPr bwMode="auto">
          <a:xfrm>
            <a:off x="6076950" y="2971800"/>
            <a:ext cx="1400175" cy="0"/>
          </a:xfrm>
          <a:prstGeom prst="straightConnector1">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34821" name="Straight Arrow Connector 5"/>
          <p:cNvCxnSpPr>
            <a:cxnSpLocks noChangeShapeType="1"/>
          </p:cNvCxnSpPr>
          <p:nvPr/>
        </p:nvCxnSpPr>
        <p:spPr bwMode="auto">
          <a:xfrm flipH="1">
            <a:off x="6076950" y="3276600"/>
            <a:ext cx="1400175" cy="0"/>
          </a:xfrm>
          <a:prstGeom prst="straightConnector1">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cxnSp>
      <p:sp>
        <p:nvSpPr>
          <p:cNvPr id="5" name="Rectangle 54"/>
          <p:cNvSpPr>
            <a:spLocks noChangeArrowheads="1"/>
          </p:cNvSpPr>
          <p:nvPr/>
        </p:nvSpPr>
        <p:spPr bwMode="auto">
          <a:xfrm>
            <a:off x="7629525" y="2971800"/>
            <a:ext cx="1095375" cy="314325"/>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dirty="0" smtClean="0">
                <a:ln>
                  <a:noFill/>
                </a:ln>
                <a:solidFill>
                  <a:schemeClr val="tx1"/>
                </a:solidFill>
                <a:effectLst/>
                <a:latin typeface="Courier New" pitchFamily="49" charset="0"/>
                <a:cs typeface="Arial" pitchFamily="34" charset="0"/>
              </a:rPr>
              <a:t>Customer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1"/>
          <p:cNvSpPr>
            <a:spLocks noChangeArrowheads="1"/>
          </p:cNvSpPr>
          <p:nvPr/>
        </p:nvSpPr>
        <p:spPr bwMode="auto">
          <a:xfrm>
            <a:off x="6180859" y="2133600"/>
            <a:ext cx="2592532" cy="609599"/>
          </a:xfrm>
          <a:prstGeom prst="rect">
            <a:avLst/>
          </a:prstGeom>
          <a:ln>
            <a:solidFill>
              <a:schemeClr val="bg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bodyPr>
          <a:lstStyle/>
          <a:p>
            <a:pPr marL="628650" marR="0" lvl="1" indent="-171450" algn="l" defTabSz="914400" rtl="0" eaLnBrk="1" fontAlgn="base" latinLnBrk="0" hangingPunct="1">
              <a:lnSpc>
                <a:spcPct val="100000"/>
              </a:lnSpc>
              <a:spcBef>
                <a:spcPct val="0"/>
              </a:spcBef>
              <a:spcAft>
                <a:spcPct val="0"/>
              </a:spcAft>
              <a:buClrTx/>
              <a:buSzTx/>
              <a:buFont typeface="Wingdings" pitchFamily="2" charset="2"/>
              <a:buChar char="§"/>
              <a:tabLst/>
            </a:pPr>
            <a:r>
              <a:rPr kumimoji="0" lang="en-US" sz="1100" b="0" i="0" u="none" strike="noStrike" cap="none" normalizeH="0" baseline="0" dirty="0" smtClean="0">
                <a:ln>
                  <a:noFill/>
                </a:ln>
                <a:solidFill>
                  <a:schemeClr val="tx1"/>
                </a:solidFill>
                <a:effectLst/>
                <a:latin typeface="Courier New" pitchFamily="49" charset="0"/>
                <a:cs typeface="Arial" pitchFamily="34" charset="0"/>
              </a:rPr>
              <a:t>Display item details</a:t>
            </a:r>
          </a:p>
          <a:p>
            <a:pPr marL="628650" marR="0" lvl="1" indent="-171450" algn="l" defTabSz="914400" rtl="0" eaLnBrk="1" fontAlgn="base" latinLnBrk="0" hangingPunct="1">
              <a:lnSpc>
                <a:spcPct val="100000"/>
              </a:lnSpc>
              <a:spcBef>
                <a:spcPct val="0"/>
              </a:spcBef>
              <a:spcAft>
                <a:spcPct val="0"/>
              </a:spcAft>
              <a:buClrTx/>
              <a:buSzTx/>
              <a:buFont typeface="Wingdings" pitchFamily="2" charset="2"/>
              <a:buChar char="§"/>
              <a:tabLst/>
            </a:pPr>
            <a:r>
              <a:rPr kumimoji="0" lang="en-US" sz="1100" b="0" i="0" u="none" strike="noStrike" cap="none" normalizeH="0" baseline="0" dirty="0" smtClean="0">
                <a:ln>
                  <a:noFill/>
                </a:ln>
                <a:solidFill>
                  <a:schemeClr val="tx1"/>
                </a:solidFill>
                <a:effectLst/>
                <a:latin typeface="Courier New" pitchFamily="49" charset="0"/>
                <a:cs typeface="Arial" pitchFamily="34" charset="0"/>
              </a:rPr>
              <a:t>Receipts</a:t>
            </a:r>
          </a:p>
        </p:txBody>
      </p:sp>
      <p:sp>
        <p:nvSpPr>
          <p:cNvPr id="7" name="Rectangle 50"/>
          <p:cNvSpPr>
            <a:spLocks noChangeArrowheads="1"/>
          </p:cNvSpPr>
          <p:nvPr/>
        </p:nvSpPr>
        <p:spPr bwMode="auto">
          <a:xfrm>
            <a:off x="6134100" y="3510683"/>
            <a:ext cx="2590800" cy="504825"/>
          </a:xfrm>
          <a:prstGeom prst="rect">
            <a:avLst/>
          </a:prstGeom>
          <a:ln>
            <a:solidFill>
              <a:schemeClr val="bg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bodyPr>
          <a:lstStyle/>
          <a:p>
            <a:pPr marL="457200" marR="0" lvl="1" indent="0" algn="l" defTabSz="914400" rtl="0" eaLnBrk="1" fontAlgn="base" latinLnBrk="0" hangingPunct="1">
              <a:lnSpc>
                <a:spcPct val="100000"/>
              </a:lnSpc>
              <a:spcBef>
                <a:spcPct val="0"/>
              </a:spcBef>
              <a:spcAft>
                <a:spcPct val="0"/>
              </a:spcAft>
              <a:buClrTx/>
              <a:buSzTx/>
              <a:buFont typeface="Symbol" pitchFamily="18" charset="2"/>
              <a:buChar char="·"/>
              <a:tabLst/>
            </a:pPr>
            <a:r>
              <a:rPr kumimoji="0" lang="en-US" sz="1100" b="0" i="0" u="none" strike="noStrike" cap="none" normalizeH="0" baseline="0" dirty="0" smtClean="0">
                <a:ln>
                  <a:noFill/>
                </a:ln>
                <a:solidFill>
                  <a:schemeClr val="tx1"/>
                </a:solidFill>
                <a:effectLst/>
                <a:latin typeface="Courier New" pitchFamily="49" charset="0"/>
                <a:cs typeface="Arial" pitchFamily="34" charset="0"/>
              </a:rPr>
              <a:t> Ask for item details</a:t>
            </a:r>
          </a:p>
          <a:p>
            <a:pPr lvl="1" fontAlgn="base">
              <a:spcBef>
                <a:spcPct val="0"/>
              </a:spcBef>
              <a:spcAft>
                <a:spcPct val="0"/>
              </a:spcAft>
              <a:buFont typeface="Symbol" pitchFamily="18" charset="2"/>
              <a:buChar char="·"/>
            </a:pPr>
            <a:r>
              <a:rPr kumimoji="0" lang="en-US" sz="1100" b="0" i="0" u="none" strike="noStrike" cap="none" normalizeH="0" baseline="0" dirty="0" smtClean="0">
                <a:ln>
                  <a:noFill/>
                </a:ln>
                <a:solidFill>
                  <a:schemeClr val="tx1"/>
                </a:solidFill>
                <a:effectLst/>
                <a:latin typeface="Courier New" pitchFamily="49" charset="0"/>
                <a:cs typeface="Arial" pitchFamily="34" charset="0"/>
              </a:rPr>
              <a:t> Pay the items</a:t>
            </a:r>
          </a:p>
        </p:txBody>
      </p:sp>
      <p:cxnSp>
        <p:nvCxnSpPr>
          <p:cNvPr id="34825" name="Straight Arrow Connector 55"/>
          <p:cNvCxnSpPr>
            <a:cxnSpLocks noChangeShapeType="1"/>
          </p:cNvCxnSpPr>
          <p:nvPr/>
        </p:nvCxnSpPr>
        <p:spPr bwMode="auto">
          <a:xfrm flipV="1">
            <a:off x="5029200" y="4108161"/>
            <a:ext cx="0" cy="1200150"/>
          </a:xfrm>
          <a:prstGeom prst="straightConnector1">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34826" name="Straight Arrow Connector 6"/>
          <p:cNvCxnSpPr>
            <a:cxnSpLocks noChangeShapeType="1"/>
          </p:cNvCxnSpPr>
          <p:nvPr/>
        </p:nvCxnSpPr>
        <p:spPr bwMode="auto">
          <a:xfrm>
            <a:off x="4724400" y="4133850"/>
            <a:ext cx="0" cy="1200150"/>
          </a:xfrm>
          <a:prstGeom prst="straightConnector1">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cxnSp>
      <p:sp>
        <p:nvSpPr>
          <p:cNvPr id="8" name="Rectangle 52"/>
          <p:cNvSpPr>
            <a:spLocks noChangeArrowheads="1"/>
          </p:cNvSpPr>
          <p:nvPr/>
        </p:nvSpPr>
        <p:spPr bwMode="auto">
          <a:xfrm>
            <a:off x="4357687" y="5562600"/>
            <a:ext cx="1095375" cy="285750"/>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Courier New" pitchFamily="49" charset="0"/>
                <a:cs typeface="Arial" pitchFamily="34" charset="0"/>
              </a:rPr>
              <a:t>Employee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47"/>
          <p:cNvSpPr>
            <a:spLocks noChangeArrowheads="1"/>
          </p:cNvSpPr>
          <p:nvPr/>
        </p:nvSpPr>
        <p:spPr bwMode="auto">
          <a:xfrm>
            <a:off x="5562600" y="5124450"/>
            <a:ext cx="2914650" cy="1447800"/>
          </a:xfrm>
          <a:prstGeom prst="rect">
            <a:avLst/>
          </a:prstGeom>
          <a:ln>
            <a:solidFill>
              <a:schemeClr val="bg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bodyPr>
          <a:lstStyle/>
          <a:p>
            <a:pPr marL="457200" marR="0" lvl="1" indent="0" defTabSz="914400" rtl="0" eaLnBrk="1" fontAlgn="base" latinLnBrk="0" hangingPunct="1">
              <a:lnSpc>
                <a:spcPct val="100000"/>
              </a:lnSpc>
              <a:spcBef>
                <a:spcPct val="0"/>
              </a:spcBef>
              <a:spcAft>
                <a:spcPct val="0"/>
              </a:spcAft>
              <a:buClrTx/>
              <a:buSzTx/>
              <a:buFont typeface="Symbol" pitchFamily="18" charset="2"/>
              <a:buChar char="·"/>
              <a:tabLst/>
            </a:pPr>
            <a:r>
              <a:rPr kumimoji="0" lang="en-US" sz="1100" b="0" i="0" u="none" strike="noStrike" cap="none" normalizeH="0" baseline="0" dirty="0" smtClean="0">
                <a:ln>
                  <a:noFill/>
                </a:ln>
                <a:solidFill>
                  <a:schemeClr val="tx1"/>
                </a:solidFill>
                <a:effectLst/>
                <a:latin typeface="Courier New" pitchFamily="49" charset="0"/>
                <a:cs typeface="Arial" pitchFamily="34" charset="0"/>
              </a:rPr>
              <a:t>Add customer details</a:t>
            </a:r>
          </a:p>
          <a:p>
            <a:pPr lvl="1" fontAlgn="base">
              <a:spcBef>
                <a:spcPct val="0"/>
              </a:spcBef>
              <a:spcAft>
                <a:spcPct val="0"/>
              </a:spcAft>
              <a:buFont typeface="Symbol" pitchFamily="18" charset="2"/>
              <a:buChar char="·"/>
            </a:pPr>
            <a:r>
              <a:rPr kumimoji="0" lang="en-US" sz="1100" b="0" i="0" u="none" strike="noStrike" cap="none" normalizeH="0" baseline="0" dirty="0" smtClean="0">
                <a:ln>
                  <a:noFill/>
                </a:ln>
                <a:solidFill>
                  <a:schemeClr val="tx1"/>
                </a:solidFill>
                <a:effectLst/>
                <a:latin typeface="Courier New" pitchFamily="49" charset="0"/>
                <a:cs typeface="Arial" pitchFamily="34" charset="0"/>
              </a:rPr>
              <a:t>Add order / reservation details</a:t>
            </a:r>
          </a:p>
          <a:p>
            <a:pPr lvl="1" fontAlgn="base">
              <a:spcBef>
                <a:spcPct val="0"/>
              </a:spcBef>
              <a:spcAft>
                <a:spcPct val="0"/>
              </a:spcAft>
              <a:buFont typeface="Symbol" pitchFamily="18" charset="2"/>
              <a:buChar char="·"/>
            </a:pPr>
            <a:r>
              <a:rPr kumimoji="0" lang="en-US" sz="1100" b="0" i="0" u="none" strike="noStrike" cap="none" normalizeH="0" baseline="0" dirty="0" smtClean="0">
                <a:ln>
                  <a:noFill/>
                </a:ln>
                <a:solidFill>
                  <a:schemeClr val="tx1"/>
                </a:solidFill>
                <a:effectLst/>
                <a:latin typeface="Courier New" pitchFamily="49" charset="0"/>
                <a:cs typeface="Arial" pitchFamily="34" charset="0"/>
              </a:rPr>
              <a:t>Update customer details</a:t>
            </a:r>
          </a:p>
          <a:p>
            <a:pPr lvl="1" fontAlgn="base">
              <a:spcBef>
                <a:spcPct val="0"/>
              </a:spcBef>
              <a:spcAft>
                <a:spcPct val="0"/>
              </a:spcAft>
              <a:buFont typeface="Symbol" pitchFamily="18" charset="2"/>
              <a:buChar char="·"/>
            </a:pPr>
            <a:r>
              <a:rPr kumimoji="0" lang="en-US" sz="1100" b="0" i="0" u="none" strike="noStrike" cap="none" normalizeH="0" baseline="0" dirty="0" smtClean="0">
                <a:ln>
                  <a:noFill/>
                </a:ln>
                <a:solidFill>
                  <a:schemeClr val="tx1"/>
                </a:solidFill>
                <a:effectLst/>
                <a:latin typeface="Courier New" pitchFamily="49" charset="0"/>
                <a:cs typeface="Arial" pitchFamily="34" charset="0"/>
              </a:rPr>
              <a:t>Update order details</a:t>
            </a:r>
          </a:p>
          <a:p>
            <a:pPr lvl="1" fontAlgn="base">
              <a:spcBef>
                <a:spcPct val="0"/>
              </a:spcBef>
              <a:spcAft>
                <a:spcPct val="0"/>
              </a:spcAft>
              <a:buFont typeface="Symbol" pitchFamily="18" charset="2"/>
              <a:buChar char="·"/>
            </a:pPr>
            <a:r>
              <a:rPr kumimoji="0" lang="en-US" sz="1100" b="0" i="0" u="none" strike="noStrike" cap="none" normalizeH="0" baseline="0" dirty="0" smtClean="0">
                <a:ln>
                  <a:noFill/>
                </a:ln>
                <a:solidFill>
                  <a:schemeClr val="tx1"/>
                </a:solidFill>
                <a:effectLst/>
                <a:latin typeface="Courier New" pitchFamily="49" charset="0"/>
                <a:cs typeface="Arial" pitchFamily="34" charset="0"/>
              </a:rPr>
              <a:t>Compute purchase item</a:t>
            </a:r>
          </a:p>
        </p:txBody>
      </p:sp>
      <p:sp>
        <p:nvSpPr>
          <p:cNvPr id="10" name="Rectangle 48"/>
          <p:cNvSpPr>
            <a:spLocks noChangeArrowheads="1"/>
          </p:cNvSpPr>
          <p:nvPr/>
        </p:nvSpPr>
        <p:spPr bwMode="auto">
          <a:xfrm>
            <a:off x="2085975" y="5503719"/>
            <a:ext cx="2195513" cy="742950"/>
          </a:xfrm>
          <a:prstGeom prst="rect">
            <a:avLst/>
          </a:prstGeom>
          <a:ln>
            <a:solidFill>
              <a:schemeClr val="bg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bodyPr>
          <a:lstStyle/>
          <a:p>
            <a:pPr marL="457200" marR="0" lvl="1" indent="0" algn="l" defTabSz="914400" rtl="0" eaLnBrk="1" fontAlgn="base" latinLnBrk="0" hangingPunct="1">
              <a:lnSpc>
                <a:spcPct val="100000"/>
              </a:lnSpc>
              <a:spcBef>
                <a:spcPct val="0"/>
              </a:spcBef>
              <a:spcAft>
                <a:spcPct val="0"/>
              </a:spcAft>
              <a:buClrTx/>
              <a:buSzTx/>
              <a:buFont typeface="Symbol" pitchFamily="18" charset="2"/>
              <a:buChar char="·"/>
              <a:tabLst/>
            </a:pPr>
            <a:r>
              <a:rPr kumimoji="0" lang="en-US" sz="1100" b="0" i="0" u="none" strike="noStrike" cap="none" normalizeH="0" baseline="0" dirty="0" smtClean="0">
                <a:ln>
                  <a:noFill/>
                </a:ln>
                <a:solidFill>
                  <a:schemeClr val="tx1"/>
                </a:solidFill>
                <a:effectLst/>
                <a:latin typeface="Courier New" pitchFamily="49" charset="0"/>
                <a:cs typeface="Arial" pitchFamily="34" charset="0"/>
              </a:rPr>
              <a:t>Customers List</a:t>
            </a:r>
          </a:p>
          <a:p>
            <a:pPr lvl="1" fontAlgn="base">
              <a:spcBef>
                <a:spcPct val="0"/>
              </a:spcBef>
              <a:spcAft>
                <a:spcPct val="0"/>
              </a:spcAft>
              <a:buFont typeface="Symbol" pitchFamily="18" charset="2"/>
              <a:buChar char="·"/>
            </a:pPr>
            <a:r>
              <a:rPr kumimoji="0" lang="en-US" sz="1100" b="0" i="0" u="none" strike="noStrike" cap="none" normalizeH="0" baseline="0" dirty="0" smtClean="0">
                <a:ln>
                  <a:noFill/>
                </a:ln>
                <a:solidFill>
                  <a:schemeClr val="tx1"/>
                </a:solidFill>
                <a:effectLst/>
                <a:latin typeface="Courier New" pitchFamily="49" charset="0"/>
                <a:cs typeface="Arial" pitchFamily="34" charset="0"/>
              </a:rPr>
              <a:t>Orders List</a:t>
            </a:r>
          </a:p>
          <a:p>
            <a:pPr lvl="1" fontAlgn="base">
              <a:spcBef>
                <a:spcPct val="0"/>
              </a:spcBef>
              <a:spcAft>
                <a:spcPct val="0"/>
              </a:spcAft>
              <a:buFont typeface="Symbol" pitchFamily="18" charset="2"/>
              <a:buChar char="·"/>
            </a:pPr>
            <a:r>
              <a:rPr kumimoji="0" lang="en-US" sz="1100" b="0" i="0" u="none" strike="noStrike" cap="none" normalizeH="0" baseline="0" dirty="0" smtClean="0">
                <a:ln>
                  <a:noFill/>
                </a:ln>
                <a:solidFill>
                  <a:schemeClr val="tx1"/>
                </a:solidFill>
                <a:effectLst/>
                <a:latin typeface="Courier New" pitchFamily="49" charset="0"/>
                <a:cs typeface="Arial" pitchFamily="34" charset="0"/>
              </a:rPr>
              <a:t>Total Amount</a:t>
            </a:r>
          </a:p>
        </p:txBody>
      </p:sp>
      <p:cxnSp>
        <p:nvCxnSpPr>
          <p:cNvPr id="34830" name="Straight Arrow Connector 4"/>
          <p:cNvCxnSpPr>
            <a:cxnSpLocks noChangeShapeType="1"/>
          </p:cNvCxnSpPr>
          <p:nvPr/>
        </p:nvCxnSpPr>
        <p:spPr bwMode="auto">
          <a:xfrm flipH="1">
            <a:off x="2333625" y="3286125"/>
            <a:ext cx="1400175" cy="0"/>
          </a:xfrm>
          <a:prstGeom prst="straightConnector1">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34831" name="Straight Arrow Connector 56"/>
          <p:cNvCxnSpPr>
            <a:cxnSpLocks noChangeShapeType="1"/>
          </p:cNvCxnSpPr>
          <p:nvPr/>
        </p:nvCxnSpPr>
        <p:spPr bwMode="auto">
          <a:xfrm>
            <a:off x="2333624" y="2971800"/>
            <a:ext cx="1400175" cy="0"/>
          </a:xfrm>
          <a:prstGeom prst="straightConnector1">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cxnSp>
      <p:sp>
        <p:nvSpPr>
          <p:cNvPr id="11" name="Rectangle 53"/>
          <p:cNvSpPr>
            <a:spLocks noChangeArrowheads="1"/>
          </p:cNvSpPr>
          <p:nvPr/>
        </p:nvSpPr>
        <p:spPr bwMode="auto">
          <a:xfrm>
            <a:off x="990600" y="3000375"/>
            <a:ext cx="1095375" cy="285750"/>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Courier New" pitchFamily="49" charset="0"/>
                <a:cs typeface="Arial" pitchFamily="34" charset="0"/>
              </a:rPr>
              <a:t>Admin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 name="Rectangle 46"/>
          <p:cNvSpPr>
            <a:spLocks noChangeArrowheads="1"/>
          </p:cNvSpPr>
          <p:nvPr/>
        </p:nvSpPr>
        <p:spPr bwMode="auto">
          <a:xfrm>
            <a:off x="1143000" y="3505632"/>
            <a:ext cx="2438400" cy="1076325"/>
          </a:xfrm>
          <a:prstGeom prst="rect">
            <a:avLst/>
          </a:prstGeom>
          <a:solidFill>
            <a:srgbClr val="FFFFFF"/>
          </a:solidFill>
          <a:ln w="25400">
            <a:solidFill>
              <a:schemeClr val="bg1"/>
            </a:solidFill>
            <a:miter lim="800000"/>
            <a:headEnd/>
            <a:tailEnd/>
          </a:ln>
        </p:spPr>
        <p:txBody>
          <a:bodyPr vert="horz" wrap="square" lIns="91440" tIns="45720" rIns="91440" bIns="45720" numCol="1" anchor="ctr" anchorCtr="0" compatLnSpc="1">
            <a:prstTxWarp prst="textNoShape">
              <a:avLst/>
            </a:prstTxWarp>
          </a:bodyPr>
          <a:lstStyle/>
          <a:p>
            <a:pPr marL="457200" marR="0" lvl="1" indent="0" algn="l" defTabSz="914400" rtl="0" eaLnBrk="1" fontAlgn="base" latinLnBrk="0" hangingPunct="1">
              <a:lnSpc>
                <a:spcPct val="100000"/>
              </a:lnSpc>
              <a:spcBef>
                <a:spcPct val="0"/>
              </a:spcBef>
              <a:spcAft>
                <a:spcPct val="0"/>
              </a:spcAft>
              <a:buClrTx/>
              <a:buSzTx/>
              <a:buFont typeface="Symbol" pitchFamily="18" charset="2"/>
              <a:buChar char="·"/>
              <a:tabLst/>
            </a:pPr>
            <a:r>
              <a:rPr kumimoji="0" lang="en-US" sz="1100" b="0" i="0" u="none" strike="noStrike" cap="none" normalizeH="0" baseline="0" dirty="0" smtClean="0">
                <a:ln>
                  <a:noFill/>
                </a:ln>
                <a:solidFill>
                  <a:schemeClr val="tx1"/>
                </a:solidFill>
                <a:effectLst/>
                <a:latin typeface="Courier New" pitchFamily="49" charset="0"/>
                <a:cs typeface="Arial" pitchFamily="34" charset="0"/>
              </a:rPr>
              <a:t>Item List</a:t>
            </a:r>
          </a:p>
          <a:p>
            <a:pPr lvl="1" fontAlgn="base">
              <a:spcBef>
                <a:spcPct val="0"/>
              </a:spcBef>
              <a:spcAft>
                <a:spcPct val="0"/>
              </a:spcAft>
              <a:buFont typeface="Symbol" pitchFamily="18" charset="2"/>
              <a:buChar char="·"/>
            </a:pPr>
            <a:r>
              <a:rPr kumimoji="0" lang="en-US" sz="1100" b="0" i="0" u="none" strike="noStrike" cap="none" normalizeH="0" baseline="0" dirty="0" smtClean="0">
                <a:ln>
                  <a:noFill/>
                </a:ln>
                <a:solidFill>
                  <a:schemeClr val="tx1"/>
                </a:solidFill>
                <a:effectLst/>
                <a:latin typeface="Courier New" pitchFamily="49" charset="0"/>
                <a:cs typeface="Arial" pitchFamily="34" charset="0"/>
              </a:rPr>
              <a:t>Employees List</a:t>
            </a:r>
          </a:p>
          <a:p>
            <a:pPr lvl="1" fontAlgn="base">
              <a:spcBef>
                <a:spcPct val="0"/>
              </a:spcBef>
              <a:spcAft>
                <a:spcPct val="0"/>
              </a:spcAft>
              <a:buFont typeface="Symbol" pitchFamily="18" charset="2"/>
              <a:buChar char="·"/>
            </a:pPr>
            <a:r>
              <a:rPr kumimoji="0" lang="en-US" sz="1100" b="0" i="0" u="none" strike="noStrike" cap="none" normalizeH="0" baseline="0" dirty="0" smtClean="0">
                <a:ln>
                  <a:noFill/>
                </a:ln>
                <a:solidFill>
                  <a:schemeClr val="tx1"/>
                </a:solidFill>
                <a:effectLst/>
                <a:latin typeface="Courier New" pitchFamily="49" charset="0"/>
                <a:cs typeface="Arial" pitchFamily="34" charset="0"/>
              </a:rPr>
              <a:t>Customers List</a:t>
            </a:r>
          </a:p>
          <a:p>
            <a:pPr lvl="1" fontAlgn="base">
              <a:spcBef>
                <a:spcPct val="0"/>
              </a:spcBef>
              <a:spcAft>
                <a:spcPct val="0"/>
              </a:spcAft>
              <a:buFont typeface="Symbol" pitchFamily="18" charset="2"/>
              <a:buChar char="·"/>
            </a:pPr>
            <a:r>
              <a:rPr kumimoji="0" lang="en-US" sz="1100" b="0" i="0" u="none" strike="noStrike" cap="none" normalizeH="0" baseline="0" dirty="0" smtClean="0">
                <a:ln>
                  <a:noFill/>
                </a:ln>
                <a:solidFill>
                  <a:schemeClr val="tx1"/>
                </a:solidFill>
                <a:effectLst/>
                <a:latin typeface="Courier New" pitchFamily="49" charset="0"/>
                <a:cs typeface="Arial" pitchFamily="34" charset="0"/>
              </a:rPr>
              <a:t>Sales Report</a:t>
            </a:r>
          </a:p>
          <a:p>
            <a:pPr lvl="1" fontAlgn="base">
              <a:spcBef>
                <a:spcPct val="0"/>
              </a:spcBef>
              <a:spcAft>
                <a:spcPct val="0"/>
              </a:spcAft>
              <a:buFont typeface="Symbol" pitchFamily="18" charset="2"/>
              <a:buChar char="·"/>
            </a:pPr>
            <a:r>
              <a:rPr kumimoji="0" lang="en-US" sz="1100" b="0" i="0" u="none" strike="noStrike" cap="none" normalizeH="0" baseline="0" dirty="0" smtClean="0">
                <a:ln>
                  <a:noFill/>
                </a:ln>
                <a:solidFill>
                  <a:schemeClr val="tx1"/>
                </a:solidFill>
                <a:effectLst/>
                <a:latin typeface="Courier New" pitchFamily="49" charset="0"/>
                <a:cs typeface="Arial" pitchFamily="34" charset="0"/>
              </a:rPr>
              <a:t>Inventory Report</a:t>
            </a:r>
          </a:p>
        </p:txBody>
      </p:sp>
      <p:sp>
        <p:nvSpPr>
          <p:cNvPr id="13" name="Rectangle 49"/>
          <p:cNvSpPr>
            <a:spLocks noChangeArrowheads="1"/>
          </p:cNvSpPr>
          <p:nvPr/>
        </p:nvSpPr>
        <p:spPr bwMode="auto">
          <a:xfrm>
            <a:off x="1143000" y="1433512"/>
            <a:ext cx="2438400" cy="1400175"/>
          </a:xfrm>
          <a:prstGeom prst="rect">
            <a:avLst/>
          </a:prstGeom>
          <a:ln>
            <a:solidFill>
              <a:schemeClr val="bg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bodyPr>
          <a:lstStyle/>
          <a:p>
            <a:pPr marL="457200" marR="0" lvl="1" indent="0" algn="l" defTabSz="914400" rtl="0" eaLnBrk="1" fontAlgn="base" latinLnBrk="0" hangingPunct="1">
              <a:lnSpc>
                <a:spcPct val="100000"/>
              </a:lnSpc>
              <a:spcBef>
                <a:spcPct val="0"/>
              </a:spcBef>
              <a:spcAft>
                <a:spcPct val="0"/>
              </a:spcAft>
              <a:buClrTx/>
              <a:buSzTx/>
              <a:buFont typeface="Symbol" pitchFamily="18" charset="2"/>
              <a:buChar char="·"/>
              <a:tabLst/>
            </a:pPr>
            <a:r>
              <a:rPr kumimoji="0" lang="en-US" sz="1100" b="0" i="0" u="none" strike="noStrike" cap="none" normalizeH="0" baseline="0" dirty="0" smtClean="0">
                <a:ln>
                  <a:noFill/>
                </a:ln>
                <a:solidFill>
                  <a:schemeClr val="tx1"/>
                </a:solidFill>
                <a:effectLst/>
                <a:latin typeface="Courier New" pitchFamily="49" charset="0"/>
                <a:cs typeface="Arial" pitchFamily="34" charset="0"/>
              </a:rPr>
              <a:t>Add employee details</a:t>
            </a:r>
          </a:p>
          <a:p>
            <a:pPr lvl="1" fontAlgn="base">
              <a:spcBef>
                <a:spcPct val="0"/>
              </a:spcBef>
              <a:spcAft>
                <a:spcPct val="0"/>
              </a:spcAft>
              <a:buFont typeface="Symbol" pitchFamily="18" charset="2"/>
              <a:buChar char="·"/>
            </a:pPr>
            <a:r>
              <a:rPr kumimoji="0" lang="en-US" sz="1100" b="0" i="0" u="none" strike="noStrike" cap="none" normalizeH="0" baseline="0" dirty="0" smtClean="0">
                <a:ln>
                  <a:noFill/>
                </a:ln>
                <a:solidFill>
                  <a:schemeClr val="tx1"/>
                </a:solidFill>
                <a:effectLst/>
                <a:latin typeface="Courier New" pitchFamily="49" charset="0"/>
                <a:cs typeface="Arial" pitchFamily="34" charset="0"/>
              </a:rPr>
              <a:t>Add item details</a:t>
            </a:r>
          </a:p>
          <a:p>
            <a:pPr lvl="1" fontAlgn="base">
              <a:spcBef>
                <a:spcPct val="0"/>
              </a:spcBef>
              <a:spcAft>
                <a:spcPct val="0"/>
              </a:spcAft>
              <a:buFont typeface="Symbol" pitchFamily="18" charset="2"/>
              <a:buChar char="·"/>
            </a:pPr>
            <a:r>
              <a:rPr kumimoji="0" lang="en-US" sz="1100" b="0" i="0" u="none" strike="noStrike" cap="none" normalizeH="0" baseline="0" dirty="0" smtClean="0">
                <a:ln>
                  <a:noFill/>
                </a:ln>
                <a:solidFill>
                  <a:schemeClr val="tx1"/>
                </a:solidFill>
                <a:effectLst/>
                <a:latin typeface="Courier New" pitchFamily="49" charset="0"/>
                <a:cs typeface="Arial" pitchFamily="34" charset="0"/>
              </a:rPr>
              <a:t>Add customer details</a:t>
            </a:r>
          </a:p>
          <a:p>
            <a:pPr lvl="1" fontAlgn="base">
              <a:spcBef>
                <a:spcPct val="0"/>
              </a:spcBef>
              <a:spcAft>
                <a:spcPct val="0"/>
              </a:spcAft>
              <a:buFont typeface="Symbol" pitchFamily="18" charset="2"/>
              <a:buChar char="·"/>
            </a:pPr>
            <a:r>
              <a:rPr kumimoji="0" lang="en-US" sz="1100" b="0" i="0" u="none" strike="noStrike" cap="none" normalizeH="0" baseline="0" dirty="0" smtClean="0">
                <a:ln>
                  <a:noFill/>
                </a:ln>
                <a:solidFill>
                  <a:schemeClr val="tx1"/>
                </a:solidFill>
                <a:effectLst/>
                <a:latin typeface="Courier New" pitchFamily="49" charset="0"/>
                <a:cs typeface="Arial" pitchFamily="34" charset="0"/>
              </a:rPr>
              <a:t>Update employee</a:t>
            </a:r>
            <a:r>
              <a:rPr kumimoji="0" lang="en-US" sz="1100" b="0" i="0" u="none" strike="noStrike" cap="none" normalizeH="0" dirty="0" smtClean="0">
                <a:ln>
                  <a:noFill/>
                </a:ln>
                <a:solidFill>
                  <a:schemeClr val="tx1"/>
                </a:solidFill>
                <a:effectLst/>
                <a:latin typeface="Courier New" pitchFamily="49" charset="0"/>
                <a:cs typeface="Arial" pitchFamily="34" charset="0"/>
              </a:rPr>
              <a:t> </a:t>
            </a:r>
            <a:r>
              <a:rPr kumimoji="0" lang="en-US" sz="1100" b="0" i="0" u="none" strike="noStrike" cap="none" normalizeH="0" baseline="0" dirty="0" smtClean="0">
                <a:ln>
                  <a:noFill/>
                </a:ln>
                <a:solidFill>
                  <a:schemeClr val="tx1"/>
                </a:solidFill>
                <a:effectLst/>
                <a:latin typeface="Courier New" pitchFamily="49" charset="0"/>
                <a:cs typeface="Arial" pitchFamily="34" charset="0"/>
              </a:rPr>
              <a:t>details</a:t>
            </a:r>
          </a:p>
          <a:p>
            <a:pPr lvl="1" fontAlgn="base">
              <a:spcBef>
                <a:spcPct val="0"/>
              </a:spcBef>
              <a:spcAft>
                <a:spcPct val="0"/>
              </a:spcAft>
              <a:buFont typeface="Symbol" pitchFamily="18" charset="2"/>
              <a:buChar char="·"/>
            </a:pPr>
            <a:r>
              <a:rPr kumimoji="0" lang="en-US" sz="1100" b="0" i="0" u="none" strike="noStrike" cap="none" normalizeH="0" baseline="0" dirty="0" smtClean="0">
                <a:ln>
                  <a:noFill/>
                </a:ln>
                <a:solidFill>
                  <a:schemeClr val="tx1"/>
                </a:solidFill>
                <a:effectLst/>
                <a:latin typeface="Courier New" pitchFamily="49" charset="0"/>
                <a:cs typeface="Arial" pitchFamily="34" charset="0"/>
              </a:rPr>
              <a:t>Update item details</a:t>
            </a:r>
          </a:p>
          <a:p>
            <a:pPr lvl="1" fontAlgn="base">
              <a:spcBef>
                <a:spcPct val="0"/>
              </a:spcBef>
              <a:spcAft>
                <a:spcPct val="0"/>
              </a:spcAft>
              <a:buFont typeface="Symbol" pitchFamily="18" charset="2"/>
              <a:buChar char="·"/>
            </a:pPr>
            <a:r>
              <a:rPr kumimoji="0" lang="en-US" sz="1100" b="0" i="0" u="none" strike="noStrike" cap="none" normalizeH="0" baseline="0" dirty="0" smtClean="0">
                <a:ln>
                  <a:noFill/>
                </a:ln>
                <a:solidFill>
                  <a:schemeClr val="tx1"/>
                </a:solidFill>
                <a:effectLst/>
                <a:latin typeface="Courier New" pitchFamily="49" charset="0"/>
                <a:cs typeface="Arial" pitchFamily="34" charset="0"/>
              </a:rPr>
              <a:t>Update customer details</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5261832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98418" y="1981200"/>
            <a:ext cx="7696200" cy="1719702"/>
          </a:xfrm>
          <a:prstGeom prst="rect">
            <a:avLst/>
          </a:prstGeom>
          <a:noFill/>
        </p:spPr>
        <p:txBody>
          <a:bodyPr wrap="square" rtlCol="0">
            <a:spAutoFit/>
          </a:bodyPr>
          <a:lstStyle/>
          <a:p>
            <a:pPr algn="just">
              <a:lnSpc>
                <a:spcPct val="150000"/>
              </a:lnSpc>
              <a:buNone/>
            </a:pPr>
            <a:r>
              <a:rPr lang="en-US" dirty="0" smtClean="0">
                <a:solidFill>
                  <a:srgbClr val="FF0000"/>
                </a:solidFill>
                <a:latin typeface="Courier New" pitchFamily="49" charset="0"/>
                <a:cs typeface="Courier New" pitchFamily="49" charset="0"/>
              </a:rPr>
              <a:t>Entity Relationship Diagram</a:t>
            </a:r>
            <a:r>
              <a:rPr lang="en-US" dirty="0" smtClean="0">
                <a:latin typeface="Courier New" pitchFamily="49" charset="0"/>
                <a:cs typeface="Courier New" pitchFamily="49" charset="0"/>
              </a:rPr>
              <a:t> is a data </a:t>
            </a:r>
            <a:r>
              <a:rPr lang="en-US" dirty="0">
                <a:latin typeface="Courier New" pitchFamily="49" charset="0"/>
                <a:cs typeface="Courier New" pitchFamily="49" charset="0"/>
              </a:rPr>
              <a:t>modeling technique that creates a </a:t>
            </a:r>
            <a:r>
              <a:rPr lang="en-US" dirty="0" smtClean="0">
                <a:latin typeface="Courier New" pitchFamily="49" charset="0"/>
                <a:cs typeface="Courier New" pitchFamily="49" charset="0"/>
              </a:rPr>
              <a:t>graphical </a:t>
            </a:r>
            <a:r>
              <a:rPr lang="en-US" dirty="0">
                <a:latin typeface="Courier New" pitchFamily="49" charset="0"/>
                <a:cs typeface="Courier New" pitchFamily="49" charset="0"/>
              </a:rPr>
              <a:t>representation of the entities, </a:t>
            </a:r>
            <a:r>
              <a:rPr lang="en-US" dirty="0" smtClean="0">
                <a:latin typeface="Courier New" pitchFamily="49" charset="0"/>
                <a:cs typeface="Courier New" pitchFamily="49" charset="0"/>
              </a:rPr>
              <a:t>and the </a:t>
            </a:r>
            <a:r>
              <a:rPr lang="en-US" dirty="0">
                <a:latin typeface="Courier New" pitchFamily="49" charset="0"/>
                <a:cs typeface="Courier New" pitchFamily="49" charset="0"/>
              </a:rPr>
              <a:t>relationship between entities, within an </a:t>
            </a:r>
            <a:r>
              <a:rPr lang="en-US" dirty="0" smtClean="0">
                <a:latin typeface="Courier New" pitchFamily="49" charset="0"/>
                <a:cs typeface="Courier New" pitchFamily="49" charset="0"/>
              </a:rPr>
              <a:t>Information </a:t>
            </a:r>
            <a:r>
              <a:rPr lang="en-US" dirty="0">
                <a:latin typeface="Courier New" pitchFamily="49" charset="0"/>
                <a:cs typeface="Courier New" pitchFamily="49" charset="0"/>
              </a:rPr>
              <a:t>system. </a:t>
            </a:r>
          </a:p>
        </p:txBody>
      </p:sp>
      <p:sp>
        <p:nvSpPr>
          <p:cNvPr id="3" name="Rectangle 2"/>
          <p:cNvSpPr/>
          <p:nvPr/>
        </p:nvSpPr>
        <p:spPr>
          <a:xfrm>
            <a:off x="990599" y="751820"/>
            <a:ext cx="6157455" cy="523220"/>
          </a:xfrm>
          <a:prstGeom prst="rect">
            <a:avLst/>
          </a:prstGeom>
        </p:spPr>
        <p:txBody>
          <a:bodyPr wrap="none">
            <a:spAutoFit/>
          </a:bodyPr>
          <a:lstStyle/>
          <a:p>
            <a:r>
              <a:rPr lang="en-US" sz="2800" b="1" spc="50" dirty="0" smtClean="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rPr>
              <a:t>Entity Relationship Diagram</a:t>
            </a:r>
            <a:endParaRPr lang="en-US" sz="2800" dirty="0"/>
          </a:p>
        </p:txBody>
      </p:sp>
    </p:spTree>
    <p:extLst>
      <p:ext uri="{BB962C8B-B14F-4D97-AF65-F5344CB8AC3E}">
        <p14:creationId xmlns:p14="http://schemas.microsoft.com/office/powerpoint/2010/main" val="25018985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3"/>
          <p:cNvSpPr>
            <a:spLocks noChangeArrowheads="1"/>
          </p:cNvSpPr>
          <p:nvPr/>
        </p:nvSpPr>
        <p:spPr bwMode="auto">
          <a:xfrm>
            <a:off x="1571264" y="1879600"/>
            <a:ext cx="1724026" cy="32385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Courier New" pitchFamily="49" charset="0"/>
                <a:ea typeface="Calibri" pitchFamily="34" charset="0"/>
                <a:cs typeface="Courier New" pitchFamily="49" charset="0"/>
              </a:rPr>
              <a:t>Customers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Rectangle 72"/>
          <p:cNvSpPr>
            <a:spLocks noChangeArrowheads="1"/>
          </p:cNvSpPr>
          <p:nvPr/>
        </p:nvSpPr>
        <p:spPr bwMode="auto">
          <a:xfrm>
            <a:off x="4328752" y="1936750"/>
            <a:ext cx="1724025" cy="333375"/>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Courier New" pitchFamily="49" charset="0"/>
                <a:ea typeface="Calibri" pitchFamily="34" charset="0"/>
                <a:cs typeface="Courier New" pitchFamily="49" charset="0"/>
              </a:rPr>
              <a:t>Employees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Rectangle 71"/>
          <p:cNvSpPr>
            <a:spLocks noChangeArrowheads="1"/>
          </p:cNvSpPr>
          <p:nvPr/>
        </p:nvSpPr>
        <p:spPr bwMode="auto">
          <a:xfrm>
            <a:off x="6814777" y="1851025"/>
            <a:ext cx="1724025" cy="352425"/>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Courier New" pitchFamily="49" charset="0"/>
                <a:ea typeface="Calibri" pitchFamily="34" charset="0"/>
                <a:cs typeface="Courier New" pitchFamily="49" charset="0"/>
              </a:rPr>
              <a:t>Inventory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Rectangle 70"/>
          <p:cNvSpPr>
            <a:spLocks noChangeArrowheads="1"/>
          </p:cNvSpPr>
          <p:nvPr/>
        </p:nvSpPr>
        <p:spPr bwMode="auto">
          <a:xfrm>
            <a:off x="1495064" y="3336925"/>
            <a:ext cx="1724026" cy="369888"/>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Courier New" pitchFamily="49" charset="0"/>
                <a:ea typeface="Calibri" pitchFamily="34" charset="0"/>
                <a:cs typeface="Courier New" pitchFamily="49" charset="0"/>
              </a:rPr>
              <a:t>Orders/Reservation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69"/>
          <p:cNvSpPr>
            <a:spLocks noChangeArrowheads="1"/>
          </p:cNvSpPr>
          <p:nvPr/>
        </p:nvSpPr>
        <p:spPr bwMode="auto">
          <a:xfrm>
            <a:off x="4071577" y="3500438"/>
            <a:ext cx="1724025" cy="36195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Courier New" pitchFamily="49" charset="0"/>
                <a:ea typeface="Calibri" pitchFamily="34" charset="0"/>
                <a:cs typeface="Courier New" pitchFamily="49" charset="0"/>
              </a:rPr>
              <a:t>Payment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Rectangle 68"/>
          <p:cNvSpPr>
            <a:spLocks noChangeArrowheads="1"/>
          </p:cNvSpPr>
          <p:nvPr/>
        </p:nvSpPr>
        <p:spPr bwMode="auto">
          <a:xfrm>
            <a:off x="6838590" y="2840038"/>
            <a:ext cx="1724025" cy="38100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Courier New" pitchFamily="49" charset="0"/>
                <a:ea typeface="Calibri" pitchFamily="34" charset="0"/>
                <a:cs typeface="Courier New" pitchFamily="49" charset="0"/>
              </a:rPr>
              <a:t>Items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67"/>
          <p:cNvSpPr>
            <a:spLocks noChangeArrowheads="1"/>
          </p:cNvSpPr>
          <p:nvPr/>
        </p:nvSpPr>
        <p:spPr bwMode="auto">
          <a:xfrm>
            <a:off x="6743340" y="4295775"/>
            <a:ext cx="1724025" cy="47625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Courier New" pitchFamily="49" charset="0"/>
                <a:ea typeface="Calibri" pitchFamily="34" charset="0"/>
                <a:cs typeface="Courier New" pitchFamily="49" charset="0"/>
              </a:rPr>
              <a:t>Sales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Line 66"/>
          <p:cNvSpPr>
            <a:spLocks noChangeShapeType="1"/>
          </p:cNvSpPr>
          <p:nvPr/>
        </p:nvSpPr>
        <p:spPr bwMode="auto">
          <a:xfrm>
            <a:off x="3322277" y="2079625"/>
            <a:ext cx="9874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65"/>
          <p:cNvSpPr>
            <a:spLocks noChangeShapeType="1"/>
          </p:cNvSpPr>
          <p:nvPr/>
        </p:nvSpPr>
        <p:spPr bwMode="auto">
          <a:xfrm>
            <a:off x="4127140" y="2076450"/>
            <a:ext cx="201612" cy="1952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64"/>
          <p:cNvSpPr>
            <a:spLocks noChangeShapeType="1"/>
          </p:cNvSpPr>
          <p:nvPr/>
        </p:nvSpPr>
        <p:spPr bwMode="auto">
          <a:xfrm flipV="1">
            <a:off x="4127140" y="1936750"/>
            <a:ext cx="201612" cy="142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63"/>
          <p:cNvSpPr>
            <a:spLocks noChangeShapeType="1"/>
          </p:cNvSpPr>
          <p:nvPr/>
        </p:nvSpPr>
        <p:spPr bwMode="auto">
          <a:xfrm>
            <a:off x="3312752" y="1882775"/>
            <a:ext cx="200025" cy="1968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62"/>
          <p:cNvSpPr>
            <a:spLocks noChangeShapeType="1"/>
          </p:cNvSpPr>
          <p:nvPr/>
        </p:nvSpPr>
        <p:spPr bwMode="auto">
          <a:xfrm flipV="1">
            <a:off x="3295290" y="2062163"/>
            <a:ext cx="201612" cy="142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61"/>
          <p:cNvSpPr>
            <a:spLocks noChangeShapeType="1"/>
          </p:cNvSpPr>
          <p:nvPr/>
        </p:nvSpPr>
        <p:spPr bwMode="auto">
          <a:xfrm>
            <a:off x="3496902" y="1952625"/>
            <a:ext cx="0" cy="2301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60"/>
          <p:cNvSpPr>
            <a:spLocks noChangeShapeType="1"/>
          </p:cNvSpPr>
          <p:nvPr/>
        </p:nvSpPr>
        <p:spPr bwMode="auto">
          <a:xfrm>
            <a:off x="4127140" y="1963738"/>
            <a:ext cx="0" cy="2301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59"/>
          <p:cNvSpPr>
            <a:spLocks noChangeShapeType="1"/>
          </p:cNvSpPr>
          <p:nvPr/>
        </p:nvSpPr>
        <p:spPr bwMode="auto">
          <a:xfrm>
            <a:off x="2585677" y="2251075"/>
            <a:ext cx="0" cy="6254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58"/>
          <p:cNvSpPr>
            <a:spLocks noChangeShapeType="1"/>
          </p:cNvSpPr>
          <p:nvPr/>
        </p:nvSpPr>
        <p:spPr bwMode="auto">
          <a:xfrm>
            <a:off x="2477727" y="2520950"/>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57"/>
          <p:cNvSpPr>
            <a:spLocks noChangeShapeType="1"/>
          </p:cNvSpPr>
          <p:nvPr/>
        </p:nvSpPr>
        <p:spPr bwMode="auto">
          <a:xfrm>
            <a:off x="2477727" y="2414588"/>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56"/>
          <p:cNvSpPr>
            <a:spLocks noChangeShapeType="1"/>
          </p:cNvSpPr>
          <p:nvPr/>
        </p:nvSpPr>
        <p:spPr bwMode="auto">
          <a:xfrm>
            <a:off x="2239602" y="2227263"/>
            <a:ext cx="0" cy="10810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55"/>
          <p:cNvSpPr>
            <a:spLocks noChangeShapeType="1"/>
          </p:cNvSpPr>
          <p:nvPr/>
        </p:nvSpPr>
        <p:spPr bwMode="auto">
          <a:xfrm>
            <a:off x="2123715" y="2414588"/>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54"/>
          <p:cNvSpPr>
            <a:spLocks noChangeShapeType="1"/>
          </p:cNvSpPr>
          <p:nvPr/>
        </p:nvSpPr>
        <p:spPr bwMode="auto">
          <a:xfrm>
            <a:off x="2133240" y="2519363"/>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53"/>
          <p:cNvSpPr>
            <a:spLocks noChangeShapeType="1"/>
          </p:cNvSpPr>
          <p:nvPr/>
        </p:nvSpPr>
        <p:spPr bwMode="auto">
          <a:xfrm>
            <a:off x="2118952" y="3095625"/>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52"/>
          <p:cNvSpPr>
            <a:spLocks noChangeShapeType="1"/>
          </p:cNvSpPr>
          <p:nvPr/>
        </p:nvSpPr>
        <p:spPr bwMode="auto">
          <a:xfrm flipH="1">
            <a:off x="2104665" y="3095625"/>
            <a:ext cx="111125" cy="2397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51"/>
          <p:cNvSpPr>
            <a:spLocks noChangeShapeType="1"/>
          </p:cNvSpPr>
          <p:nvPr/>
        </p:nvSpPr>
        <p:spPr bwMode="auto">
          <a:xfrm>
            <a:off x="2268177" y="3097213"/>
            <a:ext cx="120650" cy="2365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50"/>
          <p:cNvSpPr>
            <a:spLocks noChangeShapeType="1"/>
          </p:cNvSpPr>
          <p:nvPr/>
        </p:nvSpPr>
        <p:spPr bwMode="auto">
          <a:xfrm>
            <a:off x="2938102" y="2227263"/>
            <a:ext cx="0" cy="7953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49"/>
          <p:cNvSpPr>
            <a:spLocks noChangeShapeType="1"/>
          </p:cNvSpPr>
          <p:nvPr/>
        </p:nvSpPr>
        <p:spPr bwMode="auto">
          <a:xfrm flipH="1">
            <a:off x="2938102" y="3021013"/>
            <a:ext cx="38719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48"/>
          <p:cNvSpPr>
            <a:spLocks noChangeShapeType="1"/>
          </p:cNvSpPr>
          <p:nvPr/>
        </p:nvSpPr>
        <p:spPr bwMode="auto">
          <a:xfrm flipV="1">
            <a:off x="6603640" y="2876550"/>
            <a:ext cx="211137" cy="1174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47"/>
          <p:cNvSpPr>
            <a:spLocks noChangeShapeType="1"/>
          </p:cNvSpPr>
          <p:nvPr/>
        </p:nvSpPr>
        <p:spPr bwMode="auto">
          <a:xfrm flipH="1" flipV="1">
            <a:off x="6595702" y="3028950"/>
            <a:ext cx="211138" cy="128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46"/>
          <p:cNvSpPr>
            <a:spLocks noChangeShapeType="1"/>
          </p:cNvSpPr>
          <p:nvPr/>
        </p:nvSpPr>
        <p:spPr bwMode="auto">
          <a:xfrm>
            <a:off x="6605227" y="2921000"/>
            <a:ext cx="0" cy="2222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45"/>
          <p:cNvSpPr>
            <a:spLocks noChangeShapeType="1"/>
          </p:cNvSpPr>
          <p:nvPr/>
        </p:nvSpPr>
        <p:spPr bwMode="auto">
          <a:xfrm>
            <a:off x="2839677" y="2374900"/>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44"/>
          <p:cNvSpPr>
            <a:spLocks noChangeShapeType="1"/>
          </p:cNvSpPr>
          <p:nvPr/>
        </p:nvSpPr>
        <p:spPr bwMode="auto">
          <a:xfrm>
            <a:off x="2833327" y="2471738"/>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43"/>
          <p:cNvSpPr>
            <a:spLocks noChangeShapeType="1"/>
          </p:cNvSpPr>
          <p:nvPr/>
        </p:nvSpPr>
        <p:spPr bwMode="auto">
          <a:xfrm flipH="1">
            <a:off x="2585677" y="2895600"/>
            <a:ext cx="19415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42"/>
          <p:cNvSpPr>
            <a:spLocks noChangeShapeType="1"/>
          </p:cNvSpPr>
          <p:nvPr/>
        </p:nvSpPr>
        <p:spPr bwMode="auto">
          <a:xfrm flipH="1">
            <a:off x="4382727" y="3328988"/>
            <a:ext cx="142875" cy="1508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41"/>
          <p:cNvSpPr>
            <a:spLocks noChangeShapeType="1"/>
          </p:cNvSpPr>
          <p:nvPr/>
        </p:nvSpPr>
        <p:spPr bwMode="auto">
          <a:xfrm>
            <a:off x="4525602" y="3333750"/>
            <a:ext cx="153988" cy="1539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Line 40"/>
          <p:cNvSpPr>
            <a:spLocks noChangeShapeType="1"/>
          </p:cNvSpPr>
          <p:nvPr/>
        </p:nvSpPr>
        <p:spPr bwMode="auto">
          <a:xfrm flipH="1">
            <a:off x="4371615" y="3330575"/>
            <a:ext cx="2968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39"/>
          <p:cNvSpPr>
            <a:spLocks noChangeShapeType="1"/>
          </p:cNvSpPr>
          <p:nvPr/>
        </p:nvSpPr>
        <p:spPr bwMode="auto">
          <a:xfrm>
            <a:off x="4525602" y="2901950"/>
            <a:ext cx="0" cy="609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38"/>
          <p:cNvSpPr>
            <a:spLocks noChangeShapeType="1"/>
          </p:cNvSpPr>
          <p:nvPr/>
        </p:nvSpPr>
        <p:spPr bwMode="auto">
          <a:xfrm flipH="1">
            <a:off x="5281252" y="2247900"/>
            <a:ext cx="0" cy="12319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Line 37"/>
          <p:cNvSpPr>
            <a:spLocks noChangeShapeType="1"/>
          </p:cNvSpPr>
          <p:nvPr/>
        </p:nvSpPr>
        <p:spPr bwMode="auto">
          <a:xfrm flipH="1">
            <a:off x="5186002" y="3336925"/>
            <a:ext cx="114300" cy="1539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Line 36"/>
          <p:cNvSpPr>
            <a:spLocks noChangeShapeType="1"/>
          </p:cNvSpPr>
          <p:nvPr/>
        </p:nvSpPr>
        <p:spPr bwMode="auto">
          <a:xfrm>
            <a:off x="5281252" y="3327400"/>
            <a:ext cx="114300" cy="1539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35"/>
          <p:cNvSpPr>
            <a:spLocks noChangeShapeType="1"/>
          </p:cNvSpPr>
          <p:nvPr/>
        </p:nvSpPr>
        <p:spPr bwMode="auto">
          <a:xfrm>
            <a:off x="5166952" y="2270125"/>
            <a:ext cx="114300" cy="114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34"/>
          <p:cNvSpPr>
            <a:spLocks noChangeShapeType="1"/>
          </p:cNvSpPr>
          <p:nvPr/>
        </p:nvSpPr>
        <p:spPr bwMode="auto">
          <a:xfrm flipV="1">
            <a:off x="5300302" y="2251075"/>
            <a:ext cx="114300" cy="1190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Oval 33"/>
          <p:cNvSpPr>
            <a:spLocks noChangeArrowheads="1"/>
          </p:cNvSpPr>
          <p:nvPr/>
        </p:nvSpPr>
        <p:spPr bwMode="auto">
          <a:xfrm>
            <a:off x="5230452" y="3197225"/>
            <a:ext cx="114300" cy="112713"/>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3" name="Line 32"/>
          <p:cNvSpPr>
            <a:spLocks noChangeShapeType="1"/>
          </p:cNvSpPr>
          <p:nvPr/>
        </p:nvSpPr>
        <p:spPr bwMode="auto">
          <a:xfrm>
            <a:off x="5168540" y="2393950"/>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Line 31"/>
          <p:cNvSpPr>
            <a:spLocks noChangeShapeType="1"/>
          </p:cNvSpPr>
          <p:nvPr/>
        </p:nvSpPr>
        <p:spPr bwMode="auto">
          <a:xfrm>
            <a:off x="6536965" y="3908425"/>
            <a:ext cx="0" cy="2428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Line 30"/>
          <p:cNvSpPr>
            <a:spLocks noChangeShapeType="1"/>
          </p:cNvSpPr>
          <p:nvPr/>
        </p:nvSpPr>
        <p:spPr bwMode="auto">
          <a:xfrm flipH="1">
            <a:off x="2655527" y="4152900"/>
            <a:ext cx="38814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Line 29"/>
          <p:cNvSpPr>
            <a:spLocks noChangeShapeType="1"/>
          </p:cNvSpPr>
          <p:nvPr/>
        </p:nvSpPr>
        <p:spPr bwMode="auto">
          <a:xfrm>
            <a:off x="2655527" y="3719513"/>
            <a:ext cx="0" cy="43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28"/>
          <p:cNvSpPr>
            <a:spLocks noChangeShapeType="1"/>
          </p:cNvSpPr>
          <p:nvPr/>
        </p:nvSpPr>
        <p:spPr bwMode="auto">
          <a:xfrm flipH="1">
            <a:off x="2655527" y="3719513"/>
            <a:ext cx="169863" cy="1889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Line 27"/>
          <p:cNvSpPr>
            <a:spLocks noChangeShapeType="1"/>
          </p:cNvSpPr>
          <p:nvPr/>
        </p:nvSpPr>
        <p:spPr bwMode="auto">
          <a:xfrm>
            <a:off x="2477727" y="3708400"/>
            <a:ext cx="177800" cy="2000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Line 26"/>
          <p:cNvSpPr>
            <a:spLocks noChangeShapeType="1"/>
          </p:cNvSpPr>
          <p:nvPr/>
        </p:nvSpPr>
        <p:spPr bwMode="auto">
          <a:xfrm flipH="1" flipV="1">
            <a:off x="7398977" y="3197225"/>
            <a:ext cx="196850" cy="2047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25"/>
          <p:cNvSpPr>
            <a:spLocks noChangeShapeType="1"/>
          </p:cNvSpPr>
          <p:nvPr/>
        </p:nvSpPr>
        <p:spPr bwMode="auto">
          <a:xfrm flipV="1">
            <a:off x="7595827" y="3222625"/>
            <a:ext cx="209550" cy="1968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24"/>
          <p:cNvSpPr>
            <a:spLocks noChangeShapeType="1"/>
          </p:cNvSpPr>
          <p:nvPr/>
        </p:nvSpPr>
        <p:spPr bwMode="auto">
          <a:xfrm>
            <a:off x="7595827" y="3197225"/>
            <a:ext cx="0" cy="711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23"/>
          <p:cNvSpPr>
            <a:spLocks noChangeShapeType="1"/>
          </p:cNvSpPr>
          <p:nvPr/>
        </p:nvSpPr>
        <p:spPr bwMode="auto">
          <a:xfrm flipH="1">
            <a:off x="6519502" y="3908425"/>
            <a:ext cx="10763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22"/>
          <p:cNvSpPr>
            <a:spLocks noChangeShapeType="1"/>
          </p:cNvSpPr>
          <p:nvPr/>
        </p:nvSpPr>
        <p:spPr bwMode="auto">
          <a:xfrm>
            <a:off x="2541227" y="3908425"/>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21"/>
          <p:cNvSpPr>
            <a:spLocks noChangeShapeType="1"/>
          </p:cNvSpPr>
          <p:nvPr/>
        </p:nvSpPr>
        <p:spPr bwMode="auto">
          <a:xfrm>
            <a:off x="7486290" y="3402013"/>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20"/>
          <p:cNvSpPr>
            <a:spLocks noChangeShapeType="1"/>
          </p:cNvSpPr>
          <p:nvPr/>
        </p:nvSpPr>
        <p:spPr bwMode="auto">
          <a:xfrm flipH="1">
            <a:off x="8029215" y="3221038"/>
            <a:ext cx="0" cy="10715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19"/>
          <p:cNvSpPr>
            <a:spLocks noChangeShapeType="1"/>
          </p:cNvSpPr>
          <p:nvPr/>
        </p:nvSpPr>
        <p:spPr bwMode="auto">
          <a:xfrm>
            <a:off x="8026040" y="4070350"/>
            <a:ext cx="122237" cy="2254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18"/>
          <p:cNvSpPr>
            <a:spLocks noChangeShapeType="1"/>
          </p:cNvSpPr>
          <p:nvPr/>
        </p:nvSpPr>
        <p:spPr bwMode="auto">
          <a:xfrm flipH="1">
            <a:off x="7922852" y="4070350"/>
            <a:ext cx="106363" cy="2127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17"/>
          <p:cNvSpPr>
            <a:spLocks noChangeShapeType="1"/>
          </p:cNvSpPr>
          <p:nvPr/>
        </p:nvSpPr>
        <p:spPr bwMode="auto">
          <a:xfrm flipV="1">
            <a:off x="7881577" y="4070350"/>
            <a:ext cx="2952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16"/>
          <p:cNvSpPr>
            <a:spLocks noChangeShapeType="1"/>
          </p:cNvSpPr>
          <p:nvPr/>
        </p:nvSpPr>
        <p:spPr bwMode="auto">
          <a:xfrm>
            <a:off x="7924440" y="3425825"/>
            <a:ext cx="23018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15"/>
          <p:cNvSpPr>
            <a:spLocks noChangeShapeType="1"/>
          </p:cNvSpPr>
          <p:nvPr/>
        </p:nvSpPr>
        <p:spPr bwMode="auto">
          <a:xfrm flipH="1">
            <a:off x="8027627" y="3222625"/>
            <a:ext cx="123825" cy="2127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14"/>
          <p:cNvSpPr>
            <a:spLocks noChangeShapeType="1"/>
          </p:cNvSpPr>
          <p:nvPr/>
        </p:nvSpPr>
        <p:spPr bwMode="auto">
          <a:xfrm flipH="1" flipV="1">
            <a:off x="7919677" y="3228975"/>
            <a:ext cx="106363" cy="2016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Line 13"/>
          <p:cNvSpPr>
            <a:spLocks noChangeShapeType="1"/>
          </p:cNvSpPr>
          <p:nvPr/>
        </p:nvSpPr>
        <p:spPr bwMode="auto">
          <a:xfrm flipH="1">
            <a:off x="5779727" y="3640138"/>
            <a:ext cx="13112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Line 12"/>
          <p:cNvSpPr>
            <a:spLocks noChangeShapeType="1"/>
          </p:cNvSpPr>
          <p:nvPr/>
        </p:nvSpPr>
        <p:spPr bwMode="auto">
          <a:xfrm>
            <a:off x="5868627" y="3519488"/>
            <a:ext cx="0" cy="2238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Line 11"/>
          <p:cNvSpPr>
            <a:spLocks noChangeShapeType="1"/>
          </p:cNvSpPr>
          <p:nvPr/>
        </p:nvSpPr>
        <p:spPr bwMode="auto">
          <a:xfrm>
            <a:off x="5974990" y="3532188"/>
            <a:ext cx="0" cy="2238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Line 10"/>
          <p:cNvSpPr>
            <a:spLocks noChangeShapeType="1"/>
          </p:cNvSpPr>
          <p:nvPr/>
        </p:nvSpPr>
        <p:spPr bwMode="auto">
          <a:xfrm>
            <a:off x="7081477" y="3240088"/>
            <a:ext cx="0" cy="3984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Line 9"/>
          <p:cNvSpPr>
            <a:spLocks noChangeShapeType="1"/>
          </p:cNvSpPr>
          <p:nvPr/>
        </p:nvSpPr>
        <p:spPr bwMode="auto">
          <a:xfrm flipV="1">
            <a:off x="7091002" y="3209925"/>
            <a:ext cx="211138" cy="1174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Line 8"/>
          <p:cNvSpPr>
            <a:spLocks noChangeShapeType="1"/>
          </p:cNvSpPr>
          <p:nvPr/>
        </p:nvSpPr>
        <p:spPr bwMode="auto">
          <a:xfrm flipH="1" flipV="1">
            <a:off x="6871927" y="3209925"/>
            <a:ext cx="209550" cy="128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Line 7"/>
          <p:cNvSpPr>
            <a:spLocks noChangeShapeType="1"/>
          </p:cNvSpPr>
          <p:nvPr/>
        </p:nvSpPr>
        <p:spPr bwMode="auto">
          <a:xfrm>
            <a:off x="6970352" y="3349625"/>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Line 6"/>
          <p:cNvSpPr>
            <a:spLocks noChangeShapeType="1"/>
          </p:cNvSpPr>
          <p:nvPr/>
        </p:nvSpPr>
        <p:spPr bwMode="auto">
          <a:xfrm>
            <a:off x="7699015" y="2227263"/>
            <a:ext cx="0" cy="6111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Line 5"/>
          <p:cNvSpPr>
            <a:spLocks noChangeShapeType="1"/>
          </p:cNvSpPr>
          <p:nvPr/>
        </p:nvSpPr>
        <p:spPr bwMode="auto">
          <a:xfrm>
            <a:off x="7592652" y="2363788"/>
            <a:ext cx="2222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Line 4"/>
          <p:cNvSpPr>
            <a:spLocks noChangeShapeType="1"/>
          </p:cNvSpPr>
          <p:nvPr/>
        </p:nvSpPr>
        <p:spPr bwMode="auto">
          <a:xfrm>
            <a:off x="7592652" y="2297113"/>
            <a:ext cx="2206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Line 3"/>
          <p:cNvSpPr>
            <a:spLocks noChangeShapeType="1"/>
          </p:cNvSpPr>
          <p:nvPr/>
        </p:nvSpPr>
        <p:spPr bwMode="auto">
          <a:xfrm>
            <a:off x="7591065" y="2516188"/>
            <a:ext cx="2206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Line 2"/>
          <p:cNvSpPr>
            <a:spLocks noChangeShapeType="1"/>
          </p:cNvSpPr>
          <p:nvPr/>
        </p:nvSpPr>
        <p:spPr bwMode="auto">
          <a:xfrm flipH="1">
            <a:off x="7578365" y="2517775"/>
            <a:ext cx="119062" cy="3206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Line 1"/>
          <p:cNvSpPr>
            <a:spLocks noChangeShapeType="1"/>
          </p:cNvSpPr>
          <p:nvPr/>
        </p:nvSpPr>
        <p:spPr bwMode="auto">
          <a:xfrm>
            <a:off x="7697427" y="2511425"/>
            <a:ext cx="117475" cy="3270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Rectangle 7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6" name="Rectangle 83"/>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8772715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599" y="751820"/>
            <a:ext cx="4608954" cy="523220"/>
          </a:xfrm>
          <a:prstGeom prst="rect">
            <a:avLst/>
          </a:prstGeom>
        </p:spPr>
        <p:txBody>
          <a:bodyPr wrap="none">
            <a:spAutoFit/>
          </a:bodyPr>
          <a:lstStyle/>
          <a:p>
            <a:r>
              <a:rPr lang="en-US" sz="2800" b="1" spc="50" dirty="0" smtClean="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rPr>
              <a:t>Domain Class Diagram</a:t>
            </a:r>
            <a:endParaRPr lang="en-US" sz="2800" dirty="0"/>
          </a:p>
        </p:txBody>
      </p:sp>
    </p:spTree>
    <p:extLst>
      <p:ext uri="{BB962C8B-B14F-4D97-AF65-F5344CB8AC3E}">
        <p14:creationId xmlns:p14="http://schemas.microsoft.com/office/powerpoint/2010/main" val="8479508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027849" y="296430"/>
            <a:ext cx="1724025" cy="203835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Employees</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EmployeeID</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Firstname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Middlename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Lastname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Gender</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Birthdate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DateHired</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Contact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Address</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Email</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10"/>
          <p:cNvSpPr>
            <a:spLocks noChangeArrowheads="1"/>
          </p:cNvSpPr>
          <p:nvPr/>
        </p:nvSpPr>
        <p:spPr bwMode="auto">
          <a:xfrm>
            <a:off x="1385887" y="335684"/>
            <a:ext cx="1724025" cy="1533525"/>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Courier New" pitchFamily="49" charset="0"/>
                <a:ea typeface="Calibri" pitchFamily="34" charset="0"/>
                <a:cs typeface="Courier New" pitchFamily="49" charset="0"/>
              </a:rPr>
              <a:t>Customers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Firstname</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Middlename</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Lastname</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Gender</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Contact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Address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Email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Line 65"/>
          <p:cNvSpPr>
            <a:spLocks noChangeShapeType="1"/>
          </p:cNvSpPr>
          <p:nvPr/>
        </p:nvSpPr>
        <p:spPr bwMode="auto">
          <a:xfrm>
            <a:off x="1358900" y="609600"/>
            <a:ext cx="1724025" cy="0"/>
          </a:xfrm>
          <a:prstGeom prst="line">
            <a:avLst/>
          </a:prstGeom>
          <a:noFill/>
          <a:ln w="12700">
            <a:solidFill>
              <a:srgbClr val="000000"/>
            </a:solidFill>
            <a:round/>
            <a:headEnd/>
            <a:tailEnd/>
          </a:ln>
          <a:effectLst>
            <a:outerShdw dist="23000" dir="5400000" rotWithShape="0">
              <a:srgbClr val="000000">
                <a:alpha val="34999"/>
              </a:srgbClr>
            </a:outerShdw>
          </a:effectLst>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Line 64"/>
          <p:cNvSpPr>
            <a:spLocks noChangeShapeType="1"/>
          </p:cNvSpPr>
          <p:nvPr/>
        </p:nvSpPr>
        <p:spPr bwMode="auto">
          <a:xfrm>
            <a:off x="4038600" y="533400"/>
            <a:ext cx="1724025" cy="0"/>
          </a:xfrm>
          <a:prstGeom prst="line">
            <a:avLst/>
          </a:prstGeom>
          <a:noFill/>
          <a:ln w="12700">
            <a:solidFill>
              <a:srgbClr val="000000"/>
            </a:solidFill>
            <a:round/>
            <a:headEnd/>
            <a:tailEnd/>
          </a:ln>
          <a:effectLst>
            <a:outerShdw dist="23000" dir="5400000" rotWithShape="0">
              <a:srgbClr val="000000">
                <a:alpha val="34999"/>
              </a:srgbClr>
            </a:outerShdw>
          </a:effectLst>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13"/>
          <p:cNvSpPr>
            <a:spLocks noChangeArrowheads="1"/>
          </p:cNvSpPr>
          <p:nvPr/>
        </p:nvSpPr>
        <p:spPr bwMode="auto">
          <a:xfrm>
            <a:off x="6969124" y="309562"/>
            <a:ext cx="1724025" cy="1666875"/>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Inventory</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Date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Categories</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ItemName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Descriptions</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Flavor</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Stock</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Quantity</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Price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Line 76"/>
          <p:cNvSpPr>
            <a:spLocks noChangeShapeType="1"/>
          </p:cNvSpPr>
          <p:nvPr/>
        </p:nvSpPr>
        <p:spPr bwMode="auto">
          <a:xfrm>
            <a:off x="6940550" y="533400"/>
            <a:ext cx="1724025" cy="0"/>
          </a:xfrm>
          <a:prstGeom prst="line">
            <a:avLst/>
          </a:prstGeom>
          <a:noFill/>
          <a:ln w="12700">
            <a:solidFill>
              <a:srgbClr val="000000"/>
            </a:solidFill>
            <a:round/>
            <a:headEnd/>
            <a:tailEnd/>
          </a:ln>
          <a:effectLst>
            <a:outerShdw dist="23000" dir="5400000" rotWithShape="0">
              <a:srgbClr val="000000">
                <a:alpha val="34999"/>
              </a:srgbClr>
            </a:outerShdw>
          </a:effectLst>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ectangle 15"/>
          <p:cNvSpPr>
            <a:spLocks noChangeArrowheads="1"/>
          </p:cNvSpPr>
          <p:nvPr/>
        </p:nvSpPr>
        <p:spPr bwMode="auto">
          <a:xfrm>
            <a:off x="7041573" y="2528887"/>
            <a:ext cx="1724025" cy="171450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Courier New" pitchFamily="49" charset="0"/>
                <a:ea typeface="Calibri" pitchFamily="34" charset="0"/>
                <a:cs typeface="Courier New" pitchFamily="49" charset="0"/>
              </a:rPr>
              <a:t>Items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ItemID</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Categories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Itemname</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Description</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Flavor</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ExpirationDate</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Stock</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Price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Line 38"/>
          <p:cNvSpPr>
            <a:spLocks noChangeShapeType="1"/>
          </p:cNvSpPr>
          <p:nvPr/>
        </p:nvSpPr>
        <p:spPr bwMode="auto">
          <a:xfrm>
            <a:off x="7038975" y="2804535"/>
            <a:ext cx="1724025" cy="0"/>
          </a:xfrm>
          <a:prstGeom prst="line">
            <a:avLst/>
          </a:prstGeom>
          <a:noFill/>
          <a:ln w="12700">
            <a:solidFill>
              <a:srgbClr val="000000"/>
            </a:solidFill>
            <a:round/>
            <a:headEnd/>
            <a:tailEnd/>
          </a:ln>
          <a:effectLst>
            <a:outerShdw dist="23000" dir="5400000" rotWithShape="0">
              <a:srgbClr val="000000">
                <a:alpha val="34999"/>
              </a:srgbClr>
            </a:outerShdw>
          </a:effectLst>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18"/>
          <p:cNvSpPr>
            <a:spLocks noChangeArrowheads="1"/>
          </p:cNvSpPr>
          <p:nvPr/>
        </p:nvSpPr>
        <p:spPr bwMode="auto">
          <a:xfrm>
            <a:off x="3927043" y="3245859"/>
            <a:ext cx="1724025" cy="1914525"/>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Courier New" pitchFamily="49" charset="0"/>
                <a:ea typeface="Calibri" pitchFamily="34" charset="0"/>
                <a:cs typeface="Courier New" pitchFamily="49" charset="0"/>
              </a:rPr>
              <a:t>Payment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OrderID</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CustomerName</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Itemname</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Categories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Description</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Flavor</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Quantity</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Price</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TotalPrice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Line 18"/>
          <p:cNvSpPr>
            <a:spLocks noChangeShapeType="1"/>
          </p:cNvSpPr>
          <p:nvPr/>
        </p:nvSpPr>
        <p:spPr bwMode="auto">
          <a:xfrm>
            <a:off x="3900198" y="3514507"/>
            <a:ext cx="1724025" cy="0"/>
          </a:xfrm>
          <a:prstGeom prst="line">
            <a:avLst/>
          </a:prstGeom>
          <a:noFill/>
          <a:ln w="12700">
            <a:solidFill>
              <a:srgbClr val="000000"/>
            </a:solidFill>
            <a:round/>
            <a:headEnd/>
            <a:tailEnd/>
          </a:ln>
          <a:effectLst>
            <a:outerShdw dist="23000" dir="5400000" rotWithShape="0">
              <a:srgbClr val="000000">
                <a:alpha val="34999"/>
              </a:srgbClr>
            </a:outerShdw>
          </a:effectLst>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22"/>
          <p:cNvSpPr>
            <a:spLocks noChangeArrowheads="1"/>
          </p:cNvSpPr>
          <p:nvPr/>
        </p:nvSpPr>
        <p:spPr bwMode="auto">
          <a:xfrm>
            <a:off x="1459345" y="3187771"/>
            <a:ext cx="1724026" cy="2944813"/>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Courier New" pitchFamily="49" charset="0"/>
                <a:ea typeface="Calibri" pitchFamily="34" charset="0"/>
                <a:cs typeface="Courier New" pitchFamily="49" charset="0"/>
              </a:rPr>
              <a:t>Orders/Reservation</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ReservationID</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Customername</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Address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Contact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DateReserved</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DateDeadline</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Categories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ItemName</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Description</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Flavor</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Quantity</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Price</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TotalPrice</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Stock</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Balance</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Stocknew</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 name="Line 25"/>
          <p:cNvSpPr>
            <a:spLocks noChangeShapeType="1"/>
          </p:cNvSpPr>
          <p:nvPr/>
        </p:nvSpPr>
        <p:spPr bwMode="auto">
          <a:xfrm>
            <a:off x="1492827" y="3444731"/>
            <a:ext cx="1724025" cy="0"/>
          </a:xfrm>
          <a:prstGeom prst="line">
            <a:avLst/>
          </a:prstGeom>
          <a:noFill/>
          <a:ln w="12700">
            <a:solidFill>
              <a:srgbClr val="000000"/>
            </a:solidFill>
            <a:round/>
            <a:headEnd/>
            <a:tailEnd/>
          </a:ln>
          <a:effectLst>
            <a:outerShdw dist="23000" dir="5400000" rotWithShape="0">
              <a:srgbClr val="000000">
                <a:alpha val="34999"/>
              </a:srgbClr>
            </a:outerShdw>
          </a:effectLst>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24"/>
          <p:cNvSpPr>
            <a:spLocks noChangeArrowheads="1"/>
          </p:cNvSpPr>
          <p:nvPr/>
        </p:nvSpPr>
        <p:spPr bwMode="auto">
          <a:xfrm>
            <a:off x="7055428" y="4777364"/>
            <a:ext cx="1724025" cy="1211263"/>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Courier New" pitchFamily="49" charset="0"/>
                <a:ea typeface="Calibri" pitchFamily="34" charset="0"/>
                <a:cs typeface="Courier New" pitchFamily="49" charset="0"/>
              </a:rPr>
              <a:t>Sales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Date</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ItemName</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Price</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Quantity</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TotalPrice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 name="Line 13"/>
          <p:cNvSpPr>
            <a:spLocks noChangeShapeType="1"/>
          </p:cNvSpPr>
          <p:nvPr/>
        </p:nvSpPr>
        <p:spPr bwMode="auto">
          <a:xfrm>
            <a:off x="7038975" y="5029200"/>
            <a:ext cx="1724025" cy="0"/>
          </a:xfrm>
          <a:prstGeom prst="line">
            <a:avLst/>
          </a:prstGeom>
          <a:noFill/>
          <a:ln w="12700">
            <a:solidFill>
              <a:srgbClr val="000000"/>
            </a:solidFill>
            <a:round/>
            <a:headEnd/>
            <a:tailEnd/>
          </a:ln>
          <a:effectLst>
            <a:outerShdw dist="23000" dir="5400000" rotWithShape="0">
              <a:srgbClr val="000000">
                <a:alpha val="34999"/>
              </a:srgbClr>
            </a:outerShdw>
          </a:effectLst>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63"/>
          <p:cNvSpPr>
            <a:spLocks noChangeShapeType="1"/>
          </p:cNvSpPr>
          <p:nvPr/>
        </p:nvSpPr>
        <p:spPr bwMode="auto">
          <a:xfrm>
            <a:off x="5102225" y="2339398"/>
            <a:ext cx="0" cy="7239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6"/>
          <p:cNvSpPr>
            <a:spLocks noChangeShapeType="1"/>
          </p:cNvSpPr>
          <p:nvPr/>
        </p:nvSpPr>
        <p:spPr bwMode="auto">
          <a:xfrm flipH="1">
            <a:off x="4968875" y="3043020"/>
            <a:ext cx="11430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5"/>
          <p:cNvSpPr>
            <a:spLocks noChangeShapeType="1"/>
          </p:cNvSpPr>
          <p:nvPr/>
        </p:nvSpPr>
        <p:spPr bwMode="auto">
          <a:xfrm>
            <a:off x="5105400" y="3043020"/>
            <a:ext cx="114300" cy="1539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62"/>
          <p:cNvSpPr>
            <a:spLocks noChangeShapeType="1"/>
          </p:cNvSpPr>
          <p:nvPr/>
        </p:nvSpPr>
        <p:spPr bwMode="auto">
          <a:xfrm>
            <a:off x="4976813" y="2467986"/>
            <a:ext cx="2333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61"/>
          <p:cNvSpPr>
            <a:spLocks noChangeShapeType="1"/>
          </p:cNvSpPr>
          <p:nvPr/>
        </p:nvSpPr>
        <p:spPr bwMode="auto">
          <a:xfrm>
            <a:off x="4989513" y="2361623"/>
            <a:ext cx="112712" cy="114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60"/>
          <p:cNvSpPr>
            <a:spLocks noChangeShapeType="1"/>
          </p:cNvSpPr>
          <p:nvPr/>
        </p:nvSpPr>
        <p:spPr bwMode="auto">
          <a:xfrm flipV="1">
            <a:off x="5122863" y="2342573"/>
            <a:ext cx="114300" cy="1190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Oval 11"/>
          <p:cNvSpPr>
            <a:spLocks noChangeArrowheads="1"/>
          </p:cNvSpPr>
          <p:nvPr/>
        </p:nvSpPr>
        <p:spPr bwMode="auto">
          <a:xfrm>
            <a:off x="5067300" y="2859088"/>
            <a:ext cx="114300" cy="112712"/>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 name="Line 59"/>
          <p:cNvSpPr>
            <a:spLocks noChangeShapeType="1"/>
          </p:cNvSpPr>
          <p:nvPr/>
        </p:nvSpPr>
        <p:spPr bwMode="auto">
          <a:xfrm>
            <a:off x="2363788" y="1905000"/>
            <a:ext cx="0" cy="6238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58"/>
          <p:cNvSpPr>
            <a:spLocks noChangeShapeType="1"/>
          </p:cNvSpPr>
          <p:nvPr/>
        </p:nvSpPr>
        <p:spPr bwMode="auto">
          <a:xfrm flipH="1">
            <a:off x="2368550" y="2528887"/>
            <a:ext cx="19954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57"/>
          <p:cNvSpPr>
            <a:spLocks noChangeShapeType="1"/>
          </p:cNvSpPr>
          <p:nvPr/>
        </p:nvSpPr>
        <p:spPr bwMode="auto">
          <a:xfrm>
            <a:off x="2252518" y="2133600"/>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56"/>
          <p:cNvSpPr>
            <a:spLocks noChangeShapeType="1"/>
          </p:cNvSpPr>
          <p:nvPr/>
        </p:nvSpPr>
        <p:spPr bwMode="auto">
          <a:xfrm>
            <a:off x="2254250" y="2058554"/>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2"/>
          <p:cNvSpPr>
            <a:spLocks noChangeShapeType="1"/>
          </p:cNvSpPr>
          <p:nvPr/>
        </p:nvSpPr>
        <p:spPr bwMode="auto">
          <a:xfrm flipH="1">
            <a:off x="4176712" y="3040927"/>
            <a:ext cx="142875" cy="1508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3"/>
          <p:cNvSpPr>
            <a:spLocks noChangeShapeType="1"/>
          </p:cNvSpPr>
          <p:nvPr/>
        </p:nvSpPr>
        <p:spPr bwMode="auto">
          <a:xfrm>
            <a:off x="4398962" y="3043020"/>
            <a:ext cx="155575" cy="1539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33"/>
          <p:cNvSpPr>
            <a:spLocks noChangeShapeType="1"/>
          </p:cNvSpPr>
          <p:nvPr/>
        </p:nvSpPr>
        <p:spPr bwMode="auto">
          <a:xfrm flipH="1">
            <a:off x="4191000" y="3048000"/>
            <a:ext cx="2968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6"/>
          <p:cNvSpPr>
            <a:spLocks noChangeShapeType="1"/>
          </p:cNvSpPr>
          <p:nvPr/>
        </p:nvSpPr>
        <p:spPr bwMode="auto">
          <a:xfrm flipH="1">
            <a:off x="5651068" y="3429937"/>
            <a:ext cx="1359332" cy="7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8"/>
          <p:cNvSpPr>
            <a:spLocks noChangeShapeType="1"/>
          </p:cNvSpPr>
          <p:nvPr/>
        </p:nvSpPr>
        <p:spPr bwMode="auto">
          <a:xfrm>
            <a:off x="5867400" y="3318812"/>
            <a:ext cx="0" cy="2222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27"/>
          <p:cNvSpPr>
            <a:spLocks noChangeShapeType="1"/>
          </p:cNvSpPr>
          <p:nvPr/>
        </p:nvSpPr>
        <p:spPr bwMode="auto">
          <a:xfrm>
            <a:off x="5764934" y="3318812"/>
            <a:ext cx="0" cy="2238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31"/>
          <p:cNvSpPr>
            <a:spLocks noChangeShapeType="1"/>
          </p:cNvSpPr>
          <p:nvPr/>
        </p:nvSpPr>
        <p:spPr bwMode="auto">
          <a:xfrm>
            <a:off x="6781800" y="3318812"/>
            <a:ext cx="0" cy="2238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30"/>
          <p:cNvSpPr>
            <a:spLocks noChangeShapeType="1"/>
          </p:cNvSpPr>
          <p:nvPr/>
        </p:nvSpPr>
        <p:spPr bwMode="auto">
          <a:xfrm flipV="1">
            <a:off x="6807200" y="3272919"/>
            <a:ext cx="209550" cy="1158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Line 29"/>
          <p:cNvSpPr>
            <a:spLocks noChangeShapeType="1"/>
          </p:cNvSpPr>
          <p:nvPr/>
        </p:nvSpPr>
        <p:spPr bwMode="auto">
          <a:xfrm flipH="1" flipV="1">
            <a:off x="6800056" y="3454400"/>
            <a:ext cx="211138" cy="1270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55"/>
          <p:cNvSpPr>
            <a:spLocks noChangeShapeType="1"/>
          </p:cNvSpPr>
          <p:nvPr/>
        </p:nvSpPr>
        <p:spPr bwMode="auto">
          <a:xfrm>
            <a:off x="2019300" y="1902835"/>
            <a:ext cx="0" cy="10795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54"/>
          <p:cNvSpPr>
            <a:spLocks noChangeShapeType="1"/>
          </p:cNvSpPr>
          <p:nvPr/>
        </p:nvSpPr>
        <p:spPr bwMode="auto">
          <a:xfrm>
            <a:off x="1905000" y="2057400"/>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Line 53"/>
          <p:cNvSpPr>
            <a:spLocks noChangeShapeType="1"/>
          </p:cNvSpPr>
          <p:nvPr/>
        </p:nvSpPr>
        <p:spPr bwMode="auto">
          <a:xfrm>
            <a:off x="1905000" y="2155392"/>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Line 37"/>
          <p:cNvSpPr>
            <a:spLocks noChangeShapeType="1"/>
          </p:cNvSpPr>
          <p:nvPr/>
        </p:nvSpPr>
        <p:spPr bwMode="auto">
          <a:xfrm>
            <a:off x="1905000" y="2825173"/>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36"/>
          <p:cNvSpPr>
            <a:spLocks noChangeShapeType="1"/>
          </p:cNvSpPr>
          <p:nvPr/>
        </p:nvSpPr>
        <p:spPr bwMode="auto">
          <a:xfrm flipH="1">
            <a:off x="1890712" y="2958882"/>
            <a:ext cx="111125" cy="2381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Straight Connector 46"/>
          <p:cNvSpPr>
            <a:spLocks noChangeShapeType="1"/>
          </p:cNvSpPr>
          <p:nvPr/>
        </p:nvSpPr>
        <p:spPr bwMode="auto">
          <a:xfrm>
            <a:off x="2026227" y="2945823"/>
            <a:ext cx="120650" cy="2381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Straight Connector 47"/>
          <p:cNvSpPr>
            <a:spLocks noChangeShapeType="1"/>
          </p:cNvSpPr>
          <p:nvPr/>
        </p:nvSpPr>
        <p:spPr bwMode="auto">
          <a:xfrm>
            <a:off x="6454053" y="3941186"/>
            <a:ext cx="0" cy="16938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Straight Connector 48"/>
          <p:cNvSpPr>
            <a:spLocks noChangeShapeType="1"/>
          </p:cNvSpPr>
          <p:nvPr/>
        </p:nvSpPr>
        <p:spPr bwMode="auto">
          <a:xfrm flipH="1">
            <a:off x="3168217" y="5638800"/>
            <a:ext cx="32416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Straight Connector 49"/>
          <p:cNvSpPr>
            <a:spLocks noChangeShapeType="1"/>
          </p:cNvSpPr>
          <p:nvPr/>
        </p:nvSpPr>
        <p:spPr bwMode="auto">
          <a:xfrm>
            <a:off x="3386715" y="5466556"/>
            <a:ext cx="0" cy="3444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Straight Connector 50"/>
          <p:cNvSpPr>
            <a:spLocks noChangeShapeType="1"/>
          </p:cNvSpPr>
          <p:nvPr/>
        </p:nvSpPr>
        <p:spPr bwMode="auto">
          <a:xfrm flipH="1">
            <a:off x="3216852" y="5638800"/>
            <a:ext cx="169863" cy="1905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Straight Connector 52"/>
          <p:cNvSpPr>
            <a:spLocks noChangeShapeType="1"/>
          </p:cNvSpPr>
          <p:nvPr/>
        </p:nvSpPr>
        <p:spPr bwMode="auto">
          <a:xfrm>
            <a:off x="3195926" y="5437187"/>
            <a:ext cx="177800" cy="2016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Straight Connector 53"/>
          <p:cNvSpPr>
            <a:spLocks noChangeShapeType="1"/>
          </p:cNvSpPr>
          <p:nvPr/>
        </p:nvSpPr>
        <p:spPr bwMode="auto">
          <a:xfrm flipH="1" flipV="1">
            <a:off x="6813550" y="3910012"/>
            <a:ext cx="196850" cy="2047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Straight Connector 54"/>
          <p:cNvSpPr>
            <a:spLocks noChangeShapeType="1"/>
          </p:cNvSpPr>
          <p:nvPr/>
        </p:nvSpPr>
        <p:spPr bwMode="auto">
          <a:xfrm flipV="1">
            <a:off x="6789016" y="3737264"/>
            <a:ext cx="209550" cy="1968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Straight Connector 56"/>
          <p:cNvSpPr>
            <a:spLocks noChangeShapeType="1"/>
          </p:cNvSpPr>
          <p:nvPr/>
        </p:nvSpPr>
        <p:spPr bwMode="auto">
          <a:xfrm flipH="1">
            <a:off x="7842251" y="4203122"/>
            <a:ext cx="0" cy="5349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Straight Connector 59"/>
          <p:cNvSpPr>
            <a:spLocks noChangeShapeType="1"/>
          </p:cNvSpPr>
          <p:nvPr/>
        </p:nvSpPr>
        <p:spPr bwMode="auto">
          <a:xfrm>
            <a:off x="6770688" y="3811011"/>
            <a:ext cx="0" cy="2603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Straight Connector 60"/>
          <p:cNvSpPr>
            <a:spLocks noChangeShapeType="1"/>
          </p:cNvSpPr>
          <p:nvPr/>
        </p:nvSpPr>
        <p:spPr bwMode="auto">
          <a:xfrm>
            <a:off x="7842251" y="4531735"/>
            <a:ext cx="122237" cy="2254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Straight Connector 62"/>
          <p:cNvSpPr>
            <a:spLocks noChangeShapeType="1"/>
          </p:cNvSpPr>
          <p:nvPr/>
        </p:nvSpPr>
        <p:spPr bwMode="auto">
          <a:xfrm flipH="1">
            <a:off x="7723188" y="4544435"/>
            <a:ext cx="104775" cy="2127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Straight Connector 63"/>
          <p:cNvSpPr>
            <a:spLocks noChangeShapeType="1"/>
          </p:cNvSpPr>
          <p:nvPr/>
        </p:nvSpPr>
        <p:spPr bwMode="auto">
          <a:xfrm flipV="1">
            <a:off x="7713663" y="4542847"/>
            <a:ext cx="2968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Straight Connector 64"/>
          <p:cNvSpPr>
            <a:spLocks noChangeShapeType="1"/>
          </p:cNvSpPr>
          <p:nvPr/>
        </p:nvSpPr>
        <p:spPr bwMode="auto">
          <a:xfrm>
            <a:off x="7739063" y="4407910"/>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Straight Connector 66"/>
          <p:cNvSpPr>
            <a:spLocks noChangeShapeType="1"/>
          </p:cNvSpPr>
          <p:nvPr/>
        </p:nvSpPr>
        <p:spPr bwMode="auto">
          <a:xfrm flipH="1">
            <a:off x="7842251" y="4204710"/>
            <a:ext cx="122237" cy="2127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Straight Connector 68"/>
          <p:cNvSpPr>
            <a:spLocks noChangeShapeType="1"/>
          </p:cNvSpPr>
          <p:nvPr/>
        </p:nvSpPr>
        <p:spPr bwMode="auto">
          <a:xfrm flipH="1" flipV="1">
            <a:off x="7732713" y="4211060"/>
            <a:ext cx="107950" cy="2016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Straight Connector 69"/>
          <p:cNvSpPr>
            <a:spLocks noChangeShapeType="1"/>
          </p:cNvSpPr>
          <p:nvPr/>
        </p:nvSpPr>
        <p:spPr bwMode="auto">
          <a:xfrm>
            <a:off x="7747720" y="1955005"/>
            <a:ext cx="9093" cy="6066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Straight Connector 71"/>
          <p:cNvSpPr>
            <a:spLocks noChangeShapeType="1"/>
          </p:cNvSpPr>
          <p:nvPr/>
        </p:nvSpPr>
        <p:spPr bwMode="auto">
          <a:xfrm>
            <a:off x="7620000" y="2173431"/>
            <a:ext cx="2206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Straight Connector 72"/>
          <p:cNvSpPr>
            <a:spLocks noChangeShapeType="1"/>
          </p:cNvSpPr>
          <p:nvPr/>
        </p:nvSpPr>
        <p:spPr bwMode="auto">
          <a:xfrm>
            <a:off x="7627938" y="2106756"/>
            <a:ext cx="2206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Straight Connector 73"/>
          <p:cNvSpPr>
            <a:spLocks noChangeShapeType="1"/>
          </p:cNvSpPr>
          <p:nvPr/>
        </p:nvSpPr>
        <p:spPr bwMode="auto">
          <a:xfrm>
            <a:off x="7657306" y="2325831"/>
            <a:ext cx="2206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Straight Connector 74"/>
          <p:cNvSpPr>
            <a:spLocks noChangeShapeType="1"/>
          </p:cNvSpPr>
          <p:nvPr/>
        </p:nvSpPr>
        <p:spPr bwMode="auto">
          <a:xfrm flipH="1">
            <a:off x="7628658" y="2325831"/>
            <a:ext cx="119063" cy="2730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Straight Connector 75"/>
          <p:cNvSpPr>
            <a:spLocks noChangeShapeType="1"/>
          </p:cNvSpPr>
          <p:nvPr/>
        </p:nvSpPr>
        <p:spPr bwMode="auto">
          <a:xfrm>
            <a:off x="7738269" y="2307360"/>
            <a:ext cx="106363" cy="2714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Straight Connector 81"/>
          <p:cNvSpPr>
            <a:spLocks noChangeShapeType="1"/>
          </p:cNvSpPr>
          <p:nvPr/>
        </p:nvSpPr>
        <p:spPr bwMode="auto">
          <a:xfrm>
            <a:off x="3832587" y="980209"/>
            <a:ext cx="0" cy="2301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Line 51"/>
          <p:cNvSpPr>
            <a:spLocks noChangeShapeType="1"/>
          </p:cNvSpPr>
          <p:nvPr/>
        </p:nvSpPr>
        <p:spPr bwMode="auto">
          <a:xfrm>
            <a:off x="3138849" y="1102446"/>
            <a:ext cx="8778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Line 50"/>
          <p:cNvSpPr>
            <a:spLocks noChangeShapeType="1"/>
          </p:cNvSpPr>
          <p:nvPr/>
        </p:nvSpPr>
        <p:spPr bwMode="auto">
          <a:xfrm>
            <a:off x="3351574" y="999259"/>
            <a:ext cx="0" cy="2301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Line 49"/>
          <p:cNvSpPr>
            <a:spLocks noChangeShapeType="1"/>
          </p:cNvSpPr>
          <p:nvPr/>
        </p:nvSpPr>
        <p:spPr bwMode="auto">
          <a:xfrm>
            <a:off x="3826237" y="1096096"/>
            <a:ext cx="201612" cy="1968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Line 48"/>
          <p:cNvSpPr>
            <a:spLocks noChangeShapeType="1"/>
          </p:cNvSpPr>
          <p:nvPr/>
        </p:nvSpPr>
        <p:spPr bwMode="auto">
          <a:xfrm flipV="1">
            <a:off x="3827824" y="959571"/>
            <a:ext cx="200025" cy="141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Line 47"/>
          <p:cNvSpPr>
            <a:spLocks noChangeShapeType="1"/>
          </p:cNvSpPr>
          <p:nvPr/>
        </p:nvSpPr>
        <p:spPr bwMode="auto">
          <a:xfrm>
            <a:off x="3148374" y="897659"/>
            <a:ext cx="200025" cy="1968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Straight Connector 51"/>
          <p:cNvSpPr>
            <a:spLocks noChangeShapeType="1"/>
          </p:cNvSpPr>
          <p:nvPr/>
        </p:nvSpPr>
        <p:spPr bwMode="auto">
          <a:xfrm flipV="1">
            <a:off x="3135674" y="1124671"/>
            <a:ext cx="201613" cy="142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Straight Connector 58"/>
          <p:cNvSpPr>
            <a:spLocks noChangeShapeType="1"/>
          </p:cNvSpPr>
          <p:nvPr/>
        </p:nvSpPr>
        <p:spPr bwMode="auto">
          <a:xfrm>
            <a:off x="4365770" y="2574347"/>
            <a:ext cx="0" cy="609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Straight Connector 61"/>
          <p:cNvSpPr>
            <a:spLocks noChangeShapeType="1"/>
          </p:cNvSpPr>
          <p:nvPr/>
        </p:nvSpPr>
        <p:spPr bwMode="auto">
          <a:xfrm flipH="1">
            <a:off x="6484142" y="3941186"/>
            <a:ext cx="55483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Line 44"/>
          <p:cNvSpPr>
            <a:spLocks noChangeShapeType="1"/>
          </p:cNvSpPr>
          <p:nvPr/>
        </p:nvSpPr>
        <p:spPr bwMode="auto">
          <a:xfrm>
            <a:off x="2713038" y="1905000"/>
            <a:ext cx="0" cy="7969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Straight Connector 55"/>
          <p:cNvSpPr>
            <a:spLocks noChangeShapeType="1"/>
          </p:cNvSpPr>
          <p:nvPr/>
        </p:nvSpPr>
        <p:spPr bwMode="auto">
          <a:xfrm flipH="1" flipV="1">
            <a:off x="2713038" y="2701348"/>
            <a:ext cx="4325936" cy="13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Straight Connector 57"/>
          <p:cNvSpPr>
            <a:spLocks noChangeShapeType="1"/>
          </p:cNvSpPr>
          <p:nvPr/>
        </p:nvSpPr>
        <p:spPr bwMode="auto">
          <a:xfrm flipV="1">
            <a:off x="6807200" y="2561648"/>
            <a:ext cx="211138" cy="1174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Straight Connector 65"/>
          <p:cNvSpPr>
            <a:spLocks noChangeShapeType="1"/>
          </p:cNvSpPr>
          <p:nvPr/>
        </p:nvSpPr>
        <p:spPr bwMode="auto">
          <a:xfrm flipH="1" flipV="1">
            <a:off x="6795365" y="2679123"/>
            <a:ext cx="209550" cy="128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Straight Connector 67"/>
          <p:cNvSpPr>
            <a:spLocks noChangeShapeType="1"/>
          </p:cNvSpPr>
          <p:nvPr/>
        </p:nvSpPr>
        <p:spPr bwMode="auto">
          <a:xfrm>
            <a:off x="6761558" y="2590800"/>
            <a:ext cx="0" cy="2238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Straight Connector 70"/>
          <p:cNvSpPr>
            <a:spLocks noChangeShapeType="1"/>
          </p:cNvSpPr>
          <p:nvPr/>
        </p:nvSpPr>
        <p:spPr bwMode="auto">
          <a:xfrm>
            <a:off x="2598738" y="2055090"/>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Straight Connector 76"/>
          <p:cNvSpPr>
            <a:spLocks noChangeShapeType="1"/>
          </p:cNvSpPr>
          <p:nvPr/>
        </p:nvSpPr>
        <p:spPr bwMode="auto">
          <a:xfrm>
            <a:off x="2633663" y="2185410"/>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Rectangle 7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0" name="Rectangle 83"/>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cs typeface="Arial" pitchFamily="34" charset="0"/>
              </a:rPr>
              <a:t/>
            </a:r>
            <a:br>
              <a:rPr kumimoji="0" lang="en-US" sz="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1" name="Rectangle 85"/>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600325" algn="l"/>
              </a:tabLst>
            </a:pPr>
            <a:endPar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600325" algn="l"/>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600325"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2" name="Rectangle 88"/>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565400" algn="l"/>
              </a:tabLst>
            </a:pPr>
            <a:endPar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565400" algn="l"/>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565400"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3" name="Rectangle 90"/>
          <p:cNvSpPr>
            <a:spLocks noChangeArrowheads="1"/>
          </p:cNvSpPr>
          <p:nvPr/>
        </p:nvSpPr>
        <p:spPr bwMode="auto">
          <a:xfrm>
            <a:off x="0" y="914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5220569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599" y="751820"/>
            <a:ext cx="4608954" cy="523220"/>
          </a:xfrm>
          <a:prstGeom prst="rect">
            <a:avLst/>
          </a:prstGeom>
        </p:spPr>
        <p:txBody>
          <a:bodyPr wrap="none">
            <a:spAutoFit/>
          </a:bodyPr>
          <a:lstStyle/>
          <a:p>
            <a:r>
              <a:rPr lang="en-US" sz="2800" b="1" spc="50" dirty="0" smtClean="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rPr>
              <a:t>Design Class Diagram</a:t>
            </a:r>
            <a:endParaRPr lang="en-US" sz="2800" dirty="0"/>
          </a:p>
        </p:txBody>
      </p:sp>
    </p:spTree>
    <p:extLst>
      <p:ext uri="{BB962C8B-B14F-4D97-AF65-F5344CB8AC3E}">
        <p14:creationId xmlns:p14="http://schemas.microsoft.com/office/powerpoint/2010/main" val="41694859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7"/>
          <p:cNvSpPr>
            <a:spLocks noChangeArrowheads="1"/>
          </p:cNvSpPr>
          <p:nvPr/>
        </p:nvSpPr>
        <p:spPr bwMode="auto">
          <a:xfrm>
            <a:off x="4221739" y="314325"/>
            <a:ext cx="2433638" cy="203835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Courier New" pitchFamily="49" charset="0"/>
                <a:ea typeface="Calibri" pitchFamily="34" charset="0"/>
                <a:cs typeface="Courier New" pitchFamily="49" charset="0"/>
              </a:rPr>
              <a:t>Employees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EmployeeID: </a:t>
            </a:r>
            <a:r>
              <a:rPr kumimoji="0" lang="en-US" sz="1100" b="0" i="0" u="sng" strike="noStrike" cap="none" normalizeH="0" baseline="0" smtClean="0">
                <a:ln>
                  <a:noFill/>
                </a:ln>
                <a:solidFill>
                  <a:srgbClr val="0070C0"/>
                </a:solidFill>
                <a:effectLst/>
                <a:latin typeface="Courier New" pitchFamily="49" charset="0"/>
                <a:ea typeface="Calibri" pitchFamily="34" charset="0"/>
                <a:cs typeface="Courier New" pitchFamily="49" charset="0"/>
              </a:rPr>
              <a:t>25</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Firstname: </a:t>
            </a:r>
            <a:r>
              <a:rPr kumimoji="0" lang="en-US" sz="1100" b="0" i="0" u="sng" strike="noStrike" cap="none" normalizeH="0" baseline="0" smtClean="0">
                <a:ln>
                  <a:noFill/>
                </a:ln>
                <a:solidFill>
                  <a:srgbClr val="0070C0"/>
                </a:solidFill>
                <a:effectLst/>
                <a:latin typeface="Courier New" pitchFamily="49" charset="0"/>
                <a:ea typeface="Calibri" pitchFamily="34" charset="0"/>
                <a:cs typeface="Courier New" pitchFamily="49" charset="0"/>
              </a:rPr>
              <a:t>Ro</a:t>
            </a:r>
            <a:r>
              <a:rPr kumimoji="0" lang="en-US" sz="1100" b="0" i="0" u="none" strike="noStrike" cap="none" normalizeH="0" baseline="0" smtClean="0">
                <a:ln>
                  <a:noFill/>
                </a:ln>
                <a:solidFill>
                  <a:srgbClr val="0070C0"/>
                </a:solidFill>
                <a:effectLst/>
                <a:latin typeface="Courier New" pitchFamily="49" charset="0"/>
                <a:ea typeface="Calibri" pitchFamily="34" charset="0"/>
                <a:cs typeface="Courier New" pitchFamily="49" charset="0"/>
              </a:rPr>
              <a:t> </a:t>
            </a:r>
            <a:r>
              <a:rPr kumimoji="0" lang="en-US" sz="1100" b="0" i="0" u="sng" strike="noStrike" cap="none" normalizeH="0" baseline="0" smtClean="0">
                <a:ln>
                  <a:noFill/>
                </a:ln>
                <a:solidFill>
                  <a:srgbClr val="0070C0"/>
                </a:solidFill>
                <a:effectLst/>
                <a:latin typeface="Courier New" pitchFamily="49" charset="0"/>
                <a:ea typeface="Calibri" pitchFamily="34" charset="0"/>
                <a:cs typeface="Courier New" pitchFamily="49" charset="0"/>
              </a:rPr>
              <a:t>Stewart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Middlename: </a:t>
            </a:r>
            <a:r>
              <a:rPr kumimoji="0" lang="en-US" sz="1100" b="0" i="0" u="sng" strike="noStrike" cap="none" normalizeH="0" baseline="0" smtClean="0">
                <a:ln>
                  <a:noFill/>
                </a:ln>
                <a:solidFill>
                  <a:srgbClr val="0070C0"/>
                </a:solidFill>
                <a:effectLst/>
                <a:latin typeface="Courier New" pitchFamily="49" charset="0"/>
                <a:ea typeface="Calibri" pitchFamily="34" charset="0"/>
                <a:cs typeface="Courier New" pitchFamily="49" charset="0"/>
              </a:rPr>
              <a:t>Ortega</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Lastname: </a:t>
            </a:r>
            <a:r>
              <a:rPr kumimoji="0" lang="en-US" sz="1100" b="0" i="0" u="sng" strike="noStrike" cap="none" normalizeH="0" baseline="0" smtClean="0">
                <a:ln>
                  <a:noFill/>
                </a:ln>
                <a:solidFill>
                  <a:srgbClr val="0070C0"/>
                </a:solidFill>
                <a:effectLst/>
                <a:latin typeface="Courier New" pitchFamily="49" charset="0"/>
                <a:ea typeface="Calibri" pitchFamily="34" charset="0"/>
                <a:cs typeface="Courier New" pitchFamily="49" charset="0"/>
              </a:rPr>
              <a:t>Abacial</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Gender: </a:t>
            </a:r>
            <a:r>
              <a:rPr kumimoji="0" lang="en-US" sz="1100" b="0" i="0" u="sng" strike="noStrike" cap="none" normalizeH="0" baseline="0" smtClean="0">
                <a:ln>
                  <a:noFill/>
                </a:ln>
                <a:solidFill>
                  <a:srgbClr val="0070C0"/>
                </a:solidFill>
                <a:effectLst/>
                <a:latin typeface="Courier New" pitchFamily="49" charset="0"/>
                <a:ea typeface="Calibri" pitchFamily="34" charset="0"/>
                <a:cs typeface="Courier New" pitchFamily="49" charset="0"/>
              </a:rPr>
              <a:t>Male</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Birthdate: </a:t>
            </a:r>
            <a:r>
              <a:rPr kumimoji="0" lang="en-US" sz="1100" b="0" i="0" u="sng" strike="noStrike" cap="none" normalizeH="0" baseline="0" smtClean="0">
                <a:ln>
                  <a:noFill/>
                </a:ln>
                <a:solidFill>
                  <a:srgbClr val="0070C0"/>
                </a:solidFill>
                <a:effectLst/>
                <a:latin typeface="Courier New" pitchFamily="49" charset="0"/>
                <a:ea typeface="Calibri" pitchFamily="34" charset="0"/>
                <a:cs typeface="Courier New" pitchFamily="49" charset="0"/>
              </a:rPr>
              <a:t>1-1-1997</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DateHired: </a:t>
            </a:r>
            <a:r>
              <a:rPr kumimoji="0" lang="en-US" sz="1100" b="0" i="0" u="sng" strike="noStrike" cap="none" normalizeH="0" baseline="0" smtClean="0">
                <a:ln>
                  <a:noFill/>
                </a:ln>
                <a:solidFill>
                  <a:srgbClr val="0070C0"/>
                </a:solidFill>
                <a:effectLst/>
                <a:latin typeface="Courier New" pitchFamily="49" charset="0"/>
                <a:ea typeface="Calibri" pitchFamily="34" charset="0"/>
                <a:cs typeface="Courier New" pitchFamily="49" charset="0"/>
              </a:rPr>
              <a:t>9-29-2017</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Contact: </a:t>
            </a:r>
            <a:r>
              <a:rPr kumimoji="0" lang="en-US" sz="1100" b="0" i="0" u="sng" strike="noStrike" cap="none" normalizeH="0" baseline="0" smtClean="0">
                <a:ln>
                  <a:noFill/>
                </a:ln>
                <a:solidFill>
                  <a:srgbClr val="0070C0"/>
                </a:solidFill>
                <a:effectLst/>
                <a:latin typeface="Courier New" pitchFamily="49" charset="0"/>
                <a:ea typeface="Calibri" pitchFamily="34" charset="0"/>
                <a:cs typeface="Courier New" pitchFamily="49" charset="0"/>
              </a:rPr>
              <a:t>09563478256</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Address: </a:t>
            </a:r>
            <a:r>
              <a:rPr kumimoji="0" lang="en-US" sz="1100" b="0" i="0" u="sng" strike="noStrike" cap="none" normalizeH="0" baseline="0" smtClean="0">
                <a:ln>
                  <a:noFill/>
                </a:ln>
                <a:solidFill>
                  <a:srgbClr val="0070C0"/>
                </a:solidFill>
                <a:effectLst/>
                <a:latin typeface="Courier New" pitchFamily="49" charset="0"/>
                <a:ea typeface="Calibri" pitchFamily="34" charset="0"/>
                <a:cs typeface="Courier New" pitchFamily="49" charset="0"/>
              </a:rPr>
              <a:t>Gairan</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Email: </a:t>
            </a:r>
            <a:r>
              <a:rPr kumimoji="0" lang="en-US" sz="1100" b="0" i="0" u="sng" strike="noStrike" cap="none" normalizeH="0" baseline="0" smtClean="0">
                <a:ln>
                  <a:noFill/>
                </a:ln>
                <a:solidFill>
                  <a:srgbClr val="0070C0"/>
                </a:solidFill>
                <a:effectLst/>
                <a:latin typeface="Courier New" pitchFamily="49" charset="0"/>
                <a:ea typeface="Calibri" pitchFamily="34" charset="0"/>
                <a:cs typeface="Courier New" pitchFamily="49" charset="0"/>
              </a:rPr>
              <a:t>rostewart@yahoo.com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Rectangle 75"/>
          <p:cNvSpPr>
            <a:spLocks noChangeArrowheads="1"/>
          </p:cNvSpPr>
          <p:nvPr/>
        </p:nvSpPr>
        <p:spPr bwMode="auto">
          <a:xfrm>
            <a:off x="1286163" y="333661"/>
            <a:ext cx="2154238" cy="1533525"/>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Courier New" pitchFamily="49" charset="0"/>
                <a:ea typeface="Calibri" pitchFamily="34" charset="0"/>
                <a:cs typeface="Courier New" pitchFamily="49" charset="0"/>
              </a:rPr>
              <a:t>Customers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Firstname: </a:t>
            </a:r>
            <a:r>
              <a:rPr kumimoji="0" lang="en-US" sz="1100" b="0" i="0" u="sng" strike="noStrike" cap="none" normalizeH="0" baseline="0" smtClean="0">
                <a:ln>
                  <a:noFill/>
                </a:ln>
                <a:solidFill>
                  <a:srgbClr val="0070C0"/>
                </a:solidFill>
                <a:effectLst/>
                <a:latin typeface="Courier New" pitchFamily="49" charset="0"/>
                <a:ea typeface="Calibri" pitchFamily="34" charset="0"/>
                <a:cs typeface="Courier New" pitchFamily="49" charset="0"/>
              </a:rPr>
              <a:t>Hannah</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Middlename: </a:t>
            </a:r>
            <a:r>
              <a:rPr kumimoji="0" lang="en-US" sz="1100" b="0" i="0" u="sng" strike="noStrike" cap="none" normalizeH="0" baseline="0" smtClean="0">
                <a:ln>
                  <a:noFill/>
                </a:ln>
                <a:solidFill>
                  <a:srgbClr val="0070C0"/>
                </a:solidFill>
                <a:effectLst/>
                <a:latin typeface="Courier New" pitchFamily="49" charset="0"/>
                <a:ea typeface="Calibri" pitchFamily="34" charset="0"/>
                <a:cs typeface="Courier New" pitchFamily="49" charset="0"/>
              </a:rPr>
              <a:t>dela Cerna</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Lastname: </a:t>
            </a:r>
            <a:r>
              <a:rPr kumimoji="0" lang="en-US" sz="1100" b="0" i="0" u="sng" strike="noStrike" cap="none" normalizeH="0" baseline="0" smtClean="0">
                <a:ln>
                  <a:noFill/>
                </a:ln>
                <a:solidFill>
                  <a:srgbClr val="0070C0"/>
                </a:solidFill>
                <a:effectLst/>
                <a:latin typeface="Courier New" pitchFamily="49" charset="0"/>
                <a:ea typeface="Calibri" pitchFamily="34" charset="0"/>
                <a:cs typeface="Courier New" pitchFamily="49" charset="0"/>
              </a:rPr>
              <a:t>Epe</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Gender: </a:t>
            </a:r>
            <a:r>
              <a:rPr kumimoji="0" lang="en-US" sz="1100" b="0" i="0" u="sng" strike="noStrike" cap="none" normalizeH="0" baseline="0" smtClean="0">
                <a:ln>
                  <a:noFill/>
                </a:ln>
                <a:solidFill>
                  <a:srgbClr val="0070C0"/>
                </a:solidFill>
                <a:effectLst/>
                <a:latin typeface="Courier New" pitchFamily="49" charset="0"/>
                <a:ea typeface="Calibri" pitchFamily="34" charset="0"/>
                <a:cs typeface="Courier New" pitchFamily="49" charset="0"/>
              </a:rPr>
              <a:t>Female</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Contact: </a:t>
            </a:r>
            <a:r>
              <a:rPr kumimoji="0" lang="en-US" sz="1100" b="0" i="0" u="sng" strike="noStrike" cap="none" normalizeH="0" baseline="0" smtClean="0">
                <a:ln>
                  <a:noFill/>
                </a:ln>
                <a:solidFill>
                  <a:srgbClr val="0070C0"/>
                </a:solidFill>
                <a:effectLst/>
                <a:latin typeface="Courier New" pitchFamily="49" charset="0"/>
                <a:ea typeface="Calibri" pitchFamily="34" charset="0"/>
                <a:cs typeface="Courier New" pitchFamily="49" charset="0"/>
              </a:rPr>
              <a:t>09750168393</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Address: </a:t>
            </a:r>
            <a:r>
              <a:rPr kumimoji="0" lang="en-US" sz="1100" b="0" i="0" u="sng" strike="noStrike" cap="none" normalizeH="0" baseline="0" smtClean="0">
                <a:ln>
                  <a:noFill/>
                </a:ln>
                <a:solidFill>
                  <a:srgbClr val="0070C0"/>
                </a:solidFill>
                <a:effectLst/>
                <a:latin typeface="Courier New" pitchFamily="49" charset="0"/>
                <a:ea typeface="Calibri" pitchFamily="34" charset="0"/>
                <a:cs typeface="Courier New" pitchFamily="49" charset="0"/>
              </a:rPr>
              <a:t>Bateria</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Email: </a:t>
            </a:r>
            <a:r>
              <a:rPr kumimoji="0" lang="en-US" sz="1100" b="0" i="0" u="sng" strike="noStrike" cap="none" normalizeH="0" baseline="0" smtClean="0">
                <a:ln>
                  <a:noFill/>
                </a:ln>
                <a:solidFill>
                  <a:srgbClr val="0070C0"/>
                </a:solidFill>
                <a:effectLst/>
                <a:latin typeface="Courier New" pitchFamily="49" charset="0"/>
                <a:ea typeface="Calibri" pitchFamily="34" charset="0"/>
                <a:cs typeface="Courier New" pitchFamily="49" charset="0"/>
              </a:rPr>
              <a:t>hannah@yahoo.com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Line 72"/>
          <p:cNvSpPr>
            <a:spLocks noChangeShapeType="1"/>
          </p:cNvSpPr>
          <p:nvPr/>
        </p:nvSpPr>
        <p:spPr bwMode="auto">
          <a:xfrm>
            <a:off x="1276350" y="609600"/>
            <a:ext cx="2152650" cy="0"/>
          </a:xfrm>
          <a:prstGeom prst="line">
            <a:avLst/>
          </a:prstGeom>
          <a:noFill/>
          <a:ln w="12700">
            <a:solidFill>
              <a:srgbClr val="000000"/>
            </a:solidFill>
            <a:round/>
            <a:headEnd/>
            <a:tailEnd/>
          </a:ln>
          <a:effectLst>
            <a:outerShdw dist="23000" dir="5400000" rotWithShape="0">
              <a:srgbClr val="000000">
                <a:alpha val="34999"/>
              </a:srgbClr>
            </a:outerShdw>
          </a:effectLst>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Line 73"/>
          <p:cNvSpPr>
            <a:spLocks noChangeShapeType="1"/>
          </p:cNvSpPr>
          <p:nvPr/>
        </p:nvSpPr>
        <p:spPr bwMode="auto">
          <a:xfrm>
            <a:off x="4191000" y="609600"/>
            <a:ext cx="2433637" cy="0"/>
          </a:xfrm>
          <a:prstGeom prst="line">
            <a:avLst/>
          </a:prstGeom>
          <a:noFill/>
          <a:ln w="12700">
            <a:solidFill>
              <a:srgbClr val="000000"/>
            </a:solidFill>
            <a:round/>
            <a:headEnd/>
            <a:tailEnd/>
          </a:ln>
          <a:effectLst>
            <a:outerShdw dist="23000" dir="5400000" rotWithShape="0">
              <a:srgbClr val="000000">
                <a:alpha val="34999"/>
              </a:srgbClr>
            </a:outerShdw>
          </a:effectLst>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76"/>
          <p:cNvSpPr>
            <a:spLocks noChangeArrowheads="1"/>
          </p:cNvSpPr>
          <p:nvPr/>
        </p:nvSpPr>
        <p:spPr bwMode="auto">
          <a:xfrm>
            <a:off x="7075919" y="339506"/>
            <a:ext cx="1866900" cy="171450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Inventory</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Date: </a:t>
            </a:r>
            <a:r>
              <a:rPr kumimoji="0" lang="en-US" sz="1100" b="0" i="0" u="sng" strike="noStrike" cap="none" normalizeH="0" baseline="0" dirty="0" smtClean="0">
                <a:ln>
                  <a:noFill/>
                </a:ln>
                <a:solidFill>
                  <a:srgbClr val="0070C0"/>
                </a:solidFill>
                <a:effectLst/>
                <a:latin typeface="Courier New" pitchFamily="49" charset="0"/>
                <a:ea typeface="Calibri" pitchFamily="34" charset="0"/>
                <a:cs typeface="Courier New" pitchFamily="49" charset="0"/>
              </a:rPr>
              <a:t>9-29-2017</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Categories: </a:t>
            </a:r>
            <a:r>
              <a:rPr kumimoji="0" lang="en-US" sz="1100" b="0" i="0" u="sng" strike="noStrike" cap="none" normalizeH="0" baseline="0" dirty="0" smtClean="0">
                <a:ln>
                  <a:noFill/>
                </a:ln>
                <a:solidFill>
                  <a:srgbClr val="0070C0"/>
                </a:solidFill>
                <a:effectLst/>
                <a:latin typeface="Courier New" pitchFamily="49" charset="0"/>
                <a:ea typeface="Calibri" pitchFamily="34" charset="0"/>
                <a:cs typeface="Courier New" pitchFamily="49" charset="0"/>
              </a:rPr>
              <a:t>Cakes</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ItemName</a:t>
            </a:r>
            <a:r>
              <a:rPr kumimoji="0" lang="en-US" sz="11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en-US" sz="1100" b="0" i="0" u="sng" strike="noStrike" cap="none" normalizeH="0" baseline="0" dirty="0" smtClean="0">
                <a:ln>
                  <a:noFill/>
                </a:ln>
                <a:solidFill>
                  <a:srgbClr val="0070C0"/>
                </a:solidFill>
                <a:effectLst/>
                <a:latin typeface="Courier New" pitchFamily="49" charset="0"/>
                <a:ea typeface="Calibri" pitchFamily="34" charset="0"/>
                <a:cs typeface="Courier New" pitchFamily="49" charset="0"/>
              </a:rPr>
              <a:t>Chiffon</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Descriptions: </a:t>
            </a:r>
            <a:r>
              <a:rPr kumimoji="0" lang="en-US" sz="1100" b="0" i="0" u="sng" strike="noStrike" cap="none" normalizeH="0" baseline="0" dirty="0" smtClean="0">
                <a:ln>
                  <a:noFill/>
                </a:ln>
                <a:solidFill>
                  <a:srgbClr val="0070C0"/>
                </a:solidFill>
                <a:effectLst/>
                <a:latin typeface="Courier New" pitchFamily="49" charset="0"/>
                <a:ea typeface="Calibri" pitchFamily="34" charset="0"/>
                <a:cs typeface="Courier New" pitchFamily="49" charset="0"/>
              </a:rPr>
              <a:t>Mocha</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Flavor: </a:t>
            </a:r>
            <a:r>
              <a:rPr kumimoji="0" lang="en-US" sz="1100" b="0" i="0" u="sng" strike="noStrike" cap="none" normalizeH="0" baseline="0" dirty="0" smtClean="0">
                <a:ln>
                  <a:noFill/>
                </a:ln>
                <a:solidFill>
                  <a:srgbClr val="0070C0"/>
                </a:solidFill>
                <a:effectLst/>
                <a:latin typeface="Courier New" pitchFamily="49" charset="0"/>
                <a:ea typeface="Calibri" pitchFamily="34" charset="0"/>
                <a:cs typeface="Courier New" pitchFamily="49" charset="0"/>
              </a:rPr>
              <a:t>Mocha</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Ramaining</a:t>
            </a:r>
            <a:r>
              <a:rPr kumimoji="0" lang="en-US" sz="11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Stock: </a:t>
            </a:r>
            <a:r>
              <a:rPr kumimoji="0" lang="en-US" sz="1100" b="0" i="0" u="sng" strike="noStrike" cap="none" normalizeH="0" baseline="0" dirty="0" smtClean="0">
                <a:ln>
                  <a:noFill/>
                </a:ln>
                <a:solidFill>
                  <a:srgbClr val="0070C0"/>
                </a:solidFill>
                <a:effectLst/>
                <a:latin typeface="Courier New" pitchFamily="49" charset="0"/>
                <a:ea typeface="Calibri" pitchFamily="34" charset="0"/>
                <a:cs typeface="Courier New" pitchFamily="49" charset="0"/>
              </a:rPr>
              <a:t>60</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Quantity Sold: </a:t>
            </a:r>
            <a:r>
              <a:rPr kumimoji="0" lang="en-US" sz="1100" b="0" i="0" u="sng" strike="noStrike" cap="none" normalizeH="0" baseline="0" dirty="0" smtClean="0">
                <a:ln>
                  <a:noFill/>
                </a:ln>
                <a:solidFill>
                  <a:srgbClr val="0070C0"/>
                </a:solidFill>
                <a:effectLst/>
                <a:latin typeface="Courier New" pitchFamily="49" charset="0"/>
                <a:ea typeface="Calibri" pitchFamily="34" charset="0"/>
                <a:cs typeface="Courier New" pitchFamily="49" charset="0"/>
              </a:rPr>
              <a:t>40</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Price: </a:t>
            </a:r>
            <a:r>
              <a:rPr kumimoji="0" lang="en-US" sz="1100" b="0" i="0" u="sng" strike="noStrike" cap="none" normalizeH="0" baseline="0" dirty="0" smtClean="0">
                <a:ln>
                  <a:noFill/>
                </a:ln>
                <a:solidFill>
                  <a:srgbClr val="0070C0"/>
                </a:solidFill>
                <a:effectLst/>
                <a:latin typeface="Courier New" pitchFamily="49" charset="0"/>
                <a:ea typeface="Calibri" pitchFamily="34" charset="0"/>
                <a:cs typeface="Courier New" pitchFamily="49" charset="0"/>
              </a:rPr>
              <a:t>160</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Line 74"/>
          <p:cNvSpPr>
            <a:spLocks noChangeShapeType="1"/>
          </p:cNvSpPr>
          <p:nvPr/>
        </p:nvSpPr>
        <p:spPr bwMode="auto">
          <a:xfrm>
            <a:off x="7086600" y="609600"/>
            <a:ext cx="1874838" cy="0"/>
          </a:xfrm>
          <a:prstGeom prst="line">
            <a:avLst/>
          </a:prstGeom>
          <a:noFill/>
          <a:ln w="12700">
            <a:solidFill>
              <a:srgbClr val="000000"/>
            </a:solidFill>
            <a:round/>
            <a:headEnd/>
            <a:tailEnd/>
          </a:ln>
          <a:effectLst>
            <a:outerShdw dist="23000" dir="5400000" rotWithShape="0">
              <a:srgbClr val="000000">
                <a:alpha val="34999"/>
              </a:srgbClr>
            </a:outerShdw>
          </a:effectLst>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ectangle 53"/>
          <p:cNvSpPr>
            <a:spLocks noChangeArrowheads="1"/>
          </p:cNvSpPr>
          <p:nvPr/>
        </p:nvSpPr>
        <p:spPr bwMode="auto">
          <a:xfrm>
            <a:off x="7259421" y="3051175"/>
            <a:ext cx="1856219" cy="171450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Items</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ItemID</a:t>
            </a:r>
            <a:r>
              <a:rPr kumimoji="0" lang="en-US" sz="11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en-US" sz="1100" b="0" i="0" u="sng" strike="noStrike" cap="none" normalizeH="0" baseline="0" dirty="0" smtClean="0">
                <a:ln>
                  <a:noFill/>
                </a:ln>
                <a:solidFill>
                  <a:srgbClr val="0070C0"/>
                </a:solidFill>
                <a:effectLst/>
                <a:latin typeface="Courier New" pitchFamily="49" charset="0"/>
                <a:ea typeface="Calibri" pitchFamily="34" charset="0"/>
                <a:cs typeface="Courier New" pitchFamily="49" charset="0"/>
              </a:rPr>
              <a:t>23</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Categories: </a:t>
            </a:r>
            <a:r>
              <a:rPr kumimoji="0" lang="en-US" sz="1100" b="0" i="0" u="sng" strike="noStrike" cap="none" normalizeH="0" baseline="0" dirty="0" smtClean="0">
                <a:ln>
                  <a:noFill/>
                </a:ln>
                <a:solidFill>
                  <a:srgbClr val="0070C0"/>
                </a:solidFill>
                <a:effectLst/>
                <a:latin typeface="Courier New" pitchFamily="49" charset="0"/>
                <a:ea typeface="Calibri" pitchFamily="34" charset="0"/>
                <a:cs typeface="Courier New" pitchFamily="49" charset="0"/>
              </a:rPr>
              <a:t>Cake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Itemname</a:t>
            </a:r>
            <a:r>
              <a:rPr kumimoji="0" lang="en-US" sz="11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en-US" sz="1100" b="0" i="0" u="sng" strike="noStrike" cap="none" normalizeH="0" baseline="0" dirty="0" smtClean="0">
                <a:ln>
                  <a:noFill/>
                </a:ln>
                <a:solidFill>
                  <a:srgbClr val="0070C0"/>
                </a:solidFill>
                <a:effectLst/>
                <a:latin typeface="Courier New" pitchFamily="49" charset="0"/>
                <a:ea typeface="Calibri" pitchFamily="34" charset="0"/>
                <a:cs typeface="Courier New" pitchFamily="49" charset="0"/>
              </a:rPr>
              <a:t>Chiffon</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Description: </a:t>
            </a:r>
            <a:r>
              <a:rPr kumimoji="0" lang="en-US" sz="1100" b="0" i="0" u="sng" strike="noStrike" cap="none" normalizeH="0" baseline="0" dirty="0" smtClean="0">
                <a:ln>
                  <a:noFill/>
                </a:ln>
                <a:solidFill>
                  <a:srgbClr val="0070C0"/>
                </a:solidFill>
                <a:effectLst/>
                <a:latin typeface="Courier New" pitchFamily="49" charset="0"/>
                <a:ea typeface="Calibri" pitchFamily="34" charset="0"/>
                <a:cs typeface="Courier New" pitchFamily="49" charset="0"/>
              </a:rPr>
              <a:t>Mocha</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Flavor: </a:t>
            </a:r>
            <a:r>
              <a:rPr kumimoji="0" lang="en-US" sz="1100" b="0" i="0" u="sng" strike="noStrike" cap="none" normalizeH="0" baseline="0" dirty="0" smtClean="0">
                <a:ln>
                  <a:noFill/>
                </a:ln>
                <a:solidFill>
                  <a:srgbClr val="0070C0"/>
                </a:solidFill>
                <a:effectLst/>
                <a:latin typeface="Courier New" pitchFamily="49" charset="0"/>
                <a:ea typeface="Calibri" pitchFamily="34" charset="0"/>
                <a:cs typeface="Courier New" pitchFamily="49" charset="0"/>
              </a:rPr>
              <a:t>Mocha</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ExpirationDate</a:t>
            </a:r>
            <a:r>
              <a:rPr kumimoji="0" lang="en-US" sz="11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sng" strike="noStrike" cap="none" normalizeH="0" baseline="0" dirty="0" smtClean="0">
                <a:ln>
                  <a:noFill/>
                </a:ln>
                <a:solidFill>
                  <a:srgbClr val="0070C0"/>
                </a:solidFill>
                <a:effectLst/>
                <a:latin typeface="Courier New" pitchFamily="49" charset="0"/>
                <a:ea typeface="Calibri" pitchFamily="34" charset="0"/>
                <a:cs typeface="Courier New" pitchFamily="49" charset="0"/>
              </a:rPr>
              <a:t>12/23/2017</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Stock: </a:t>
            </a:r>
            <a:r>
              <a:rPr kumimoji="0" lang="en-US" sz="1100" b="0" i="0" u="sng" strike="noStrike" cap="none" normalizeH="0" baseline="0" dirty="0" smtClean="0">
                <a:ln>
                  <a:noFill/>
                </a:ln>
                <a:solidFill>
                  <a:srgbClr val="0070C0"/>
                </a:solidFill>
                <a:effectLst/>
                <a:latin typeface="Courier New" pitchFamily="49" charset="0"/>
                <a:ea typeface="Calibri" pitchFamily="34" charset="0"/>
                <a:cs typeface="Courier New" pitchFamily="49" charset="0"/>
              </a:rPr>
              <a:t>100</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Price: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Line 52"/>
          <p:cNvSpPr>
            <a:spLocks noChangeShapeType="1"/>
          </p:cNvSpPr>
          <p:nvPr/>
        </p:nvSpPr>
        <p:spPr bwMode="auto">
          <a:xfrm flipV="1">
            <a:off x="7231062" y="3252788"/>
            <a:ext cx="1912938" cy="0"/>
          </a:xfrm>
          <a:prstGeom prst="line">
            <a:avLst/>
          </a:prstGeom>
          <a:noFill/>
          <a:ln w="12700">
            <a:solidFill>
              <a:srgbClr val="000000"/>
            </a:solidFill>
            <a:round/>
            <a:headEnd/>
            <a:tailEnd/>
          </a:ln>
          <a:effectLst>
            <a:outerShdw dist="23000" dir="5400000" rotWithShape="0">
              <a:srgbClr val="000000">
                <a:alpha val="34999"/>
              </a:srgbClr>
            </a:outerShdw>
          </a:effectLst>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51"/>
          <p:cNvSpPr>
            <a:spLocks noChangeArrowheads="1"/>
          </p:cNvSpPr>
          <p:nvPr/>
        </p:nvSpPr>
        <p:spPr bwMode="auto">
          <a:xfrm>
            <a:off x="4074318" y="3007519"/>
            <a:ext cx="2392363" cy="2360612"/>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Courier New" pitchFamily="49" charset="0"/>
                <a:ea typeface="Calibri" pitchFamily="34" charset="0"/>
                <a:cs typeface="Courier New" pitchFamily="49" charset="0"/>
              </a:rPr>
              <a:t>Payment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OrderID: </a:t>
            </a:r>
            <a:r>
              <a:rPr kumimoji="0" lang="en-US" sz="1100" b="0" i="0" u="sng" strike="noStrike" cap="none" normalizeH="0" baseline="0" smtClean="0">
                <a:ln>
                  <a:noFill/>
                </a:ln>
                <a:solidFill>
                  <a:srgbClr val="0070C0"/>
                </a:solidFill>
                <a:effectLst/>
                <a:latin typeface="Courier New" pitchFamily="49" charset="0"/>
                <a:ea typeface="Calibri" pitchFamily="34" charset="0"/>
                <a:cs typeface="Courier New" pitchFamily="49" charset="0"/>
              </a:rPr>
              <a:t>1</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CustomerName: </a:t>
            </a:r>
            <a:r>
              <a:rPr kumimoji="0" lang="en-US" sz="1100" b="0" i="0" u="sng" strike="noStrike" cap="none" normalizeH="0" baseline="0" smtClean="0">
                <a:ln>
                  <a:noFill/>
                </a:ln>
                <a:solidFill>
                  <a:srgbClr val="0070C0"/>
                </a:solidFill>
                <a:effectLst/>
                <a:latin typeface="Courier New" pitchFamily="49" charset="0"/>
                <a:ea typeface="Calibri" pitchFamily="34" charset="0"/>
                <a:cs typeface="Courier New" pitchFamily="49" charset="0"/>
              </a:rPr>
              <a:t>Abao, Rafael</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Itemname: </a:t>
            </a:r>
            <a:r>
              <a:rPr kumimoji="0" lang="en-US" sz="1100" b="0" i="0" u="sng" strike="noStrike" cap="none" normalizeH="0" baseline="0" smtClean="0">
                <a:ln>
                  <a:noFill/>
                </a:ln>
                <a:solidFill>
                  <a:srgbClr val="0070C0"/>
                </a:solidFill>
                <a:effectLst/>
                <a:latin typeface="Courier New" pitchFamily="49" charset="0"/>
                <a:ea typeface="Calibri" pitchFamily="34" charset="0"/>
                <a:cs typeface="Courier New" pitchFamily="49" charset="0"/>
              </a:rPr>
              <a:t>Chiffon</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Categories: </a:t>
            </a:r>
            <a:r>
              <a:rPr kumimoji="0" lang="en-US" sz="1100" b="0" i="0" u="sng" strike="noStrike" cap="none" normalizeH="0" baseline="0" smtClean="0">
                <a:ln>
                  <a:noFill/>
                </a:ln>
                <a:solidFill>
                  <a:srgbClr val="0070C0"/>
                </a:solidFill>
                <a:effectLst/>
                <a:latin typeface="Courier New" pitchFamily="49" charset="0"/>
                <a:ea typeface="Calibri" pitchFamily="34" charset="0"/>
                <a:cs typeface="Courier New" pitchFamily="49" charset="0"/>
              </a:rPr>
              <a:t>Cake</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Description: </a:t>
            </a:r>
            <a:r>
              <a:rPr kumimoji="0" lang="en-US" sz="1100" b="0" i="0" u="sng" strike="noStrike" cap="none" normalizeH="0" baseline="0" smtClean="0">
                <a:ln>
                  <a:noFill/>
                </a:ln>
                <a:solidFill>
                  <a:srgbClr val="0070C0"/>
                </a:solidFill>
                <a:effectLst/>
                <a:latin typeface="Courier New" pitchFamily="49" charset="0"/>
                <a:ea typeface="Calibri" pitchFamily="34" charset="0"/>
                <a:cs typeface="Courier New" pitchFamily="49" charset="0"/>
              </a:rPr>
              <a:t>Mocha</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Flavor: </a:t>
            </a:r>
            <a:r>
              <a:rPr kumimoji="0" lang="en-US" sz="1100" b="0" i="0" u="sng" strike="noStrike" cap="none" normalizeH="0" baseline="0" smtClean="0">
                <a:ln>
                  <a:noFill/>
                </a:ln>
                <a:solidFill>
                  <a:srgbClr val="0070C0"/>
                </a:solidFill>
                <a:effectLst/>
                <a:latin typeface="Courier New" pitchFamily="49" charset="0"/>
                <a:ea typeface="Calibri" pitchFamily="34" charset="0"/>
                <a:cs typeface="Courier New" pitchFamily="49" charset="0"/>
              </a:rPr>
              <a:t>Mocha</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Quantity: </a:t>
            </a:r>
            <a:r>
              <a:rPr kumimoji="0" lang="en-US" sz="1100" b="0" i="0" u="sng" strike="noStrike" cap="none" normalizeH="0" baseline="0" smtClean="0">
                <a:ln>
                  <a:noFill/>
                </a:ln>
                <a:solidFill>
                  <a:srgbClr val="0070C0"/>
                </a:solidFill>
                <a:effectLst/>
                <a:latin typeface="Courier New" pitchFamily="49" charset="0"/>
                <a:ea typeface="Calibri" pitchFamily="34" charset="0"/>
                <a:cs typeface="Courier New" pitchFamily="49" charset="0"/>
              </a:rPr>
              <a:t>2</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Price: </a:t>
            </a:r>
            <a:r>
              <a:rPr kumimoji="0" lang="en-US" sz="1100" b="0" i="0" u="sng" strike="noStrike" cap="none" normalizeH="0" baseline="0" smtClean="0">
                <a:ln>
                  <a:noFill/>
                </a:ln>
                <a:solidFill>
                  <a:srgbClr val="0070C0"/>
                </a:solidFill>
                <a:effectLst/>
                <a:latin typeface="Courier New" pitchFamily="49" charset="0"/>
                <a:ea typeface="Calibri" pitchFamily="34" charset="0"/>
                <a:cs typeface="Courier New" pitchFamily="49" charset="0"/>
              </a:rPr>
              <a:t>160</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TotalPrice: </a:t>
            </a:r>
            <a:r>
              <a:rPr kumimoji="0" lang="en-US" sz="1100" b="0" i="0" u="sng" strike="noStrike" cap="none" normalizeH="0" baseline="0" smtClean="0">
                <a:ln>
                  <a:noFill/>
                </a:ln>
                <a:solidFill>
                  <a:srgbClr val="0070C0"/>
                </a:solidFill>
                <a:effectLst/>
                <a:latin typeface="Courier New" pitchFamily="49" charset="0"/>
                <a:ea typeface="Calibri" pitchFamily="34" charset="0"/>
                <a:cs typeface="Courier New" pitchFamily="49" charset="0"/>
              </a:rPr>
              <a:t>320</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Down Payment: </a:t>
            </a:r>
            <a:r>
              <a:rPr kumimoji="0" lang="en-US" sz="1100" b="0" i="0" u="sng" strike="noStrike" cap="none" normalizeH="0" baseline="0" smtClean="0">
                <a:ln>
                  <a:noFill/>
                </a:ln>
                <a:solidFill>
                  <a:srgbClr val="0070C0"/>
                </a:solidFill>
                <a:effectLst/>
                <a:latin typeface="Courier New" pitchFamily="49" charset="0"/>
                <a:ea typeface="Calibri" pitchFamily="34" charset="0"/>
                <a:cs typeface="Courier New" pitchFamily="49" charset="0"/>
              </a:rPr>
              <a:t>300</a:t>
            </a:r>
            <a:r>
              <a:rPr kumimoji="0" lang="en-US" sz="1100" b="0" i="0" u="none" strike="noStrike" cap="none" normalizeH="0" baseline="0" smtClean="0">
                <a:ln>
                  <a:noFill/>
                </a:ln>
                <a:solidFill>
                  <a:srgbClr val="0070C0"/>
                </a:solidFill>
                <a:effectLst/>
                <a:latin typeface="Courier New" pitchFamily="49" charset="0"/>
                <a:ea typeface="Calibri" pitchFamily="34" charset="0"/>
                <a:cs typeface="Courier New" pitchFamily="49" charset="0"/>
              </a:rPr>
              <a:t>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Balance: </a:t>
            </a:r>
            <a:r>
              <a:rPr kumimoji="0" lang="en-US" sz="1100" b="0" i="0" u="sng" strike="noStrike" cap="none" normalizeH="0" baseline="0" smtClean="0">
                <a:ln>
                  <a:noFill/>
                </a:ln>
                <a:solidFill>
                  <a:srgbClr val="0070C0"/>
                </a:solidFill>
                <a:effectLst/>
                <a:latin typeface="Courier New" pitchFamily="49" charset="0"/>
                <a:ea typeface="Calibri" pitchFamily="34" charset="0"/>
                <a:cs typeface="Courier New" pitchFamily="49" charset="0"/>
              </a:rPr>
              <a:t>20</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Payment: </a:t>
            </a:r>
            <a:r>
              <a:rPr kumimoji="0" lang="en-US" sz="1100" b="0" i="0" u="sng" strike="noStrike" cap="none" normalizeH="0" baseline="0" smtClean="0">
                <a:ln>
                  <a:noFill/>
                </a:ln>
                <a:solidFill>
                  <a:srgbClr val="0070C0"/>
                </a:solidFill>
                <a:effectLst/>
                <a:latin typeface="Courier New" pitchFamily="49" charset="0"/>
                <a:ea typeface="Calibri" pitchFamily="34" charset="0"/>
                <a:cs typeface="Courier New" pitchFamily="49" charset="0"/>
              </a:rPr>
              <a:t>20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Line 50"/>
          <p:cNvSpPr>
            <a:spLocks noChangeShapeType="1"/>
          </p:cNvSpPr>
          <p:nvPr/>
        </p:nvSpPr>
        <p:spPr bwMode="auto">
          <a:xfrm>
            <a:off x="4075906" y="3259138"/>
            <a:ext cx="2393950" cy="0"/>
          </a:xfrm>
          <a:prstGeom prst="line">
            <a:avLst/>
          </a:prstGeom>
          <a:noFill/>
          <a:ln w="12700">
            <a:solidFill>
              <a:srgbClr val="000000"/>
            </a:solidFill>
            <a:round/>
            <a:headEnd/>
            <a:tailEnd/>
          </a:ln>
          <a:effectLst>
            <a:outerShdw dist="23000" dir="5400000" rotWithShape="0">
              <a:srgbClr val="000000">
                <a:alpha val="34999"/>
              </a:srgbClr>
            </a:outerShdw>
          </a:effectLst>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49"/>
          <p:cNvSpPr>
            <a:spLocks noChangeArrowheads="1"/>
          </p:cNvSpPr>
          <p:nvPr/>
        </p:nvSpPr>
        <p:spPr bwMode="auto">
          <a:xfrm>
            <a:off x="1142206" y="3469843"/>
            <a:ext cx="2387600" cy="2741613"/>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Courier New" pitchFamily="49" charset="0"/>
                <a:ea typeface="Calibri" pitchFamily="34" charset="0"/>
                <a:cs typeface="Courier New" pitchFamily="49" charset="0"/>
              </a:rPr>
              <a:t>Reservation</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ReservationID: </a:t>
            </a:r>
            <a:r>
              <a:rPr kumimoji="0" lang="en-US" sz="1100" b="0" i="0" u="sng" strike="noStrike" cap="none" normalizeH="0" baseline="0" smtClean="0">
                <a:ln>
                  <a:noFill/>
                </a:ln>
                <a:solidFill>
                  <a:srgbClr val="0070C0"/>
                </a:solidFill>
                <a:effectLst/>
                <a:latin typeface="Courier New" pitchFamily="49" charset="0"/>
                <a:ea typeface="Calibri" pitchFamily="34" charset="0"/>
                <a:cs typeface="Courier New" pitchFamily="49" charset="0"/>
              </a:rPr>
              <a:t>12</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Customername: </a:t>
            </a:r>
            <a:r>
              <a:rPr kumimoji="0" lang="en-US" sz="1100" b="0" i="0" u="sng" strike="noStrike" cap="none" normalizeH="0" baseline="0" smtClean="0">
                <a:ln>
                  <a:noFill/>
                </a:ln>
                <a:solidFill>
                  <a:srgbClr val="0070C0"/>
                </a:solidFill>
                <a:effectLst/>
                <a:latin typeface="Courier New" pitchFamily="49" charset="0"/>
                <a:ea typeface="Calibri" pitchFamily="34" charset="0"/>
                <a:cs typeface="Courier New" pitchFamily="49" charset="0"/>
              </a:rPr>
              <a:t>Epe, Hannah</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Address: </a:t>
            </a:r>
            <a:r>
              <a:rPr kumimoji="0" lang="en-US" sz="1100" b="0" i="0" u="sng" strike="noStrike" cap="none" normalizeH="0" baseline="0" smtClean="0">
                <a:ln>
                  <a:noFill/>
                </a:ln>
                <a:solidFill>
                  <a:srgbClr val="0070C0"/>
                </a:solidFill>
                <a:effectLst/>
                <a:latin typeface="Courier New" pitchFamily="49" charset="0"/>
                <a:ea typeface="Calibri" pitchFamily="34" charset="0"/>
                <a:cs typeface="Courier New" pitchFamily="49" charset="0"/>
              </a:rPr>
              <a:t>Bateria</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Contact: </a:t>
            </a:r>
            <a:r>
              <a:rPr kumimoji="0" lang="en-US" sz="1100" b="0" i="0" u="sng" strike="noStrike" cap="none" normalizeH="0" baseline="0" smtClean="0">
                <a:ln>
                  <a:noFill/>
                </a:ln>
                <a:solidFill>
                  <a:srgbClr val="0070C0"/>
                </a:solidFill>
                <a:effectLst/>
                <a:latin typeface="Courier New" pitchFamily="49" charset="0"/>
                <a:ea typeface="Calibri" pitchFamily="34" charset="0"/>
                <a:cs typeface="Courier New" pitchFamily="49" charset="0"/>
              </a:rPr>
              <a:t>09217876586</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DateReserved: </a:t>
            </a:r>
            <a:r>
              <a:rPr kumimoji="0" lang="en-US" sz="1100" b="0" i="0" u="sng" strike="noStrike" cap="none" normalizeH="0" baseline="0" smtClean="0">
                <a:ln>
                  <a:noFill/>
                </a:ln>
                <a:solidFill>
                  <a:srgbClr val="0070C0"/>
                </a:solidFill>
                <a:effectLst/>
                <a:latin typeface="Courier New" pitchFamily="49" charset="0"/>
                <a:ea typeface="Calibri" pitchFamily="34" charset="0"/>
                <a:cs typeface="Courier New" pitchFamily="49" charset="0"/>
              </a:rPr>
              <a:t>9/27/2017</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DateDeadline: </a:t>
            </a:r>
            <a:r>
              <a:rPr kumimoji="0" lang="en-US" sz="1100" b="0" i="0" u="sng" strike="noStrike" cap="none" normalizeH="0" baseline="0" smtClean="0">
                <a:ln>
                  <a:noFill/>
                </a:ln>
                <a:solidFill>
                  <a:srgbClr val="0070C0"/>
                </a:solidFill>
                <a:effectLst/>
                <a:latin typeface="Courier New" pitchFamily="49" charset="0"/>
                <a:ea typeface="Calibri" pitchFamily="34" charset="0"/>
                <a:cs typeface="Courier New" pitchFamily="49" charset="0"/>
              </a:rPr>
              <a:t>9/28/2017</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Categories: </a:t>
            </a:r>
            <a:r>
              <a:rPr kumimoji="0" lang="en-US" sz="1100" b="0" i="0" u="sng" strike="noStrike" cap="none" normalizeH="0" baseline="0" smtClean="0">
                <a:ln>
                  <a:noFill/>
                </a:ln>
                <a:solidFill>
                  <a:srgbClr val="0070C0"/>
                </a:solidFill>
                <a:effectLst/>
                <a:latin typeface="Courier New" pitchFamily="49" charset="0"/>
                <a:ea typeface="Calibri" pitchFamily="34" charset="0"/>
                <a:cs typeface="Courier New" pitchFamily="49" charset="0"/>
              </a:rPr>
              <a:t>Cake</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ItemName: </a:t>
            </a:r>
            <a:r>
              <a:rPr kumimoji="0" lang="en-US" sz="1100" b="0" i="0" u="sng" strike="noStrike" cap="none" normalizeH="0" baseline="0" smtClean="0">
                <a:ln>
                  <a:noFill/>
                </a:ln>
                <a:solidFill>
                  <a:srgbClr val="0070C0"/>
                </a:solidFill>
                <a:effectLst/>
                <a:latin typeface="Courier New" pitchFamily="49" charset="0"/>
                <a:ea typeface="Calibri" pitchFamily="34" charset="0"/>
                <a:cs typeface="Courier New" pitchFamily="49" charset="0"/>
              </a:rPr>
              <a:t>Chiffon</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Description: </a:t>
            </a:r>
            <a:r>
              <a:rPr kumimoji="0" lang="en-US" sz="1100" b="0" i="0" u="sng" strike="noStrike" cap="none" normalizeH="0" baseline="0" smtClean="0">
                <a:ln>
                  <a:noFill/>
                </a:ln>
                <a:solidFill>
                  <a:srgbClr val="0070C0"/>
                </a:solidFill>
                <a:effectLst/>
                <a:latin typeface="Courier New" pitchFamily="49" charset="0"/>
                <a:ea typeface="Calibri" pitchFamily="34" charset="0"/>
                <a:cs typeface="Courier New" pitchFamily="49" charset="0"/>
              </a:rPr>
              <a:t>Mocha</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Flavor: </a:t>
            </a:r>
            <a:r>
              <a:rPr kumimoji="0" lang="en-US" sz="1100" b="0" i="0" u="sng" strike="noStrike" cap="none" normalizeH="0" baseline="0" smtClean="0">
                <a:ln>
                  <a:noFill/>
                </a:ln>
                <a:solidFill>
                  <a:srgbClr val="0070C0"/>
                </a:solidFill>
                <a:effectLst/>
                <a:latin typeface="Courier New" pitchFamily="49" charset="0"/>
                <a:ea typeface="Calibri" pitchFamily="34" charset="0"/>
                <a:cs typeface="Courier New" pitchFamily="49" charset="0"/>
              </a:rPr>
              <a:t>Mocha</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Quantity: </a:t>
            </a:r>
            <a:r>
              <a:rPr kumimoji="0" lang="en-US" sz="1100" b="0" i="0" u="sng" strike="noStrike" cap="none" normalizeH="0" baseline="0" smtClean="0">
                <a:ln>
                  <a:noFill/>
                </a:ln>
                <a:solidFill>
                  <a:srgbClr val="0070C0"/>
                </a:solidFill>
                <a:effectLst/>
                <a:latin typeface="Courier New" pitchFamily="49" charset="0"/>
                <a:ea typeface="Calibri" pitchFamily="34" charset="0"/>
                <a:cs typeface="Courier New" pitchFamily="49" charset="0"/>
              </a:rPr>
              <a:t>2</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Price: </a:t>
            </a:r>
            <a:r>
              <a:rPr kumimoji="0" lang="en-US" sz="1100" b="0" i="0" u="sng" strike="noStrike" cap="none" normalizeH="0" baseline="0" smtClean="0">
                <a:ln>
                  <a:noFill/>
                </a:ln>
                <a:solidFill>
                  <a:srgbClr val="0070C0"/>
                </a:solidFill>
                <a:effectLst/>
                <a:latin typeface="Courier New" pitchFamily="49" charset="0"/>
                <a:ea typeface="Calibri" pitchFamily="34" charset="0"/>
                <a:cs typeface="Courier New" pitchFamily="49" charset="0"/>
              </a:rPr>
              <a:t>160</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TotalPrice: </a:t>
            </a:r>
            <a:r>
              <a:rPr kumimoji="0" lang="en-US" sz="1100" b="0" i="0" u="sng" strike="noStrike" cap="none" normalizeH="0" baseline="0" smtClean="0">
                <a:ln>
                  <a:noFill/>
                </a:ln>
                <a:solidFill>
                  <a:srgbClr val="0070C0"/>
                </a:solidFill>
                <a:effectLst/>
                <a:latin typeface="Courier New" pitchFamily="49" charset="0"/>
                <a:ea typeface="Calibri" pitchFamily="34" charset="0"/>
                <a:cs typeface="Courier New" pitchFamily="49" charset="0"/>
              </a:rPr>
              <a:t>320</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DownPayment: </a:t>
            </a:r>
            <a:r>
              <a:rPr kumimoji="0" lang="en-US" sz="1100" b="0" i="0" u="sng" strike="noStrike" cap="none" normalizeH="0" baseline="0" smtClean="0">
                <a:ln>
                  <a:noFill/>
                </a:ln>
                <a:solidFill>
                  <a:srgbClr val="0070C0"/>
                </a:solidFill>
                <a:effectLst/>
                <a:latin typeface="Courier New" pitchFamily="49" charset="0"/>
                <a:ea typeface="Calibri" pitchFamily="34" charset="0"/>
                <a:cs typeface="Courier New" pitchFamily="49" charset="0"/>
              </a:rPr>
              <a:t>300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 name="Line 48"/>
          <p:cNvSpPr>
            <a:spLocks noChangeShapeType="1"/>
          </p:cNvSpPr>
          <p:nvPr/>
        </p:nvSpPr>
        <p:spPr bwMode="auto">
          <a:xfrm>
            <a:off x="1161256" y="3757974"/>
            <a:ext cx="2401888" cy="0"/>
          </a:xfrm>
          <a:prstGeom prst="line">
            <a:avLst/>
          </a:prstGeom>
          <a:noFill/>
          <a:ln w="12700">
            <a:solidFill>
              <a:srgbClr val="000000"/>
            </a:solidFill>
            <a:round/>
            <a:headEnd/>
            <a:tailEnd/>
          </a:ln>
          <a:effectLst>
            <a:outerShdw dist="23000" dir="5400000" rotWithShape="0">
              <a:srgbClr val="000000">
                <a:alpha val="34999"/>
              </a:srgbClr>
            </a:outerShdw>
          </a:effectLst>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47"/>
          <p:cNvSpPr>
            <a:spLocks noChangeArrowheads="1"/>
          </p:cNvSpPr>
          <p:nvPr/>
        </p:nvSpPr>
        <p:spPr bwMode="auto">
          <a:xfrm>
            <a:off x="7100093" y="5257800"/>
            <a:ext cx="1724025" cy="137795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Courier New" pitchFamily="49" charset="0"/>
                <a:ea typeface="Calibri" pitchFamily="34" charset="0"/>
                <a:cs typeface="Courier New" pitchFamily="49" charset="0"/>
              </a:rPr>
              <a:t>Sales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Date: </a:t>
            </a:r>
            <a:r>
              <a:rPr kumimoji="0" lang="en-US" sz="1100" b="0" i="0" u="sng" strike="noStrike" cap="none" normalizeH="0" baseline="0" smtClean="0">
                <a:ln>
                  <a:noFill/>
                </a:ln>
                <a:solidFill>
                  <a:srgbClr val="0070C0"/>
                </a:solidFill>
                <a:effectLst/>
                <a:latin typeface="Courier New" pitchFamily="49" charset="0"/>
                <a:ea typeface="Calibri" pitchFamily="34" charset="0"/>
                <a:cs typeface="Courier New" pitchFamily="49" charset="0"/>
              </a:rPr>
              <a:t>9/29/2017</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ItemName: </a:t>
            </a:r>
            <a:r>
              <a:rPr kumimoji="0" lang="en-US" sz="1100" b="0" i="0" u="sng" strike="noStrike" cap="none" normalizeH="0" baseline="0" smtClean="0">
                <a:ln>
                  <a:noFill/>
                </a:ln>
                <a:solidFill>
                  <a:srgbClr val="0070C0"/>
                </a:solidFill>
                <a:effectLst/>
                <a:latin typeface="Courier New" pitchFamily="49" charset="0"/>
                <a:ea typeface="Calibri" pitchFamily="34" charset="0"/>
                <a:cs typeface="Courier New" pitchFamily="49" charset="0"/>
              </a:rPr>
              <a:t>Chiffon</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Price: </a:t>
            </a:r>
            <a:r>
              <a:rPr kumimoji="0" lang="en-US" sz="1100" b="0" i="0" u="sng" strike="noStrike" cap="none" normalizeH="0" baseline="0" smtClean="0">
                <a:ln>
                  <a:noFill/>
                </a:ln>
                <a:solidFill>
                  <a:srgbClr val="0070C0"/>
                </a:solidFill>
                <a:effectLst/>
                <a:latin typeface="Courier New" pitchFamily="49" charset="0"/>
                <a:ea typeface="Calibri" pitchFamily="34" charset="0"/>
                <a:cs typeface="Courier New" pitchFamily="49" charset="0"/>
              </a:rPr>
              <a:t>160</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Quantity: </a:t>
            </a:r>
            <a:r>
              <a:rPr kumimoji="0" lang="en-US" sz="1100" b="0" i="0" u="sng" strike="noStrike" cap="none" normalizeH="0" baseline="0" smtClean="0">
                <a:ln>
                  <a:noFill/>
                </a:ln>
                <a:solidFill>
                  <a:srgbClr val="0070C0"/>
                </a:solidFill>
                <a:effectLst/>
                <a:latin typeface="Courier New" pitchFamily="49" charset="0"/>
                <a:ea typeface="Calibri" pitchFamily="34" charset="0"/>
                <a:cs typeface="Courier New" pitchFamily="49" charset="0"/>
              </a:rPr>
              <a:t>2</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ea typeface="Calibri" pitchFamily="34" charset="0"/>
                <a:cs typeface="Courier New" pitchFamily="49" charset="0"/>
              </a:rPr>
              <a:t>TotalPrice: </a:t>
            </a:r>
            <a:r>
              <a:rPr kumimoji="0" lang="en-US" sz="1100" b="0" i="0" u="sng" strike="noStrike" cap="none" normalizeH="0" baseline="0" smtClean="0">
                <a:ln>
                  <a:noFill/>
                </a:ln>
                <a:solidFill>
                  <a:srgbClr val="0070C0"/>
                </a:solidFill>
                <a:effectLst/>
                <a:latin typeface="Courier New" pitchFamily="49" charset="0"/>
                <a:ea typeface="Calibri" pitchFamily="34" charset="0"/>
                <a:cs typeface="Courier New" pitchFamily="49" charset="0"/>
              </a:rPr>
              <a:t>320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 name="Line 46"/>
          <p:cNvSpPr>
            <a:spLocks noChangeShapeType="1"/>
          </p:cNvSpPr>
          <p:nvPr/>
        </p:nvSpPr>
        <p:spPr bwMode="auto">
          <a:xfrm>
            <a:off x="7069137" y="5562600"/>
            <a:ext cx="1724025" cy="0"/>
          </a:xfrm>
          <a:prstGeom prst="line">
            <a:avLst/>
          </a:prstGeom>
          <a:noFill/>
          <a:ln w="12700">
            <a:solidFill>
              <a:srgbClr val="000000"/>
            </a:solidFill>
            <a:round/>
            <a:headEnd/>
            <a:tailEnd/>
          </a:ln>
          <a:effectLst>
            <a:outerShdw dist="23000" dir="5400000" rotWithShape="0">
              <a:srgbClr val="000000">
                <a:alpha val="34999"/>
              </a:srgbClr>
            </a:outerShdw>
          </a:effectLst>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45"/>
          <p:cNvSpPr>
            <a:spLocks noChangeShapeType="1"/>
          </p:cNvSpPr>
          <p:nvPr/>
        </p:nvSpPr>
        <p:spPr bwMode="auto">
          <a:xfrm>
            <a:off x="5242284" y="2352675"/>
            <a:ext cx="12340" cy="62215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44"/>
          <p:cNvSpPr>
            <a:spLocks noChangeShapeType="1"/>
          </p:cNvSpPr>
          <p:nvPr/>
        </p:nvSpPr>
        <p:spPr bwMode="auto">
          <a:xfrm flipH="1">
            <a:off x="2211386" y="1784350"/>
            <a:ext cx="0" cy="12747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43"/>
          <p:cNvSpPr>
            <a:spLocks noChangeShapeType="1"/>
          </p:cNvSpPr>
          <p:nvPr/>
        </p:nvSpPr>
        <p:spPr bwMode="auto">
          <a:xfrm>
            <a:off x="2211387" y="3063874"/>
            <a:ext cx="1843088" cy="31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42"/>
          <p:cNvSpPr>
            <a:spLocks noChangeShapeType="1"/>
          </p:cNvSpPr>
          <p:nvPr/>
        </p:nvSpPr>
        <p:spPr bwMode="auto">
          <a:xfrm>
            <a:off x="5140325" y="2585244"/>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41"/>
          <p:cNvSpPr>
            <a:spLocks noChangeShapeType="1"/>
          </p:cNvSpPr>
          <p:nvPr/>
        </p:nvSpPr>
        <p:spPr bwMode="auto">
          <a:xfrm flipV="1">
            <a:off x="5257800" y="2352675"/>
            <a:ext cx="109538" cy="2254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40"/>
          <p:cNvSpPr>
            <a:spLocks noChangeShapeType="1"/>
          </p:cNvSpPr>
          <p:nvPr/>
        </p:nvSpPr>
        <p:spPr bwMode="auto">
          <a:xfrm flipH="1" flipV="1">
            <a:off x="5114059" y="2359819"/>
            <a:ext cx="119062" cy="2254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Oval 39"/>
          <p:cNvSpPr>
            <a:spLocks noChangeArrowheads="1"/>
          </p:cNvSpPr>
          <p:nvPr/>
        </p:nvSpPr>
        <p:spPr bwMode="auto">
          <a:xfrm>
            <a:off x="5219700" y="2636908"/>
            <a:ext cx="106363" cy="120650"/>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23" name="Line 38"/>
          <p:cNvSpPr>
            <a:spLocks noChangeShapeType="1"/>
          </p:cNvSpPr>
          <p:nvPr/>
        </p:nvSpPr>
        <p:spPr bwMode="auto">
          <a:xfrm flipV="1">
            <a:off x="5143500" y="2819400"/>
            <a:ext cx="114300" cy="1698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37"/>
          <p:cNvSpPr>
            <a:spLocks noChangeShapeType="1"/>
          </p:cNvSpPr>
          <p:nvPr/>
        </p:nvSpPr>
        <p:spPr bwMode="auto">
          <a:xfrm>
            <a:off x="5270500" y="2829719"/>
            <a:ext cx="111125" cy="1682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55"/>
          <p:cNvSpPr>
            <a:spLocks noChangeShapeType="1"/>
          </p:cNvSpPr>
          <p:nvPr/>
        </p:nvSpPr>
        <p:spPr bwMode="auto">
          <a:xfrm>
            <a:off x="8450262" y="2787650"/>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56"/>
          <p:cNvSpPr>
            <a:spLocks noChangeShapeType="1"/>
          </p:cNvSpPr>
          <p:nvPr/>
        </p:nvSpPr>
        <p:spPr bwMode="auto">
          <a:xfrm flipH="1">
            <a:off x="8450262" y="2787650"/>
            <a:ext cx="114300" cy="2635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57"/>
          <p:cNvSpPr>
            <a:spLocks noChangeShapeType="1"/>
          </p:cNvSpPr>
          <p:nvPr/>
        </p:nvSpPr>
        <p:spPr bwMode="auto">
          <a:xfrm>
            <a:off x="8564562" y="2787650"/>
            <a:ext cx="114300" cy="2635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35"/>
          <p:cNvSpPr>
            <a:spLocks noChangeShapeType="1"/>
          </p:cNvSpPr>
          <p:nvPr/>
        </p:nvSpPr>
        <p:spPr bwMode="auto">
          <a:xfrm>
            <a:off x="2133600" y="1939204"/>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34"/>
          <p:cNvSpPr>
            <a:spLocks noChangeShapeType="1"/>
          </p:cNvSpPr>
          <p:nvPr/>
        </p:nvSpPr>
        <p:spPr bwMode="auto">
          <a:xfrm>
            <a:off x="2133600" y="2092758"/>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33"/>
          <p:cNvSpPr>
            <a:spLocks noChangeShapeType="1"/>
          </p:cNvSpPr>
          <p:nvPr/>
        </p:nvSpPr>
        <p:spPr bwMode="auto">
          <a:xfrm flipH="1" flipV="1">
            <a:off x="2646362" y="1870075"/>
            <a:ext cx="3175" cy="16081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32"/>
          <p:cNvSpPr>
            <a:spLocks noChangeShapeType="1"/>
          </p:cNvSpPr>
          <p:nvPr/>
        </p:nvSpPr>
        <p:spPr bwMode="auto">
          <a:xfrm>
            <a:off x="2509043" y="2024063"/>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Line 31"/>
          <p:cNvSpPr>
            <a:spLocks noChangeShapeType="1"/>
          </p:cNvSpPr>
          <p:nvPr/>
        </p:nvSpPr>
        <p:spPr bwMode="auto">
          <a:xfrm>
            <a:off x="2509043" y="2100263"/>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61"/>
          <p:cNvSpPr>
            <a:spLocks noChangeShapeType="1"/>
          </p:cNvSpPr>
          <p:nvPr/>
        </p:nvSpPr>
        <p:spPr bwMode="auto">
          <a:xfrm>
            <a:off x="3429000" y="1253906"/>
            <a:ext cx="723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58"/>
          <p:cNvSpPr>
            <a:spLocks noChangeShapeType="1"/>
          </p:cNvSpPr>
          <p:nvPr/>
        </p:nvSpPr>
        <p:spPr bwMode="auto">
          <a:xfrm>
            <a:off x="3629025" y="1139606"/>
            <a:ext cx="0" cy="228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Line 64"/>
          <p:cNvSpPr>
            <a:spLocks noChangeShapeType="1"/>
          </p:cNvSpPr>
          <p:nvPr/>
        </p:nvSpPr>
        <p:spPr bwMode="auto">
          <a:xfrm>
            <a:off x="3962400" y="1143000"/>
            <a:ext cx="0" cy="228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Line 59"/>
          <p:cNvSpPr>
            <a:spLocks noChangeShapeType="1"/>
          </p:cNvSpPr>
          <p:nvPr/>
        </p:nvSpPr>
        <p:spPr bwMode="auto">
          <a:xfrm flipH="1" flipV="1">
            <a:off x="3430588" y="1139606"/>
            <a:ext cx="198437" cy="114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60"/>
          <p:cNvSpPr>
            <a:spLocks noChangeShapeType="1"/>
          </p:cNvSpPr>
          <p:nvPr/>
        </p:nvSpPr>
        <p:spPr bwMode="auto">
          <a:xfrm flipH="1">
            <a:off x="3430588" y="1253906"/>
            <a:ext cx="200025" cy="114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62"/>
          <p:cNvSpPr>
            <a:spLocks noChangeShapeType="1"/>
          </p:cNvSpPr>
          <p:nvPr/>
        </p:nvSpPr>
        <p:spPr bwMode="auto">
          <a:xfrm flipV="1">
            <a:off x="3943350" y="1139606"/>
            <a:ext cx="222250" cy="114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Line 63"/>
          <p:cNvSpPr>
            <a:spLocks noChangeShapeType="1"/>
          </p:cNvSpPr>
          <p:nvPr/>
        </p:nvSpPr>
        <p:spPr bwMode="auto">
          <a:xfrm>
            <a:off x="3962400" y="1257300"/>
            <a:ext cx="222250" cy="114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Line 30"/>
          <p:cNvSpPr>
            <a:spLocks noChangeShapeType="1"/>
          </p:cNvSpPr>
          <p:nvPr/>
        </p:nvSpPr>
        <p:spPr bwMode="auto">
          <a:xfrm>
            <a:off x="3563144" y="6019800"/>
            <a:ext cx="320754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Line 29"/>
          <p:cNvSpPr>
            <a:spLocks noChangeShapeType="1"/>
          </p:cNvSpPr>
          <p:nvPr/>
        </p:nvSpPr>
        <p:spPr bwMode="auto">
          <a:xfrm flipV="1">
            <a:off x="6754812" y="4238624"/>
            <a:ext cx="0" cy="17811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Line 28"/>
          <p:cNvSpPr>
            <a:spLocks noChangeShapeType="1"/>
          </p:cNvSpPr>
          <p:nvPr/>
        </p:nvSpPr>
        <p:spPr bwMode="auto">
          <a:xfrm>
            <a:off x="7021512" y="4238625"/>
            <a:ext cx="171450" cy="1333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Line 27"/>
          <p:cNvSpPr>
            <a:spLocks noChangeShapeType="1"/>
          </p:cNvSpPr>
          <p:nvPr/>
        </p:nvSpPr>
        <p:spPr bwMode="auto">
          <a:xfrm flipH="1">
            <a:off x="7011987" y="4137025"/>
            <a:ext cx="209550" cy="101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71"/>
          <p:cNvSpPr>
            <a:spLocks noChangeShapeType="1"/>
          </p:cNvSpPr>
          <p:nvPr/>
        </p:nvSpPr>
        <p:spPr bwMode="auto">
          <a:xfrm>
            <a:off x="3743325" y="5905500"/>
            <a:ext cx="0" cy="228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Line 69"/>
          <p:cNvSpPr>
            <a:spLocks noChangeShapeType="1"/>
          </p:cNvSpPr>
          <p:nvPr/>
        </p:nvSpPr>
        <p:spPr bwMode="auto">
          <a:xfrm>
            <a:off x="3517900" y="5905500"/>
            <a:ext cx="225425" cy="114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Line 70"/>
          <p:cNvSpPr>
            <a:spLocks noChangeShapeType="1"/>
          </p:cNvSpPr>
          <p:nvPr/>
        </p:nvSpPr>
        <p:spPr bwMode="auto">
          <a:xfrm flipH="1">
            <a:off x="3517900" y="6019800"/>
            <a:ext cx="225425" cy="114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26"/>
          <p:cNvSpPr>
            <a:spLocks noChangeShapeType="1"/>
          </p:cNvSpPr>
          <p:nvPr/>
        </p:nvSpPr>
        <p:spPr bwMode="auto">
          <a:xfrm>
            <a:off x="2535237" y="3249613"/>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25"/>
          <p:cNvSpPr>
            <a:spLocks noChangeShapeType="1"/>
          </p:cNvSpPr>
          <p:nvPr/>
        </p:nvSpPr>
        <p:spPr bwMode="auto">
          <a:xfrm flipH="1">
            <a:off x="2535237" y="3259138"/>
            <a:ext cx="114300" cy="228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24"/>
          <p:cNvSpPr>
            <a:spLocks noChangeShapeType="1"/>
          </p:cNvSpPr>
          <p:nvPr/>
        </p:nvSpPr>
        <p:spPr bwMode="auto">
          <a:xfrm>
            <a:off x="2649537" y="3252788"/>
            <a:ext cx="114300" cy="228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23"/>
          <p:cNvSpPr>
            <a:spLocks noChangeShapeType="1"/>
          </p:cNvSpPr>
          <p:nvPr/>
        </p:nvSpPr>
        <p:spPr bwMode="auto">
          <a:xfrm flipV="1">
            <a:off x="8168481" y="4810125"/>
            <a:ext cx="0" cy="4762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67"/>
          <p:cNvSpPr>
            <a:spLocks noChangeShapeType="1"/>
          </p:cNvSpPr>
          <p:nvPr/>
        </p:nvSpPr>
        <p:spPr bwMode="auto">
          <a:xfrm flipV="1">
            <a:off x="8044656" y="5000625"/>
            <a:ext cx="274638" cy="114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66"/>
          <p:cNvSpPr>
            <a:spLocks noChangeShapeType="1"/>
          </p:cNvSpPr>
          <p:nvPr/>
        </p:nvSpPr>
        <p:spPr bwMode="auto">
          <a:xfrm>
            <a:off x="8054181" y="4803775"/>
            <a:ext cx="114300" cy="1968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65"/>
          <p:cNvSpPr>
            <a:spLocks noChangeShapeType="1"/>
          </p:cNvSpPr>
          <p:nvPr/>
        </p:nvSpPr>
        <p:spPr bwMode="auto">
          <a:xfrm flipH="1">
            <a:off x="8187531" y="4810125"/>
            <a:ext cx="114300" cy="1905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22"/>
          <p:cNvSpPr>
            <a:spLocks noChangeShapeType="1"/>
          </p:cNvSpPr>
          <p:nvPr/>
        </p:nvSpPr>
        <p:spPr bwMode="auto">
          <a:xfrm flipH="1">
            <a:off x="8044656" y="5105400"/>
            <a:ext cx="2857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21"/>
          <p:cNvSpPr>
            <a:spLocks noChangeShapeType="1"/>
          </p:cNvSpPr>
          <p:nvPr/>
        </p:nvSpPr>
        <p:spPr bwMode="auto">
          <a:xfrm flipH="1" flipV="1">
            <a:off x="8168481" y="5095875"/>
            <a:ext cx="200025"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20"/>
          <p:cNvSpPr>
            <a:spLocks noChangeShapeType="1"/>
          </p:cNvSpPr>
          <p:nvPr/>
        </p:nvSpPr>
        <p:spPr bwMode="auto">
          <a:xfrm flipH="1">
            <a:off x="7987506" y="5105400"/>
            <a:ext cx="180975" cy="1809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18"/>
          <p:cNvSpPr>
            <a:spLocks noChangeShapeType="1"/>
          </p:cNvSpPr>
          <p:nvPr/>
        </p:nvSpPr>
        <p:spPr bwMode="auto">
          <a:xfrm flipH="1" flipV="1">
            <a:off x="3132496" y="2506952"/>
            <a:ext cx="441620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Line 17"/>
          <p:cNvSpPr>
            <a:spLocks noChangeShapeType="1"/>
          </p:cNvSpPr>
          <p:nvPr/>
        </p:nvSpPr>
        <p:spPr bwMode="auto">
          <a:xfrm flipH="1" flipV="1">
            <a:off x="3106736" y="1870072"/>
            <a:ext cx="1" cy="6368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Line 16"/>
          <p:cNvSpPr>
            <a:spLocks noChangeShapeType="1"/>
          </p:cNvSpPr>
          <p:nvPr/>
        </p:nvSpPr>
        <p:spPr bwMode="auto">
          <a:xfrm>
            <a:off x="2992437" y="1955945"/>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Line 15"/>
          <p:cNvSpPr>
            <a:spLocks noChangeShapeType="1"/>
          </p:cNvSpPr>
          <p:nvPr/>
        </p:nvSpPr>
        <p:spPr bwMode="auto">
          <a:xfrm>
            <a:off x="2992437" y="2082512"/>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Line 14"/>
          <p:cNvSpPr>
            <a:spLocks noChangeShapeType="1"/>
          </p:cNvSpPr>
          <p:nvPr/>
        </p:nvSpPr>
        <p:spPr bwMode="auto">
          <a:xfrm>
            <a:off x="3856037" y="3062288"/>
            <a:ext cx="258763" cy="1873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Line 13"/>
          <p:cNvSpPr>
            <a:spLocks noChangeShapeType="1"/>
          </p:cNvSpPr>
          <p:nvPr/>
        </p:nvSpPr>
        <p:spPr bwMode="auto">
          <a:xfrm flipH="1">
            <a:off x="3856037" y="2944813"/>
            <a:ext cx="258763" cy="1063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Straight Connector 78"/>
          <p:cNvSpPr>
            <a:spLocks noChangeShapeType="1"/>
          </p:cNvSpPr>
          <p:nvPr/>
        </p:nvSpPr>
        <p:spPr bwMode="auto">
          <a:xfrm>
            <a:off x="3886200" y="2952750"/>
            <a:ext cx="0" cy="228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Line 8"/>
          <p:cNvSpPr>
            <a:spLocks noChangeShapeType="1"/>
          </p:cNvSpPr>
          <p:nvPr/>
        </p:nvSpPr>
        <p:spPr bwMode="auto">
          <a:xfrm>
            <a:off x="6754812" y="4238625"/>
            <a:ext cx="4667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Line 7"/>
          <p:cNvSpPr>
            <a:spLocks noChangeShapeType="1"/>
          </p:cNvSpPr>
          <p:nvPr/>
        </p:nvSpPr>
        <p:spPr bwMode="auto">
          <a:xfrm>
            <a:off x="7024687" y="4127500"/>
            <a:ext cx="0" cy="228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Line 6"/>
          <p:cNvSpPr>
            <a:spLocks noChangeShapeType="1"/>
          </p:cNvSpPr>
          <p:nvPr/>
        </p:nvSpPr>
        <p:spPr bwMode="auto">
          <a:xfrm>
            <a:off x="6383337" y="3473450"/>
            <a:ext cx="8477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Line 5"/>
          <p:cNvSpPr>
            <a:spLocks noChangeShapeType="1"/>
          </p:cNvSpPr>
          <p:nvPr/>
        </p:nvSpPr>
        <p:spPr bwMode="auto">
          <a:xfrm flipH="1">
            <a:off x="7021512" y="3375025"/>
            <a:ext cx="209550" cy="101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Line 4"/>
          <p:cNvSpPr>
            <a:spLocks noChangeShapeType="1"/>
          </p:cNvSpPr>
          <p:nvPr/>
        </p:nvSpPr>
        <p:spPr bwMode="auto">
          <a:xfrm>
            <a:off x="7031037" y="3473450"/>
            <a:ext cx="171450" cy="1333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Straight Connector 77"/>
          <p:cNvSpPr>
            <a:spLocks noChangeShapeType="1"/>
          </p:cNvSpPr>
          <p:nvPr/>
        </p:nvSpPr>
        <p:spPr bwMode="auto">
          <a:xfrm>
            <a:off x="7034212" y="3363913"/>
            <a:ext cx="0" cy="228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Straight Connector 79"/>
          <p:cNvSpPr>
            <a:spLocks noChangeShapeType="1"/>
          </p:cNvSpPr>
          <p:nvPr/>
        </p:nvSpPr>
        <p:spPr bwMode="auto">
          <a:xfrm>
            <a:off x="6538912" y="3382963"/>
            <a:ext cx="0" cy="228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Line 1"/>
          <p:cNvSpPr>
            <a:spLocks noChangeShapeType="1"/>
          </p:cNvSpPr>
          <p:nvPr/>
        </p:nvSpPr>
        <p:spPr bwMode="auto">
          <a:xfrm>
            <a:off x="6630987" y="3382963"/>
            <a:ext cx="0" cy="228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Rectangle 7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722438"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1" name="Rectangle 83"/>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c</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6" name="Line 55"/>
          <p:cNvSpPr>
            <a:spLocks noChangeShapeType="1"/>
          </p:cNvSpPr>
          <p:nvPr/>
        </p:nvSpPr>
        <p:spPr bwMode="auto">
          <a:xfrm>
            <a:off x="7434405" y="2787649"/>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Line 56"/>
          <p:cNvSpPr>
            <a:spLocks noChangeShapeType="1"/>
          </p:cNvSpPr>
          <p:nvPr/>
        </p:nvSpPr>
        <p:spPr bwMode="auto">
          <a:xfrm flipH="1">
            <a:off x="7434405" y="2787649"/>
            <a:ext cx="114300" cy="2635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Line 57"/>
          <p:cNvSpPr>
            <a:spLocks noChangeShapeType="1"/>
          </p:cNvSpPr>
          <p:nvPr/>
        </p:nvSpPr>
        <p:spPr bwMode="auto">
          <a:xfrm>
            <a:off x="7548705" y="2787649"/>
            <a:ext cx="114300" cy="2635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Line 44"/>
          <p:cNvSpPr>
            <a:spLocks noChangeShapeType="1"/>
          </p:cNvSpPr>
          <p:nvPr/>
        </p:nvSpPr>
        <p:spPr bwMode="auto">
          <a:xfrm flipH="1">
            <a:off x="8564562" y="2082512"/>
            <a:ext cx="0" cy="9686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Line 17"/>
          <p:cNvSpPr>
            <a:spLocks noChangeShapeType="1"/>
          </p:cNvSpPr>
          <p:nvPr/>
        </p:nvSpPr>
        <p:spPr bwMode="auto">
          <a:xfrm flipV="1">
            <a:off x="7545530" y="2524124"/>
            <a:ext cx="3175" cy="450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Line 55"/>
          <p:cNvSpPr>
            <a:spLocks noChangeShapeType="1"/>
          </p:cNvSpPr>
          <p:nvPr/>
        </p:nvSpPr>
        <p:spPr bwMode="auto">
          <a:xfrm>
            <a:off x="8450262" y="2286000"/>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Line 55"/>
          <p:cNvSpPr>
            <a:spLocks noChangeShapeType="1"/>
          </p:cNvSpPr>
          <p:nvPr/>
        </p:nvSpPr>
        <p:spPr bwMode="auto">
          <a:xfrm>
            <a:off x="8450262" y="2188512"/>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422235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599" y="751820"/>
            <a:ext cx="2618024" cy="523220"/>
          </a:xfrm>
          <a:prstGeom prst="rect">
            <a:avLst/>
          </a:prstGeom>
        </p:spPr>
        <p:txBody>
          <a:bodyPr wrap="none">
            <a:spAutoFit/>
          </a:bodyPr>
          <a:lstStyle/>
          <a:p>
            <a:r>
              <a:rPr lang="en-US" sz="2800" b="1" spc="50" dirty="0" smtClean="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rPr>
              <a:t>Event Table</a:t>
            </a:r>
            <a:endParaRPr lang="en-US" sz="2800" dirty="0"/>
          </a:p>
        </p:txBody>
      </p:sp>
    </p:spTree>
    <p:extLst>
      <p:ext uri="{BB962C8B-B14F-4D97-AF65-F5344CB8AC3E}">
        <p14:creationId xmlns:p14="http://schemas.microsoft.com/office/powerpoint/2010/main" val="4024349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90600" y="990599"/>
            <a:ext cx="4114800" cy="769441"/>
          </a:xfrm>
          <a:prstGeom prst="rect">
            <a:avLst/>
          </a:prstGeom>
        </p:spPr>
        <p:txBody>
          <a:bodyPr wrap="square">
            <a:spAutoFit/>
          </a:bodyPr>
          <a:lstStyle/>
          <a:p>
            <a:pPr algn="ctr"/>
            <a:r>
              <a:rPr lang="en-US" sz="44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Courier New" pitchFamily="49" charset="0"/>
                <a:cs typeface="Courier New" pitchFamily="49" charset="0"/>
              </a:rPr>
              <a:t>The Problem</a:t>
            </a:r>
            <a:endParaRPr lang="en-US" sz="44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Courier New" pitchFamily="49" charset="0"/>
              <a:cs typeface="Courier New" pitchFamily="49" charset="0"/>
            </a:endParaRPr>
          </a:p>
        </p:txBody>
      </p:sp>
      <p:sp>
        <p:nvSpPr>
          <p:cNvPr id="7" name="TextBox 6"/>
          <p:cNvSpPr txBox="1"/>
          <p:nvPr/>
        </p:nvSpPr>
        <p:spPr>
          <a:xfrm>
            <a:off x="990600" y="2133600"/>
            <a:ext cx="8001000" cy="2169825"/>
          </a:xfrm>
          <a:prstGeom prst="rect">
            <a:avLst/>
          </a:prstGeom>
          <a:noFill/>
        </p:spPr>
        <p:txBody>
          <a:bodyPr wrap="square" rtlCol="0">
            <a:spAutoFit/>
          </a:bodyPr>
          <a:lstStyle/>
          <a:p>
            <a:pPr algn="just">
              <a:lnSpc>
                <a:spcPct val="150000"/>
              </a:lnSpc>
            </a:pPr>
            <a:r>
              <a:rPr lang="en-US" dirty="0" smtClean="0">
                <a:latin typeface="Courier New" pitchFamily="49" charset="0"/>
                <a:cs typeface="Courier New" pitchFamily="49" charset="0"/>
              </a:rPr>
              <a:t>	</a:t>
            </a:r>
            <a:r>
              <a:rPr lang="en-US" dirty="0" smtClean="0">
                <a:solidFill>
                  <a:srgbClr val="FF0000"/>
                </a:solidFill>
                <a:latin typeface="Courier New" pitchFamily="49" charset="0"/>
                <a:cs typeface="Courier New" pitchFamily="49" charset="0"/>
              </a:rPr>
              <a:t>Statement </a:t>
            </a:r>
            <a:r>
              <a:rPr lang="en-US" dirty="0">
                <a:solidFill>
                  <a:srgbClr val="FF0000"/>
                </a:solidFill>
                <a:latin typeface="Courier New" pitchFamily="49" charset="0"/>
                <a:cs typeface="Courier New" pitchFamily="49" charset="0"/>
              </a:rPr>
              <a:t>of the Problem </a:t>
            </a:r>
            <a:r>
              <a:rPr lang="en-US" dirty="0">
                <a:latin typeface="Courier New" pitchFamily="49" charset="0"/>
                <a:cs typeface="Courier New" pitchFamily="49" charset="0"/>
              </a:rPr>
              <a:t>focuses on a suitable system that will be implemented in </a:t>
            </a:r>
            <a:r>
              <a:rPr lang="en-US" dirty="0" err="1">
                <a:latin typeface="Courier New" pitchFamily="49" charset="0"/>
                <a:cs typeface="Courier New" pitchFamily="49" charset="0"/>
              </a:rPr>
              <a:t>Dela</a:t>
            </a:r>
            <a:r>
              <a:rPr lang="en-US" dirty="0">
                <a:latin typeface="Courier New" pitchFamily="49" charset="0"/>
                <a:cs typeface="Courier New" pitchFamily="49" charset="0"/>
              </a:rPr>
              <a:t> Rama’s </a:t>
            </a:r>
            <a:r>
              <a:rPr lang="en-US" dirty="0" err="1" smtClean="0">
                <a:latin typeface="Courier New" pitchFamily="49" charset="0"/>
                <a:cs typeface="Courier New" pitchFamily="49" charset="0"/>
              </a:rPr>
              <a:t>Cakehouse</a:t>
            </a:r>
            <a:r>
              <a:rPr lang="en-US" dirty="0" smtClean="0">
                <a:latin typeface="Courier New" pitchFamily="49" charset="0"/>
                <a:cs typeface="Courier New" pitchFamily="49" charset="0"/>
              </a:rPr>
              <a:t>. </a:t>
            </a:r>
            <a:r>
              <a:rPr lang="en-US" dirty="0">
                <a:latin typeface="Courier New" pitchFamily="49" charset="0"/>
                <a:cs typeface="Courier New" pitchFamily="49" charset="0"/>
              </a:rPr>
              <a:t>This study is intended to answer the problems encountered by the management of </a:t>
            </a:r>
            <a:r>
              <a:rPr lang="en-US" dirty="0" err="1">
                <a:latin typeface="Courier New" pitchFamily="49" charset="0"/>
                <a:cs typeface="Courier New" pitchFamily="49" charset="0"/>
              </a:rPr>
              <a:t>Dela</a:t>
            </a:r>
            <a:r>
              <a:rPr lang="en-US" dirty="0">
                <a:latin typeface="Courier New" pitchFamily="49" charset="0"/>
                <a:cs typeface="Courier New" pitchFamily="49" charset="0"/>
              </a:rPr>
              <a:t> Rama’s </a:t>
            </a:r>
            <a:r>
              <a:rPr lang="en-US" dirty="0" err="1">
                <a:latin typeface="Courier New" pitchFamily="49" charset="0"/>
                <a:cs typeface="Courier New" pitchFamily="49" charset="0"/>
              </a:rPr>
              <a:t>Cakehouse</a:t>
            </a:r>
            <a:r>
              <a:rPr lang="en-US" dirty="0">
                <a:latin typeface="Courier New" pitchFamily="49" charset="0"/>
                <a:cs typeface="Courier New" pitchFamily="49" charset="0"/>
              </a:rPr>
              <a:t> using their manual process operations. </a:t>
            </a:r>
          </a:p>
        </p:txBody>
      </p:sp>
    </p:spTree>
    <p:extLst>
      <p:ext uri="{BB962C8B-B14F-4D97-AF65-F5344CB8AC3E}">
        <p14:creationId xmlns:p14="http://schemas.microsoft.com/office/powerpoint/2010/main" val="37895457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8550780"/>
              </p:ext>
            </p:extLst>
          </p:nvPr>
        </p:nvGraphicFramePr>
        <p:xfrm>
          <a:off x="76200" y="317702"/>
          <a:ext cx="8915401" cy="5722695"/>
        </p:xfrm>
        <a:graphic>
          <a:graphicData uri="http://schemas.openxmlformats.org/drawingml/2006/table">
            <a:tbl>
              <a:tblPr firstRow="1" firstCol="1" bandRow="1">
                <a:tableStyleId>{5C22544A-7EE6-4342-B048-85BDC9FD1C3A}</a:tableStyleId>
              </a:tblPr>
              <a:tblGrid>
                <a:gridCol w="1875138"/>
                <a:gridCol w="1388661"/>
                <a:gridCol w="1130320"/>
                <a:gridCol w="1483546"/>
                <a:gridCol w="1554190"/>
                <a:gridCol w="1483546"/>
              </a:tblGrid>
              <a:tr h="596698">
                <a:tc>
                  <a:txBody>
                    <a:bodyPr/>
                    <a:lstStyle/>
                    <a:p>
                      <a:pPr marL="0" marR="0" algn="ctr">
                        <a:lnSpc>
                          <a:spcPct val="115000"/>
                        </a:lnSpc>
                        <a:spcBef>
                          <a:spcPts val="0"/>
                        </a:spcBef>
                        <a:spcAft>
                          <a:spcPts val="0"/>
                        </a:spcAft>
                      </a:pPr>
                      <a:r>
                        <a:rPr lang="en-US" sz="1600" dirty="0">
                          <a:effectLst/>
                          <a:latin typeface="Courier New" pitchFamily="49" charset="0"/>
                          <a:cs typeface="Courier New" pitchFamily="49" charset="0"/>
                        </a:rPr>
                        <a:t>Event</a:t>
                      </a:r>
                      <a:endParaRPr lang="en-US" sz="16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600" dirty="0">
                          <a:effectLst/>
                          <a:latin typeface="Courier New" pitchFamily="49" charset="0"/>
                          <a:cs typeface="Courier New" pitchFamily="49" charset="0"/>
                        </a:rPr>
                        <a:t>Trigger</a:t>
                      </a:r>
                      <a:endParaRPr lang="en-US" sz="16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600">
                          <a:effectLst/>
                          <a:latin typeface="Courier New" pitchFamily="49" charset="0"/>
                          <a:cs typeface="Courier New" pitchFamily="49" charset="0"/>
                        </a:rPr>
                        <a:t>Source</a:t>
                      </a:r>
                      <a:endParaRPr lang="en-US" sz="16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600" dirty="0">
                          <a:effectLst/>
                          <a:latin typeface="Courier New" pitchFamily="49" charset="0"/>
                          <a:cs typeface="Courier New" pitchFamily="49" charset="0"/>
                        </a:rPr>
                        <a:t>Activity or</a:t>
                      </a:r>
                    </a:p>
                    <a:p>
                      <a:pPr marL="0" marR="0" algn="ctr">
                        <a:lnSpc>
                          <a:spcPct val="115000"/>
                        </a:lnSpc>
                        <a:spcBef>
                          <a:spcPts val="0"/>
                        </a:spcBef>
                        <a:spcAft>
                          <a:spcPts val="0"/>
                        </a:spcAft>
                      </a:pPr>
                      <a:r>
                        <a:rPr lang="en-US" sz="1600" dirty="0">
                          <a:effectLst/>
                          <a:latin typeface="Courier New" pitchFamily="49" charset="0"/>
                          <a:cs typeface="Courier New" pitchFamily="49" charset="0"/>
                        </a:rPr>
                        <a:t>Use Case</a:t>
                      </a:r>
                      <a:endParaRPr lang="en-US" sz="16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600">
                          <a:effectLst/>
                          <a:latin typeface="Courier New" pitchFamily="49" charset="0"/>
                          <a:cs typeface="Courier New" pitchFamily="49" charset="0"/>
                        </a:rPr>
                        <a:t>Response</a:t>
                      </a:r>
                      <a:endParaRPr lang="en-US" sz="16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600">
                          <a:effectLst/>
                          <a:latin typeface="Courier New" pitchFamily="49" charset="0"/>
                          <a:cs typeface="Courier New" pitchFamily="49" charset="0"/>
                        </a:rPr>
                        <a:t>Destination</a:t>
                      </a:r>
                      <a:endParaRPr lang="en-US" sz="1600">
                        <a:effectLst/>
                        <a:latin typeface="Courier New" pitchFamily="49" charset="0"/>
                        <a:ea typeface="Calibri"/>
                        <a:cs typeface="Courier New" pitchFamily="49" charset="0"/>
                      </a:endParaRPr>
                    </a:p>
                  </a:txBody>
                  <a:tcPr marL="68580" marR="68580" marT="0" marB="0"/>
                </a:tc>
              </a:tr>
              <a:tr h="759131">
                <a:tc>
                  <a:txBody>
                    <a:bodyPr/>
                    <a:lstStyle/>
                    <a:p>
                      <a:pPr marL="0" marR="0" algn="l">
                        <a:lnSpc>
                          <a:spcPct val="115000"/>
                        </a:lnSpc>
                        <a:spcBef>
                          <a:spcPts val="0"/>
                        </a:spcBef>
                        <a:spcAft>
                          <a:spcPts val="0"/>
                        </a:spcAft>
                      </a:pPr>
                      <a:r>
                        <a:rPr lang="en-US" sz="1600" dirty="0" smtClean="0">
                          <a:effectLst/>
                          <a:latin typeface="Courier New" pitchFamily="49" charset="0"/>
                          <a:cs typeface="Courier New" pitchFamily="49" charset="0"/>
                        </a:rPr>
                        <a:t>1. Admin </a:t>
                      </a:r>
                      <a:r>
                        <a:rPr lang="en-US" sz="1600" dirty="0">
                          <a:effectLst/>
                          <a:latin typeface="Courier New" pitchFamily="49" charset="0"/>
                          <a:cs typeface="Courier New" pitchFamily="49" charset="0"/>
                        </a:rPr>
                        <a:t>wants to Log-in</a:t>
                      </a:r>
                    </a:p>
                    <a:p>
                      <a:pPr marL="0" marR="0" algn="l">
                        <a:lnSpc>
                          <a:spcPct val="115000"/>
                        </a:lnSpc>
                        <a:spcBef>
                          <a:spcPts val="0"/>
                        </a:spcBef>
                        <a:spcAft>
                          <a:spcPts val="0"/>
                        </a:spcAft>
                      </a:pPr>
                      <a:r>
                        <a:rPr lang="en-US" sz="1600" dirty="0">
                          <a:effectLst/>
                          <a:latin typeface="Courier New" pitchFamily="49" charset="0"/>
                          <a:cs typeface="Courier New" pitchFamily="49" charset="0"/>
                        </a:rPr>
                        <a:t> </a:t>
                      </a:r>
                      <a:endParaRPr lang="en-US" sz="1600" dirty="0">
                        <a:effectLst/>
                        <a:latin typeface="Courier New" pitchFamily="49" charset="0"/>
                        <a:ea typeface="Calibri"/>
                        <a:cs typeface="Courier New" pitchFamily="49" charset="0"/>
                      </a:endParaRPr>
                    </a:p>
                  </a:txBody>
                  <a:tcPr marL="68580" marR="68580" marT="0" marB="0"/>
                </a:tc>
                <a:tc>
                  <a:txBody>
                    <a:bodyPr/>
                    <a:lstStyle/>
                    <a:p>
                      <a:pPr marL="0" marR="0" algn="l">
                        <a:lnSpc>
                          <a:spcPct val="115000"/>
                        </a:lnSpc>
                        <a:spcBef>
                          <a:spcPts val="0"/>
                        </a:spcBef>
                        <a:spcAft>
                          <a:spcPts val="0"/>
                        </a:spcAft>
                      </a:pPr>
                      <a:r>
                        <a:rPr lang="en-US" sz="1600" dirty="0">
                          <a:effectLst/>
                          <a:latin typeface="Courier New" pitchFamily="49" charset="0"/>
                          <a:cs typeface="Courier New" pitchFamily="49" charset="0"/>
                        </a:rPr>
                        <a:t>Access the system</a:t>
                      </a:r>
                      <a:endParaRPr lang="en-US" sz="16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600">
                          <a:effectLst/>
                          <a:latin typeface="Courier New" pitchFamily="49" charset="0"/>
                          <a:cs typeface="Courier New" pitchFamily="49" charset="0"/>
                        </a:rPr>
                        <a:t> </a:t>
                      </a:r>
                    </a:p>
                    <a:p>
                      <a:pPr marL="0" marR="0" algn="ctr">
                        <a:lnSpc>
                          <a:spcPct val="115000"/>
                        </a:lnSpc>
                        <a:spcBef>
                          <a:spcPts val="0"/>
                        </a:spcBef>
                        <a:spcAft>
                          <a:spcPts val="0"/>
                        </a:spcAft>
                      </a:pPr>
                      <a:r>
                        <a:rPr lang="en-US" sz="1600">
                          <a:effectLst/>
                          <a:latin typeface="Courier New" pitchFamily="49" charset="0"/>
                          <a:cs typeface="Courier New" pitchFamily="49" charset="0"/>
                        </a:rPr>
                        <a:t>Manager</a:t>
                      </a:r>
                      <a:endParaRPr lang="en-US" sz="16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600">
                          <a:effectLst/>
                          <a:latin typeface="Courier New" pitchFamily="49" charset="0"/>
                          <a:cs typeface="Courier New" pitchFamily="49" charset="0"/>
                        </a:rPr>
                        <a:t> </a:t>
                      </a:r>
                    </a:p>
                    <a:p>
                      <a:pPr marL="0" marR="0" algn="ctr">
                        <a:lnSpc>
                          <a:spcPct val="115000"/>
                        </a:lnSpc>
                        <a:spcBef>
                          <a:spcPts val="0"/>
                        </a:spcBef>
                        <a:spcAft>
                          <a:spcPts val="0"/>
                        </a:spcAft>
                      </a:pPr>
                      <a:r>
                        <a:rPr lang="en-US" sz="1600">
                          <a:effectLst/>
                          <a:latin typeface="Courier New" pitchFamily="49" charset="0"/>
                          <a:cs typeface="Courier New" pitchFamily="49" charset="0"/>
                        </a:rPr>
                        <a:t>Log-in</a:t>
                      </a:r>
                      <a:endParaRPr lang="en-US" sz="1600">
                        <a:effectLst/>
                        <a:latin typeface="Courier New" pitchFamily="49" charset="0"/>
                        <a:ea typeface="Calibri"/>
                        <a:cs typeface="Courier New" pitchFamily="49" charset="0"/>
                      </a:endParaRPr>
                    </a:p>
                  </a:txBody>
                  <a:tcPr marL="68580" marR="68580" marT="0" marB="0"/>
                </a:tc>
                <a:tc>
                  <a:txBody>
                    <a:bodyPr/>
                    <a:lstStyle/>
                    <a:p>
                      <a:pPr marL="0" marR="0" algn="l">
                        <a:lnSpc>
                          <a:spcPct val="115000"/>
                        </a:lnSpc>
                        <a:spcBef>
                          <a:spcPts val="0"/>
                        </a:spcBef>
                        <a:spcAft>
                          <a:spcPts val="0"/>
                        </a:spcAft>
                      </a:pPr>
                      <a:r>
                        <a:rPr lang="en-US" sz="1600">
                          <a:effectLst/>
                          <a:latin typeface="Courier New" pitchFamily="49" charset="0"/>
                          <a:cs typeface="Courier New" pitchFamily="49" charset="0"/>
                        </a:rPr>
                        <a:t> </a:t>
                      </a:r>
                    </a:p>
                    <a:p>
                      <a:pPr marL="0" marR="0" algn="ctr">
                        <a:lnSpc>
                          <a:spcPct val="115000"/>
                        </a:lnSpc>
                        <a:spcBef>
                          <a:spcPts val="0"/>
                        </a:spcBef>
                        <a:spcAft>
                          <a:spcPts val="0"/>
                        </a:spcAft>
                      </a:pPr>
                      <a:r>
                        <a:rPr lang="en-US" sz="1600">
                          <a:effectLst/>
                          <a:latin typeface="Courier New" pitchFamily="49" charset="0"/>
                          <a:cs typeface="Courier New" pitchFamily="49" charset="0"/>
                        </a:rPr>
                        <a:t>Dashboard</a:t>
                      </a:r>
                      <a:endParaRPr lang="en-US" sz="16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600">
                          <a:effectLst/>
                          <a:latin typeface="Courier New" pitchFamily="49" charset="0"/>
                          <a:cs typeface="Courier New" pitchFamily="49" charset="0"/>
                        </a:rPr>
                        <a:t> </a:t>
                      </a:r>
                    </a:p>
                    <a:p>
                      <a:pPr marL="0" marR="0" algn="ctr">
                        <a:lnSpc>
                          <a:spcPct val="115000"/>
                        </a:lnSpc>
                        <a:spcBef>
                          <a:spcPts val="0"/>
                        </a:spcBef>
                        <a:spcAft>
                          <a:spcPts val="0"/>
                        </a:spcAft>
                      </a:pPr>
                      <a:r>
                        <a:rPr lang="en-US" sz="1600">
                          <a:effectLst/>
                          <a:latin typeface="Courier New" pitchFamily="49" charset="0"/>
                          <a:cs typeface="Courier New" pitchFamily="49" charset="0"/>
                        </a:rPr>
                        <a:t>Manager</a:t>
                      </a:r>
                      <a:endParaRPr lang="en-US" sz="1600">
                        <a:effectLst/>
                        <a:latin typeface="Courier New" pitchFamily="49" charset="0"/>
                        <a:ea typeface="Calibri"/>
                        <a:cs typeface="Courier New" pitchFamily="49" charset="0"/>
                      </a:endParaRPr>
                    </a:p>
                  </a:txBody>
                  <a:tcPr marL="68580" marR="68580" marT="0" marB="0"/>
                </a:tc>
              </a:tr>
              <a:tr h="1014955">
                <a:tc>
                  <a:txBody>
                    <a:bodyPr/>
                    <a:lstStyle/>
                    <a:p>
                      <a:pPr marL="0" marR="0" algn="l">
                        <a:lnSpc>
                          <a:spcPct val="115000"/>
                        </a:lnSpc>
                        <a:spcBef>
                          <a:spcPts val="0"/>
                        </a:spcBef>
                        <a:spcAft>
                          <a:spcPts val="0"/>
                        </a:spcAft>
                      </a:pPr>
                      <a:r>
                        <a:rPr lang="en-US" sz="1600" dirty="0" smtClean="0">
                          <a:effectLst/>
                          <a:latin typeface="Courier New" pitchFamily="49" charset="0"/>
                          <a:cs typeface="Courier New" pitchFamily="49" charset="0"/>
                        </a:rPr>
                        <a:t>2. Admin </a:t>
                      </a:r>
                      <a:r>
                        <a:rPr lang="en-US" sz="1600" dirty="0">
                          <a:effectLst/>
                          <a:latin typeface="Courier New" pitchFamily="49" charset="0"/>
                          <a:cs typeface="Courier New" pitchFamily="49" charset="0"/>
                        </a:rPr>
                        <a:t>wants to add new item</a:t>
                      </a:r>
                      <a:endParaRPr lang="en-US" sz="1600" dirty="0">
                        <a:effectLst/>
                        <a:latin typeface="Courier New" pitchFamily="49" charset="0"/>
                        <a:ea typeface="Calibri"/>
                        <a:cs typeface="Courier New" pitchFamily="49" charset="0"/>
                      </a:endParaRPr>
                    </a:p>
                  </a:txBody>
                  <a:tcPr marL="68580" marR="68580" marT="0" marB="0"/>
                </a:tc>
                <a:tc>
                  <a:txBody>
                    <a:bodyPr/>
                    <a:lstStyle/>
                    <a:p>
                      <a:pPr marL="0" marR="0" algn="l">
                        <a:lnSpc>
                          <a:spcPct val="115000"/>
                        </a:lnSpc>
                        <a:spcBef>
                          <a:spcPts val="0"/>
                        </a:spcBef>
                        <a:spcAft>
                          <a:spcPts val="0"/>
                        </a:spcAft>
                      </a:pPr>
                      <a:r>
                        <a:rPr lang="en-US" sz="1600" dirty="0">
                          <a:effectLst/>
                          <a:latin typeface="Courier New" pitchFamily="49" charset="0"/>
                          <a:cs typeface="Courier New" pitchFamily="49" charset="0"/>
                        </a:rPr>
                        <a:t> </a:t>
                      </a:r>
                    </a:p>
                    <a:p>
                      <a:pPr marL="0" marR="0" algn="l">
                        <a:lnSpc>
                          <a:spcPct val="115000"/>
                        </a:lnSpc>
                        <a:spcBef>
                          <a:spcPts val="0"/>
                        </a:spcBef>
                        <a:spcAft>
                          <a:spcPts val="0"/>
                        </a:spcAft>
                      </a:pPr>
                      <a:r>
                        <a:rPr lang="en-US" sz="1600" dirty="0">
                          <a:effectLst/>
                          <a:latin typeface="Courier New" pitchFamily="49" charset="0"/>
                          <a:cs typeface="Courier New" pitchFamily="49" charset="0"/>
                        </a:rPr>
                        <a:t>New item</a:t>
                      </a:r>
                      <a:endParaRPr lang="en-US" sz="16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600">
                          <a:effectLst/>
                          <a:latin typeface="Courier New" pitchFamily="49" charset="0"/>
                          <a:cs typeface="Courier New" pitchFamily="49" charset="0"/>
                        </a:rPr>
                        <a:t> </a:t>
                      </a:r>
                    </a:p>
                    <a:p>
                      <a:pPr marL="0" marR="0" algn="ctr">
                        <a:lnSpc>
                          <a:spcPct val="115000"/>
                        </a:lnSpc>
                        <a:spcBef>
                          <a:spcPts val="0"/>
                        </a:spcBef>
                        <a:spcAft>
                          <a:spcPts val="0"/>
                        </a:spcAft>
                      </a:pPr>
                      <a:r>
                        <a:rPr lang="en-US" sz="1600">
                          <a:effectLst/>
                          <a:latin typeface="Courier New" pitchFamily="49" charset="0"/>
                          <a:cs typeface="Courier New" pitchFamily="49" charset="0"/>
                        </a:rPr>
                        <a:t>Manager</a:t>
                      </a:r>
                      <a:endParaRPr lang="en-US" sz="1600">
                        <a:effectLst/>
                        <a:latin typeface="Courier New" pitchFamily="49" charset="0"/>
                        <a:ea typeface="Calibri"/>
                        <a:cs typeface="Courier New" pitchFamily="49" charset="0"/>
                      </a:endParaRPr>
                    </a:p>
                  </a:txBody>
                  <a:tcPr marL="68580" marR="68580" marT="0" marB="0"/>
                </a:tc>
                <a:tc>
                  <a:txBody>
                    <a:bodyPr/>
                    <a:lstStyle/>
                    <a:p>
                      <a:pPr marL="0" marR="0" algn="l">
                        <a:lnSpc>
                          <a:spcPct val="115000"/>
                        </a:lnSpc>
                        <a:spcBef>
                          <a:spcPts val="0"/>
                        </a:spcBef>
                        <a:spcAft>
                          <a:spcPts val="0"/>
                        </a:spcAft>
                      </a:pPr>
                      <a:r>
                        <a:rPr lang="en-US" sz="1600">
                          <a:effectLst/>
                          <a:latin typeface="Courier New" pitchFamily="49" charset="0"/>
                          <a:cs typeface="Courier New" pitchFamily="49" charset="0"/>
                        </a:rPr>
                        <a:t>Add item information</a:t>
                      </a:r>
                      <a:endParaRPr lang="en-US" sz="1600">
                        <a:effectLst/>
                        <a:latin typeface="Courier New" pitchFamily="49" charset="0"/>
                        <a:ea typeface="Calibri"/>
                        <a:cs typeface="Courier New" pitchFamily="49" charset="0"/>
                      </a:endParaRPr>
                    </a:p>
                  </a:txBody>
                  <a:tcPr marL="68580" marR="68580" marT="0" marB="0"/>
                </a:tc>
                <a:tc>
                  <a:txBody>
                    <a:bodyPr/>
                    <a:lstStyle/>
                    <a:p>
                      <a:pPr marL="0" marR="0" algn="l">
                        <a:lnSpc>
                          <a:spcPct val="115000"/>
                        </a:lnSpc>
                        <a:spcBef>
                          <a:spcPts val="0"/>
                        </a:spcBef>
                        <a:spcAft>
                          <a:spcPts val="0"/>
                        </a:spcAft>
                      </a:pPr>
                      <a:r>
                        <a:rPr lang="en-US" sz="1600">
                          <a:effectLst/>
                          <a:latin typeface="Courier New" pitchFamily="49" charset="0"/>
                          <a:cs typeface="Courier New" pitchFamily="49" charset="0"/>
                        </a:rPr>
                        <a:t>Item confirmation details</a:t>
                      </a:r>
                      <a:endParaRPr lang="en-US" sz="16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600">
                          <a:effectLst/>
                          <a:latin typeface="Courier New" pitchFamily="49" charset="0"/>
                          <a:cs typeface="Courier New" pitchFamily="49" charset="0"/>
                        </a:rPr>
                        <a:t> </a:t>
                      </a:r>
                    </a:p>
                    <a:p>
                      <a:pPr marL="0" marR="0" algn="ctr">
                        <a:lnSpc>
                          <a:spcPct val="115000"/>
                        </a:lnSpc>
                        <a:spcBef>
                          <a:spcPts val="0"/>
                        </a:spcBef>
                        <a:spcAft>
                          <a:spcPts val="0"/>
                        </a:spcAft>
                      </a:pPr>
                      <a:r>
                        <a:rPr lang="en-US" sz="1600">
                          <a:effectLst/>
                          <a:latin typeface="Courier New" pitchFamily="49" charset="0"/>
                          <a:cs typeface="Courier New" pitchFamily="49" charset="0"/>
                        </a:rPr>
                        <a:t>Manager</a:t>
                      </a:r>
                      <a:endParaRPr lang="en-US" sz="1600">
                        <a:effectLst/>
                        <a:latin typeface="Courier New" pitchFamily="49" charset="0"/>
                        <a:ea typeface="Calibri"/>
                        <a:cs typeface="Courier New" pitchFamily="49" charset="0"/>
                      </a:endParaRPr>
                    </a:p>
                  </a:txBody>
                  <a:tcPr marL="68580" marR="68580" marT="0" marB="0"/>
                </a:tc>
              </a:tr>
              <a:tr h="1270779">
                <a:tc>
                  <a:txBody>
                    <a:bodyPr/>
                    <a:lstStyle/>
                    <a:p>
                      <a:pPr marL="0" marR="0" algn="l">
                        <a:lnSpc>
                          <a:spcPct val="115000"/>
                        </a:lnSpc>
                        <a:spcBef>
                          <a:spcPts val="0"/>
                        </a:spcBef>
                        <a:spcAft>
                          <a:spcPts val="0"/>
                        </a:spcAft>
                      </a:pPr>
                      <a:r>
                        <a:rPr lang="en-US" sz="1600" dirty="0" smtClean="0">
                          <a:effectLst/>
                          <a:latin typeface="Courier New" pitchFamily="49" charset="0"/>
                          <a:cs typeface="Courier New" pitchFamily="49" charset="0"/>
                        </a:rPr>
                        <a:t>3. Admin </a:t>
                      </a:r>
                      <a:r>
                        <a:rPr lang="en-US" sz="1600" dirty="0">
                          <a:effectLst/>
                          <a:latin typeface="Courier New" pitchFamily="49" charset="0"/>
                          <a:cs typeface="Courier New" pitchFamily="49" charset="0"/>
                        </a:rPr>
                        <a:t>wants to update item details</a:t>
                      </a:r>
                      <a:endParaRPr lang="en-US" sz="1600" dirty="0">
                        <a:effectLst/>
                        <a:latin typeface="Courier New" pitchFamily="49" charset="0"/>
                        <a:ea typeface="Calibri"/>
                        <a:cs typeface="Courier New" pitchFamily="49" charset="0"/>
                      </a:endParaRPr>
                    </a:p>
                  </a:txBody>
                  <a:tcPr marL="68580" marR="68580" marT="0" marB="0"/>
                </a:tc>
                <a:tc>
                  <a:txBody>
                    <a:bodyPr/>
                    <a:lstStyle/>
                    <a:p>
                      <a:pPr marL="0" marR="0" algn="l">
                        <a:lnSpc>
                          <a:spcPct val="115000"/>
                        </a:lnSpc>
                        <a:spcBef>
                          <a:spcPts val="0"/>
                        </a:spcBef>
                        <a:spcAft>
                          <a:spcPts val="0"/>
                        </a:spcAft>
                      </a:pPr>
                      <a:r>
                        <a:rPr lang="en-US" sz="1600">
                          <a:effectLst/>
                          <a:latin typeface="Courier New" pitchFamily="49" charset="0"/>
                          <a:cs typeface="Courier New" pitchFamily="49" charset="0"/>
                        </a:rPr>
                        <a:t>Change of item Details</a:t>
                      </a:r>
                      <a:endParaRPr lang="en-US" sz="16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600">
                          <a:effectLst/>
                          <a:latin typeface="Courier New" pitchFamily="49" charset="0"/>
                          <a:cs typeface="Courier New" pitchFamily="49" charset="0"/>
                        </a:rPr>
                        <a:t> </a:t>
                      </a:r>
                    </a:p>
                    <a:p>
                      <a:pPr marL="0" marR="0" algn="ctr">
                        <a:lnSpc>
                          <a:spcPct val="115000"/>
                        </a:lnSpc>
                        <a:spcBef>
                          <a:spcPts val="0"/>
                        </a:spcBef>
                        <a:spcAft>
                          <a:spcPts val="0"/>
                        </a:spcAft>
                      </a:pPr>
                      <a:r>
                        <a:rPr lang="en-US" sz="1600">
                          <a:effectLst/>
                          <a:latin typeface="Courier New" pitchFamily="49" charset="0"/>
                          <a:cs typeface="Courier New" pitchFamily="49" charset="0"/>
                        </a:rPr>
                        <a:t>Manager</a:t>
                      </a:r>
                      <a:endParaRPr lang="en-US" sz="1600">
                        <a:effectLst/>
                        <a:latin typeface="Courier New" pitchFamily="49" charset="0"/>
                        <a:ea typeface="Calibri"/>
                        <a:cs typeface="Courier New" pitchFamily="49" charset="0"/>
                      </a:endParaRPr>
                    </a:p>
                  </a:txBody>
                  <a:tcPr marL="68580" marR="68580" marT="0" marB="0"/>
                </a:tc>
                <a:tc>
                  <a:txBody>
                    <a:bodyPr/>
                    <a:lstStyle/>
                    <a:p>
                      <a:pPr marL="0" marR="0" algn="l">
                        <a:lnSpc>
                          <a:spcPct val="115000"/>
                        </a:lnSpc>
                        <a:spcBef>
                          <a:spcPts val="0"/>
                        </a:spcBef>
                        <a:spcAft>
                          <a:spcPts val="0"/>
                        </a:spcAft>
                      </a:pPr>
                      <a:r>
                        <a:rPr lang="en-US" sz="1600">
                          <a:effectLst/>
                          <a:latin typeface="Courier New" pitchFamily="49" charset="0"/>
                          <a:cs typeface="Courier New" pitchFamily="49" charset="0"/>
                        </a:rPr>
                        <a:t>Update item details</a:t>
                      </a:r>
                      <a:endParaRPr lang="en-US" sz="1600">
                        <a:effectLst/>
                        <a:latin typeface="Courier New" pitchFamily="49" charset="0"/>
                        <a:ea typeface="Calibri"/>
                        <a:cs typeface="Courier New" pitchFamily="49" charset="0"/>
                      </a:endParaRPr>
                    </a:p>
                  </a:txBody>
                  <a:tcPr marL="68580" marR="68580" marT="0" marB="0"/>
                </a:tc>
                <a:tc>
                  <a:txBody>
                    <a:bodyPr/>
                    <a:lstStyle/>
                    <a:p>
                      <a:pPr marL="0" marR="0" algn="l">
                        <a:lnSpc>
                          <a:spcPct val="115000"/>
                        </a:lnSpc>
                        <a:spcBef>
                          <a:spcPts val="0"/>
                        </a:spcBef>
                        <a:spcAft>
                          <a:spcPts val="0"/>
                        </a:spcAft>
                      </a:pPr>
                      <a:r>
                        <a:rPr lang="en-US" sz="1600">
                          <a:effectLst/>
                          <a:latin typeface="Courier New" pitchFamily="49" charset="0"/>
                          <a:cs typeface="Courier New" pitchFamily="49" charset="0"/>
                        </a:rPr>
                        <a:t>Updated item information</a:t>
                      </a:r>
                      <a:endParaRPr lang="en-US" sz="16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600">
                          <a:effectLst/>
                          <a:latin typeface="Courier New" pitchFamily="49" charset="0"/>
                          <a:cs typeface="Courier New" pitchFamily="49" charset="0"/>
                        </a:rPr>
                        <a:t> </a:t>
                      </a:r>
                    </a:p>
                    <a:p>
                      <a:pPr marL="0" marR="0" algn="ctr">
                        <a:lnSpc>
                          <a:spcPct val="115000"/>
                        </a:lnSpc>
                        <a:spcBef>
                          <a:spcPts val="0"/>
                        </a:spcBef>
                        <a:spcAft>
                          <a:spcPts val="0"/>
                        </a:spcAft>
                      </a:pPr>
                      <a:r>
                        <a:rPr lang="en-US" sz="1600">
                          <a:effectLst/>
                          <a:latin typeface="Courier New" pitchFamily="49" charset="0"/>
                          <a:cs typeface="Courier New" pitchFamily="49" charset="0"/>
                        </a:rPr>
                        <a:t>Manager</a:t>
                      </a:r>
                      <a:endParaRPr lang="en-US" sz="1600">
                        <a:effectLst/>
                        <a:latin typeface="Courier New" pitchFamily="49" charset="0"/>
                        <a:ea typeface="Calibri"/>
                        <a:cs typeface="Courier New" pitchFamily="49" charset="0"/>
                      </a:endParaRPr>
                    </a:p>
                  </a:txBody>
                  <a:tcPr marL="68580" marR="68580" marT="0" marB="0"/>
                </a:tc>
              </a:tr>
              <a:tr h="1014955">
                <a:tc>
                  <a:txBody>
                    <a:bodyPr/>
                    <a:lstStyle/>
                    <a:p>
                      <a:pPr marL="0" marR="0" algn="l">
                        <a:lnSpc>
                          <a:spcPct val="115000"/>
                        </a:lnSpc>
                        <a:spcBef>
                          <a:spcPts val="0"/>
                        </a:spcBef>
                        <a:spcAft>
                          <a:spcPts val="0"/>
                        </a:spcAft>
                      </a:pPr>
                      <a:r>
                        <a:rPr lang="en-US" sz="1600" dirty="0" smtClean="0">
                          <a:effectLst/>
                          <a:latin typeface="Courier New" pitchFamily="49" charset="0"/>
                          <a:cs typeface="Courier New" pitchFamily="49" charset="0"/>
                        </a:rPr>
                        <a:t>4. Admin </a:t>
                      </a:r>
                      <a:r>
                        <a:rPr lang="en-US" sz="1600" dirty="0">
                          <a:effectLst/>
                          <a:latin typeface="Courier New" pitchFamily="49" charset="0"/>
                          <a:cs typeface="Courier New" pitchFamily="49" charset="0"/>
                        </a:rPr>
                        <a:t>wants to create new employee</a:t>
                      </a:r>
                      <a:endParaRPr lang="en-US" sz="1600" dirty="0">
                        <a:effectLst/>
                        <a:latin typeface="Courier New" pitchFamily="49" charset="0"/>
                        <a:ea typeface="Calibri"/>
                        <a:cs typeface="Courier New" pitchFamily="49" charset="0"/>
                      </a:endParaRPr>
                    </a:p>
                  </a:txBody>
                  <a:tcPr marL="68580" marR="68580" marT="0" marB="0"/>
                </a:tc>
                <a:tc>
                  <a:txBody>
                    <a:bodyPr/>
                    <a:lstStyle/>
                    <a:p>
                      <a:pPr marL="0" marR="0" algn="l">
                        <a:lnSpc>
                          <a:spcPct val="115000"/>
                        </a:lnSpc>
                        <a:spcBef>
                          <a:spcPts val="0"/>
                        </a:spcBef>
                        <a:spcAft>
                          <a:spcPts val="0"/>
                        </a:spcAft>
                      </a:pPr>
                      <a:r>
                        <a:rPr lang="en-US" sz="1600">
                          <a:effectLst/>
                          <a:latin typeface="Courier New" pitchFamily="49" charset="0"/>
                          <a:cs typeface="Courier New" pitchFamily="49" charset="0"/>
                        </a:rPr>
                        <a:t>New employee</a:t>
                      </a:r>
                      <a:endParaRPr lang="en-US" sz="16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600" dirty="0">
                          <a:effectLst/>
                          <a:latin typeface="Courier New" pitchFamily="49" charset="0"/>
                          <a:cs typeface="Courier New" pitchFamily="49" charset="0"/>
                        </a:rPr>
                        <a:t>Employee</a:t>
                      </a:r>
                      <a:endParaRPr lang="en-US" sz="1600" dirty="0">
                        <a:effectLst/>
                        <a:latin typeface="Courier New" pitchFamily="49" charset="0"/>
                        <a:ea typeface="Calibri"/>
                        <a:cs typeface="Courier New" pitchFamily="49" charset="0"/>
                      </a:endParaRPr>
                    </a:p>
                  </a:txBody>
                  <a:tcPr marL="68580" marR="68580" marT="0" marB="0"/>
                </a:tc>
                <a:tc>
                  <a:txBody>
                    <a:bodyPr/>
                    <a:lstStyle/>
                    <a:p>
                      <a:pPr marL="0" marR="0" algn="l">
                        <a:lnSpc>
                          <a:spcPct val="115000"/>
                        </a:lnSpc>
                        <a:spcBef>
                          <a:spcPts val="0"/>
                        </a:spcBef>
                        <a:spcAft>
                          <a:spcPts val="0"/>
                        </a:spcAft>
                      </a:pPr>
                      <a:r>
                        <a:rPr lang="en-US" sz="1600">
                          <a:effectLst/>
                          <a:latin typeface="Courier New" pitchFamily="49" charset="0"/>
                          <a:cs typeface="Courier New" pitchFamily="49" charset="0"/>
                        </a:rPr>
                        <a:t>Add employee information</a:t>
                      </a:r>
                      <a:endParaRPr lang="en-US" sz="1600">
                        <a:effectLst/>
                        <a:latin typeface="Courier New" pitchFamily="49" charset="0"/>
                        <a:ea typeface="Calibri"/>
                        <a:cs typeface="Courier New" pitchFamily="49" charset="0"/>
                      </a:endParaRPr>
                    </a:p>
                  </a:txBody>
                  <a:tcPr marL="68580" marR="68580" marT="0" marB="0"/>
                </a:tc>
                <a:tc>
                  <a:txBody>
                    <a:bodyPr/>
                    <a:lstStyle/>
                    <a:p>
                      <a:pPr marL="0" marR="0" algn="l">
                        <a:lnSpc>
                          <a:spcPct val="115000"/>
                        </a:lnSpc>
                        <a:spcBef>
                          <a:spcPts val="0"/>
                        </a:spcBef>
                        <a:spcAft>
                          <a:spcPts val="0"/>
                        </a:spcAft>
                      </a:pPr>
                      <a:r>
                        <a:rPr lang="en-US" sz="1600">
                          <a:effectLst/>
                          <a:latin typeface="Courier New" pitchFamily="49" charset="0"/>
                          <a:cs typeface="Courier New" pitchFamily="49" charset="0"/>
                        </a:rPr>
                        <a:t>Employee information details</a:t>
                      </a:r>
                      <a:endParaRPr lang="en-US" sz="16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600">
                          <a:effectLst/>
                          <a:latin typeface="Courier New" pitchFamily="49" charset="0"/>
                          <a:cs typeface="Courier New" pitchFamily="49" charset="0"/>
                        </a:rPr>
                        <a:t>New employee</a:t>
                      </a:r>
                      <a:endParaRPr lang="en-US" sz="1600">
                        <a:effectLst/>
                        <a:latin typeface="Courier New" pitchFamily="49" charset="0"/>
                        <a:ea typeface="Calibri"/>
                        <a:cs typeface="Courier New" pitchFamily="49" charset="0"/>
                      </a:endParaRPr>
                    </a:p>
                  </a:txBody>
                  <a:tcPr marL="68580" marR="68580" marT="0" marB="0"/>
                </a:tc>
              </a:tr>
              <a:tr h="993204">
                <a:tc>
                  <a:txBody>
                    <a:bodyPr/>
                    <a:lstStyle/>
                    <a:p>
                      <a:pPr marL="0" marR="0" algn="l">
                        <a:lnSpc>
                          <a:spcPct val="115000"/>
                        </a:lnSpc>
                        <a:spcBef>
                          <a:spcPts val="0"/>
                        </a:spcBef>
                        <a:spcAft>
                          <a:spcPts val="0"/>
                        </a:spcAft>
                      </a:pPr>
                      <a:r>
                        <a:rPr lang="en-US" sz="1600" dirty="0" smtClean="0">
                          <a:effectLst/>
                          <a:latin typeface="Courier New" pitchFamily="49" charset="0"/>
                          <a:cs typeface="Courier New" pitchFamily="49" charset="0"/>
                        </a:rPr>
                        <a:t>5. Admin </a:t>
                      </a:r>
                      <a:r>
                        <a:rPr lang="en-US" sz="1600" dirty="0">
                          <a:effectLst/>
                          <a:latin typeface="Courier New" pitchFamily="49" charset="0"/>
                          <a:cs typeface="Courier New" pitchFamily="49" charset="0"/>
                        </a:rPr>
                        <a:t>wants to update new employee</a:t>
                      </a:r>
                      <a:endParaRPr lang="en-US" sz="1600" dirty="0">
                        <a:effectLst/>
                        <a:latin typeface="Courier New" pitchFamily="49" charset="0"/>
                        <a:ea typeface="Calibri"/>
                        <a:cs typeface="Courier New" pitchFamily="49" charset="0"/>
                      </a:endParaRPr>
                    </a:p>
                  </a:txBody>
                  <a:tcPr marL="68580" marR="68580" marT="0" marB="0"/>
                </a:tc>
                <a:tc>
                  <a:txBody>
                    <a:bodyPr/>
                    <a:lstStyle/>
                    <a:p>
                      <a:pPr marL="0" marR="0" algn="l">
                        <a:lnSpc>
                          <a:spcPct val="115000"/>
                        </a:lnSpc>
                        <a:spcBef>
                          <a:spcPts val="0"/>
                        </a:spcBef>
                        <a:spcAft>
                          <a:spcPts val="0"/>
                        </a:spcAft>
                      </a:pPr>
                      <a:r>
                        <a:rPr lang="en-US" sz="1600">
                          <a:effectLst/>
                          <a:latin typeface="Courier New" pitchFamily="49" charset="0"/>
                          <a:cs typeface="Courier New" pitchFamily="49" charset="0"/>
                        </a:rPr>
                        <a:t>Change of employee details</a:t>
                      </a:r>
                      <a:endParaRPr lang="en-US" sz="16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600">
                          <a:effectLst/>
                          <a:latin typeface="Courier New" pitchFamily="49" charset="0"/>
                          <a:cs typeface="Courier New" pitchFamily="49" charset="0"/>
                        </a:rPr>
                        <a:t> </a:t>
                      </a:r>
                    </a:p>
                    <a:p>
                      <a:pPr marL="0" marR="0" algn="ctr">
                        <a:lnSpc>
                          <a:spcPct val="115000"/>
                        </a:lnSpc>
                        <a:spcBef>
                          <a:spcPts val="0"/>
                        </a:spcBef>
                        <a:spcAft>
                          <a:spcPts val="0"/>
                        </a:spcAft>
                      </a:pPr>
                      <a:r>
                        <a:rPr lang="en-US" sz="1600">
                          <a:effectLst/>
                          <a:latin typeface="Courier New" pitchFamily="49" charset="0"/>
                          <a:cs typeface="Courier New" pitchFamily="49" charset="0"/>
                        </a:rPr>
                        <a:t>Manager</a:t>
                      </a:r>
                      <a:endParaRPr lang="en-US" sz="1600">
                        <a:effectLst/>
                        <a:latin typeface="Courier New" pitchFamily="49" charset="0"/>
                        <a:ea typeface="Calibri"/>
                        <a:cs typeface="Courier New" pitchFamily="49" charset="0"/>
                      </a:endParaRPr>
                    </a:p>
                  </a:txBody>
                  <a:tcPr marL="68580" marR="68580" marT="0" marB="0"/>
                </a:tc>
                <a:tc>
                  <a:txBody>
                    <a:bodyPr/>
                    <a:lstStyle/>
                    <a:p>
                      <a:pPr marL="0" marR="0" algn="l">
                        <a:lnSpc>
                          <a:spcPct val="115000"/>
                        </a:lnSpc>
                        <a:spcBef>
                          <a:spcPts val="0"/>
                        </a:spcBef>
                        <a:spcAft>
                          <a:spcPts val="0"/>
                        </a:spcAft>
                      </a:pPr>
                      <a:r>
                        <a:rPr lang="en-US" sz="1600" dirty="0">
                          <a:effectLst/>
                          <a:latin typeface="Courier New" pitchFamily="49" charset="0"/>
                          <a:cs typeface="Courier New" pitchFamily="49" charset="0"/>
                        </a:rPr>
                        <a:t>Update employee details</a:t>
                      </a:r>
                      <a:endParaRPr lang="en-US" sz="1600" dirty="0">
                        <a:effectLst/>
                        <a:latin typeface="Courier New" pitchFamily="49" charset="0"/>
                        <a:ea typeface="Calibri"/>
                        <a:cs typeface="Courier New" pitchFamily="49" charset="0"/>
                      </a:endParaRPr>
                    </a:p>
                  </a:txBody>
                  <a:tcPr marL="68580" marR="68580" marT="0" marB="0"/>
                </a:tc>
                <a:tc>
                  <a:txBody>
                    <a:bodyPr/>
                    <a:lstStyle/>
                    <a:p>
                      <a:pPr marL="0" marR="0" algn="l">
                        <a:lnSpc>
                          <a:spcPct val="115000"/>
                        </a:lnSpc>
                        <a:spcBef>
                          <a:spcPts val="0"/>
                        </a:spcBef>
                        <a:spcAft>
                          <a:spcPts val="0"/>
                        </a:spcAft>
                      </a:pPr>
                      <a:r>
                        <a:rPr lang="en-US" sz="1600">
                          <a:effectLst/>
                          <a:latin typeface="Courier New" pitchFamily="49" charset="0"/>
                          <a:cs typeface="Courier New" pitchFamily="49" charset="0"/>
                        </a:rPr>
                        <a:t>Updated employee information </a:t>
                      </a:r>
                      <a:endParaRPr lang="en-US" sz="16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600" dirty="0">
                          <a:effectLst/>
                          <a:latin typeface="Courier New" pitchFamily="49" charset="0"/>
                          <a:cs typeface="Courier New" pitchFamily="49" charset="0"/>
                        </a:rPr>
                        <a:t>Manager</a:t>
                      </a:r>
                      <a:endParaRPr lang="en-US" sz="1600" dirty="0">
                        <a:effectLst/>
                        <a:latin typeface="Courier New" pitchFamily="49" charset="0"/>
                        <a:ea typeface="Calibri"/>
                        <a:cs typeface="Courier New" pitchFamily="49" charset="0"/>
                      </a:endParaRPr>
                    </a:p>
                  </a:txBody>
                  <a:tcPr marL="68580" marR="68580" marT="0" marB="0"/>
                </a:tc>
              </a:tr>
            </a:tbl>
          </a:graphicData>
        </a:graphic>
      </p:graphicFrame>
    </p:spTree>
    <p:extLst>
      <p:ext uri="{BB962C8B-B14F-4D97-AF65-F5344CB8AC3E}">
        <p14:creationId xmlns:p14="http://schemas.microsoft.com/office/powerpoint/2010/main" val="31593254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955199106"/>
              </p:ext>
            </p:extLst>
          </p:nvPr>
        </p:nvGraphicFramePr>
        <p:xfrm>
          <a:off x="228600" y="454152"/>
          <a:ext cx="8610600" cy="5870448"/>
        </p:xfrm>
        <a:graphic>
          <a:graphicData uri="http://schemas.openxmlformats.org/drawingml/2006/table">
            <a:tbl>
              <a:tblPr firstRow="1" firstCol="1" bandRow="1">
                <a:tableStyleId>{5C22544A-7EE6-4342-B048-85BDC9FD1C3A}</a:tableStyleId>
              </a:tblPr>
              <a:tblGrid>
                <a:gridCol w="1828800"/>
                <a:gridCol w="1066800"/>
                <a:gridCol w="1143000"/>
                <a:gridCol w="1752600"/>
                <a:gridCol w="1676400"/>
                <a:gridCol w="1143000"/>
              </a:tblGrid>
              <a:tr h="0">
                <a:tc>
                  <a:txBody>
                    <a:bodyPr/>
                    <a:lstStyle/>
                    <a:p>
                      <a:pPr marL="0" marR="0" algn="l">
                        <a:lnSpc>
                          <a:spcPct val="115000"/>
                        </a:lnSpc>
                        <a:spcBef>
                          <a:spcPts val="0"/>
                        </a:spcBef>
                        <a:spcAft>
                          <a:spcPts val="0"/>
                        </a:spcAft>
                      </a:pPr>
                      <a:r>
                        <a:rPr lang="en-US" sz="1600" dirty="0" smtClean="0">
                          <a:effectLst/>
                          <a:latin typeface="Courier New" pitchFamily="49" charset="0"/>
                          <a:cs typeface="Courier New" pitchFamily="49" charset="0"/>
                        </a:rPr>
                        <a:t>6. Staff </a:t>
                      </a:r>
                      <a:r>
                        <a:rPr lang="en-US" sz="1600" dirty="0">
                          <a:effectLst/>
                          <a:latin typeface="Courier New" pitchFamily="49" charset="0"/>
                          <a:cs typeface="Courier New" pitchFamily="49" charset="0"/>
                        </a:rPr>
                        <a:t>wants to add new customer</a:t>
                      </a:r>
                      <a:endParaRPr lang="en-US" sz="1600" dirty="0">
                        <a:effectLst/>
                        <a:latin typeface="Courier New" pitchFamily="49" charset="0"/>
                        <a:ea typeface="Calibri"/>
                        <a:cs typeface="Courier New" pitchFamily="49" charset="0"/>
                      </a:endParaRPr>
                    </a:p>
                  </a:txBody>
                  <a:tcPr marL="68580" marR="68580" marT="0" marB="0"/>
                </a:tc>
                <a:tc>
                  <a:txBody>
                    <a:bodyPr/>
                    <a:lstStyle/>
                    <a:p>
                      <a:pPr marL="0" marR="0" algn="l">
                        <a:lnSpc>
                          <a:spcPct val="115000"/>
                        </a:lnSpc>
                        <a:spcBef>
                          <a:spcPts val="0"/>
                        </a:spcBef>
                        <a:spcAft>
                          <a:spcPts val="0"/>
                        </a:spcAft>
                      </a:pPr>
                      <a:r>
                        <a:rPr lang="en-US" sz="1600">
                          <a:effectLst/>
                          <a:latin typeface="Courier New" pitchFamily="49" charset="0"/>
                          <a:cs typeface="Courier New" pitchFamily="49" charset="0"/>
                        </a:rPr>
                        <a:t>New customer</a:t>
                      </a:r>
                      <a:endParaRPr lang="en-US" sz="16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600" dirty="0">
                          <a:effectLst/>
                          <a:latin typeface="Courier New" pitchFamily="49" charset="0"/>
                          <a:cs typeface="Courier New" pitchFamily="49" charset="0"/>
                        </a:rPr>
                        <a:t> </a:t>
                      </a:r>
                    </a:p>
                    <a:p>
                      <a:pPr marL="0" marR="0" algn="ctr">
                        <a:lnSpc>
                          <a:spcPct val="115000"/>
                        </a:lnSpc>
                        <a:spcBef>
                          <a:spcPts val="0"/>
                        </a:spcBef>
                        <a:spcAft>
                          <a:spcPts val="0"/>
                        </a:spcAft>
                      </a:pPr>
                      <a:r>
                        <a:rPr lang="en-US" sz="1600" dirty="0">
                          <a:effectLst/>
                          <a:latin typeface="Courier New" pitchFamily="49" charset="0"/>
                          <a:cs typeface="Courier New" pitchFamily="49" charset="0"/>
                        </a:rPr>
                        <a:t>Customer</a:t>
                      </a:r>
                      <a:endParaRPr lang="en-US" sz="1600" dirty="0">
                        <a:effectLst/>
                        <a:latin typeface="Courier New" pitchFamily="49" charset="0"/>
                        <a:ea typeface="Calibri"/>
                        <a:cs typeface="Courier New" pitchFamily="49" charset="0"/>
                      </a:endParaRPr>
                    </a:p>
                  </a:txBody>
                  <a:tcPr marL="68580" marR="68580" marT="0" marB="0"/>
                </a:tc>
                <a:tc>
                  <a:txBody>
                    <a:bodyPr/>
                    <a:lstStyle/>
                    <a:p>
                      <a:pPr marL="0" marR="0" algn="l">
                        <a:lnSpc>
                          <a:spcPct val="115000"/>
                        </a:lnSpc>
                        <a:spcBef>
                          <a:spcPts val="0"/>
                        </a:spcBef>
                        <a:spcAft>
                          <a:spcPts val="0"/>
                        </a:spcAft>
                      </a:pPr>
                      <a:r>
                        <a:rPr lang="en-US" sz="1600">
                          <a:effectLst/>
                          <a:latin typeface="Courier New" pitchFamily="49" charset="0"/>
                          <a:cs typeface="Courier New" pitchFamily="49" charset="0"/>
                        </a:rPr>
                        <a:t>Add customer information</a:t>
                      </a:r>
                      <a:endParaRPr lang="en-US" sz="1600">
                        <a:effectLst/>
                        <a:latin typeface="Courier New" pitchFamily="49" charset="0"/>
                        <a:ea typeface="Calibri"/>
                        <a:cs typeface="Courier New" pitchFamily="49" charset="0"/>
                      </a:endParaRPr>
                    </a:p>
                  </a:txBody>
                  <a:tcPr marL="68580" marR="68580" marT="0" marB="0"/>
                </a:tc>
                <a:tc>
                  <a:txBody>
                    <a:bodyPr/>
                    <a:lstStyle/>
                    <a:p>
                      <a:pPr marL="0" marR="0" algn="l">
                        <a:lnSpc>
                          <a:spcPct val="115000"/>
                        </a:lnSpc>
                        <a:spcBef>
                          <a:spcPts val="0"/>
                        </a:spcBef>
                        <a:spcAft>
                          <a:spcPts val="0"/>
                        </a:spcAft>
                      </a:pPr>
                      <a:r>
                        <a:rPr lang="en-US" sz="1600" dirty="0">
                          <a:effectLst/>
                          <a:latin typeface="Courier New" pitchFamily="49" charset="0"/>
                          <a:cs typeface="Courier New" pitchFamily="49" charset="0"/>
                        </a:rPr>
                        <a:t>Customer confirmation details</a:t>
                      </a:r>
                      <a:endParaRPr lang="en-US" sz="1600" dirty="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600" dirty="0">
                          <a:effectLst/>
                          <a:latin typeface="Courier New" pitchFamily="49" charset="0"/>
                          <a:cs typeface="Courier New" pitchFamily="49" charset="0"/>
                        </a:rPr>
                        <a:t> </a:t>
                      </a:r>
                    </a:p>
                    <a:p>
                      <a:pPr marL="0" marR="0" algn="ctr">
                        <a:lnSpc>
                          <a:spcPct val="115000"/>
                        </a:lnSpc>
                        <a:spcBef>
                          <a:spcPts val="0"/>
                        </a:spcBef>
                        <a:spcAft>
                          <a:spcPts val="0"/>
                        </a:spcAft>
                      </a:pPr>
                      <a:r>
                        <a:rPr lang="en-US" sz="1600" dirty="0">
                          <a:effectLst/>
                          <a:latin typeface="Courier New" pitchFamily="49" charset="0"/>
                          <a:cs typeface="Courier New" pitchFamily="49" charset="0"/>
                        </a:rPr>
                        <a:t>Customer</a:t>
                      </a:r>
                      <a:endParaRPr lang="en-US" sz="1600" dirty="0">
                        <a:effectLst/>
                        <a:latin typeface="Courier New" pitchFamily="49" charset="0"/>
                        <a:ea typeface="Calibri"/>
                        <a:cs typeface="Courier New" pitchFamily="49" charset="0"/>
                      </a:endParaRPr>
                    </a:p>
                  </a:txBody>
                  <a:tcPr marL="68580" marR="68580" marT="0" marB="0"/>
                </a:tc>
              </a:tr>
              <a:tr h="0">
                <a:tc>
                  <a:txBody>
                    <a:bodyPr/>
                    <a:lstStyle/>
                    <a:p>
                      <a:pPr marL="0" marR="0" algn="l">
                        <a:lnSpc>
                          <a:spcPct val="115000"/>
                        </a:lnSpc>
                        <a:spcBef>
                          <a:spcPts val="0"/>
                        </a:spcBef>
                        <a:spcAft>
                          <a:spcPts val="0"/>
                        </a:spcAft>
                      </a:pPr>
                      <a:r>
                        <a:rPr lang="en-US" sz="1600" dirty="0" smtClean="0">
                          <a:effectLst/>
                          <a:latin typeface="Courier New" pitchFamily="49" charset="0"/>
                          <a:cs typeface="Courier New" pitchFamily="49" charset="0"/>
                        </a:rPr>
                        <a:t>7. Staff </a:t>
                      </a:r>
                      <a:r>
                        <a:rPr lang="en-US" sz="1600" dirty="0">
                          <a:effectLst/>
                          <a:latin typeface="Courier New" pitchFamily="49" charset="0"/>
                          <a:cs typeface="Courier New" pitchFamily="49" charset="0"/>
                        </a:rPr>
                        <a:t>wants to update customer details</a:t>
                      </a:r>
                      <a:endParaRPr lang="en-US" sz="1600" dirty="0">
                        <a:effectLst/>
                        <a:latin typeface="Courier New" pitchFamily="49" charset="0"/>
                        <a:ea typeface="Calibri"/>
                        <a:cs typeface="Courier New" pitchFamily="49" charset="0"/>
                      </a:endParaRPr>
                    </a:p>
                  </a:txBody>
                  <a:tcPr marL="68580" marR="68580" marT="0" marB="0"/>
                </a:tc>
                <a:tc>
                  <a:txBody>
                    <a:bodyPr/>
                    <a:lstStyle/>
                    <a:p>
                      <a:pPr marL="0" marR="0" algn="l">
                        <a:lnSpc>
                          <a:spcPct val="115000"/>
                        </a:lnSpc>
                        <a:spcBef>
                          <a:spcPts val="0"/>
                        </a:spcBef>
                        <a:spcAft>
                          <a:spcPts val="0"/>
                        </a:spcAft>
                      </a:pPr>
                      <a:r>
                        <a:rPr lang="en-US" sz="1600">
                          <a:effectLst/>
                          <a:latin typeface="Courier New" pitchFamily="49" charset="0"/>
                          <a:cs typeface="Courier New" pitchFamily="49" charset="0"/>
                        </a:rPr>
                        <a:t>Change of customer details</a:t>
                      </a:r>
                      <a:endParaRPr lang="en-US" sz="16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600">
                          <a:effectLst/>
                          <a:latin typeface="Courier New" pitchFamily="49" charset="0"/>
                          <a:cs typeface="Courier New" pitchFamily="49" charset="0"/>
                        </a:rPr>
                        <a:t> </a:t>
                      </a:r>
                    </a:p>
                    <a:p>
                      <a:pPr marL="0" marR="0" algn="ctr">
                        <a:lnSpc>
                          <a:spcPct val="115000"/>
                        </a:lnSpc>
                        <a:spcBef>
                          <a:spcPts val="0"/>
                        </a:spcBef>
                        <a:spcAft>
                          <a:spcPts val="0"/>
                        </a:spcAft>
                      </a:pPr>
                      <a:r>
                        <a:rPr lang="en-US" sz="1600">
                          <a:effectLst/>
                          <a:latin typeface="Courier New" pitchFamily="49" charset="0"/>
                          <a:cs typeface="Courier New" pitchFamily="49" charset="0"/>
                        </a:rPr>
                        <a:t>Customer</a:t>
                      </a:r>
                      <a:endParaRPr lang="en-US" sz="1600">
                        <a:effectLst/>
                        <a:latin typeface="Courier New" pitchFamily="49" charset="0"/>
                        <a:ea typeface="Calibri"/>
                        <a:cs typeface="Courier New" pitchFamily="49" charset="0"/>
                      </a:endParaRPr>
                    </a:p>
                  </a:txBody>
                  <a:tcPr marL="68580" marR="68580" marT="0" marB="0"/>
                </a:tc>
                <a:tc>
                  <a:txBody>
                    <a:bodyPr/>
                    <a:lstStyle/>
                    <a:p>
                      <a:pPr marL="0" marR="0" algn="l">
                        <a:lnSpc>
                          <a:spcPct val="115000"/>
                        </a:lnSpc>
                        <a:spcBef>
                          <a:spcPts val="0"/>
                        </a:spcBef>
                        <a:spcAft>
                          <a:spcPts val="0"/>
                        </a:spcAft>
                      </a:pPr>
                      <a:r>
                        <a:rPr lang="en-US" sz="1600">
                          <a:effectLst/>
                          <a:latin typeface="Courier New" pitchFamily="49" charset="0"/>
                          <a:cs typeface="Courier New" pitchFamily="49" charset="0"/>
                        </a:rPr>
                        <a:t>Update customer details</a:t>
                      </a:r>
                      <a:endParaRPr lang="en-US" sz="1600">
                        <a:effectLst/>
                        <a:latin typeface="Courier New" pitchFamily="49" charset="0"/>
                        <a:ea typeface="Calibri"/>
                        <a:cs typeface="Courier New" pitchFamily="49" charset="0"/>
                      </a:endParaRPr>
                    </a:p>
                  </a:txBody>
                  <a:tcPr marL="68580" marR="68580" marT="0" marB="0"/>
                </a:tc>
                <a:tc>
                  <a:txBody>
                    <a:bodyPr/>
                    <a:lstStyle/>
                    <a:p>
                      <a:pPr marL="0" marR="0" algn="l">
                        <a:lnSpc>
                          <a:spcPct val="115000"/>
                        </a:lnSpc>
                        <a:spcBef>
                          <a:spcPts val="0"/>
                        </a:spcBef>
                        <a:spcAft>
                          <a:spcPts val="0"/>
                        </a:spcAft>
                      </a:pPr>
                      <a:r>
                        <a:rPr lang="en-US" sz="1600">
                          <a:effectLst/>
                          <a:latin typeface="Courier New" pitchFamily="49" charset="0"/>
                          <a:cs typeface="Courier New" pitchFamily="49" charset="0"/>
                        </a:rPr>
                        <a:t>Updated customer information </a:t>
                      </a:r>
                      <a:endParaRPr lang="en-US" sz="16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600" dirty="0">
                          <a:effectLst/>
                          <a:latin typeface="Courier New" pitchFamily="49" charset="0"/>
                          <a:cs typeface="Courier New" pitchFamily="49" charset="0"/>
                        </a:rPr>
                        <a:t> </a:t>
                      </a:r>
                    </a:p>
                    <a:p>
                      <a:pPr marL="0" marR="0" algn="ctr">
                        <a:lnSpc>
                          <a:spcPct val="115000"/>
                        </a:lnSpc>
                        <a:spcBef>
                          <a:spcPts val="0"/>
                        </a:spcBef>
                        <a:spcAft>
                          <a:spcPts val="0"/>
                        </a:spcAft>
                      </a:pPr>
                      <a:r>
                        <a:rPr lang="en-US" sz="1600" dirty="0">
                          <a:effectLst/>
                          <a:latin typeface="Courier New" pitchFamily="49" charset="0"/>
                          <a:cs typeface="Courier New" pitchFamily="49" charset="0"/>
                        </a:rPr>
                        <a:t>Customer</a:t>
                      </a:r>
                    </a:p>
                    <a:p>
                      <a:pPr marL="0" marR="0" algn="ctr">
                        <a:lnSpc>
                          <a:spcPct val="115000"/>
                        </a:lnSpc>
                        <a:spcBef>
                          <a:spcPts val="0"/>
                        </a:spcBef>
                        <a:spcAft>
                          <a:spcPts val="0"/>
                        </a:spcAft>
                      </a:pPr>
                      <a:r>
                        <a:rPr lang="en-US" sz="1600" dirty="0">
                          <a:effectLst/>
                          <a:latin typeface="Courier New" pitchFamily="49" charset="0"/>
                          <a:cs typeface="Courier New" pitchFamily="49" charset="0"/>
                        </a:rPr>
                        <a:t> </a:t>
                      </a:r>
                    </a:p>
                    <a:p>
                      <a:pPr marL="0" marR="0" algn="ctr">
                        <a:lnSpc>
                          <a:spcPct val="115000"/>
                        </a:lnSpc>
                        <a:spcBef>
                          <a:spcPts val="0"/>
                        </a:spcBef>
                        <a:spcAft>
                          <a:spcPts val="0"/>
                        </a:spcAft>
                      </a:pPr>
                      <a:r>
                        <a:rPr lang="en-US" sz="1600" dirty="0">
                          <a:effectLst/>
                          <a:latin typeface="Courier New" pitchFamily="49" charset="0"/>
                          <a:cs typeface="Courier New" pitchFamily="49" charset="0"/>
                        </a:rPr>
                        <a:t> </a:t>
                      </a:r>
                      <a:endParaRPr lang="en-US" sz="1600" dirty="0">
                        <a:effectLst/>
                        <a:latin typeface="Courier New" pitchFamily="49" charset="0"/>
                        <a:ea typeface="Calibri"/>
                        <a:cs typeface="Courier New" pitchFamily="49" charset="0"/>
                      </a:endParaRPr>
                    </a:p>
                  </a:txBody>
                  <a:tcPr marL="68580" marR="68580" marT="0" marB="0"/>
                </a:tc>
              </a:tr>
              <a:tr h="0">
                <a:tc>
                  <a:txBody>
                    <a:bodyPr/>
                    <a:lstStyle/>
                    <a:p>
                      <a:pPr marL="0" marR="0" algn="l">
                        <a:lnSpc>
                          <a:spcPct val="115000"/>
                        </a:lnSpc>
                        <a:spcBef>
                          <a:spcPts val="0"/>
                        </a:spcBef>
                        <a:spcAft>
                          <a:spcPts val="0"/>
                        </a:spcAft>
                      </a:pPr>
                      <a:r>
                        <a:rPr lang="en-US" sz="1600" dirty="0" smtClean="0">
                          <a:effectLst/>
                          <a:latin typeface="Courier New" pitchFamily="49" charset="0"/>
                          <a:cs typeface="Courier New" pitchFamily="49" charset="0"/>
                        </a:rPr>
                        <a:t>8. Staff </a:t>
                      </a:r>
                      <a:r>
                        <a:rPr lang="en-US" sz="1600" dirty="0">
                          <a:effectLst/>
                          <a:latin typeface="Courier New" pitchFamily="49" charset="0"/>
                          <a:cs typeface="Courier New" pitchFamily="49" charset="0"/>
                        </a:rPr>
                        <a:t>wants to add </a:t>
                      </a:r>
                      <a:r>
                        <a:rPr lang="en-US" sz="1600" dirty="0" smtClean="0">
                          <a:effectLst/>
                          <a:latin typeface="Courier New" pitchFamily="49" charset="0"/>
                          <a:cs typeface="Courier New" pitchFamily="49" charset="0"/>
                        </a:rPr>
                        <a:t>order/reservation</a:t>
                      </a:r>
                      <a:r>
                        <a:rPr lang="en-US" sz="1600" baseline="0" dirty="0" smtClean="0">
                          <a:effectLst/>
                          <a:latin typeface="Courier New" pitchFamily="49" charset="0"/>
                          <a:cs typeface="Courier New" pitchFamily="49" charset="0"/>
                        </a:rPr>
                        <a:t> d</a:t>
                      </a:r>
                      <a:r>
                        <a:rPr lang="en-US" sz="1600" dirty="0" smtClean="0">
                          <a:effectLst/>
                          <a:latin typeface="Courier New" pitchFamily="49" charset="0"/>
                          <a:cs typeface="Courier New" pitchFamily="49" charset="0"/>
                        </a:rPr>
                        <a:t>etails</a:t>
                      </a:r>
                      <a:endParaRPr lang="en-US" sz="1600" dirty="0">
                        <a:effectLst/>
                        <a:latin typeface="Courier New" pitchFamily="49" charset="0"/>
                        <a:ea typeface="Calibri"/>
                        <a:cs typeface="Courier New" pitchFamily="49" charset="0"/>
                      </a:endParaRPr>
                    </a:p>
                  </a:txBody>
                  <a:tcPr marL="68580" marR="68580" marT="0" marB="0"/>
                </a:tc>
                <a:tc>
                  <a:txBody>
                    <a:bodyPr/>
                    <a:lstStyle/>
                    <a:p>
                      <a:pPr marL="0" marR="0" algn="l">
                        <a:lnSpc>
                          <a:spcPct val="115000"/>
                        </a:lnSpc>
                        <a:spcBef>
                          <a:spcPts val="0"/>
                        </a:spcBef>
                        <a:spcAft>
                          <a:spcPts val="0"/>
                        </a:spcAft>
                      </a:pPr>
                      <a:r>
                        <a:rPr lang="en-US" sz="1600">
                          <a:effectLst/>
                          <a:latin typeface="Courier New" pitchFamily="49" charset="0"/>
                          <a:cs typeface="Courier New" pitchFamily="49" charset="0"/>
                        </a:rPr>
                        <a:t> </a:t>
                      </a:r>
                    </a:p>
                    <a:p>
                      <a:pPr marL="0" marR="0" algn="l">
                        <a:lnSpc>
                          <a:spcPct val="115000"/>
                        </a:lnSpc>
                        <a:spcBef>
                          <a:spcPts val="0"/>
                        </a:spcBef>
                        <a:spcAft>
                          <a:spcPts val="0"/>
                        </a:spcAft>
                      </a:pPr>
                      <a:r>
                        <a:rPr lang="en-US" sz="1600">
                          <a:effectLst/>
                          <a:latin typeface="Courier New" pitchFamily="49" charset="0"/>
                          <a:cs typeface="Courier New" pitchFamily="49" charset="0"/>
                        </a:rPr>
                        <a:t>New order</a:t>
                      </a:r>
                      <a:endParaRPr lang="en-US" sz="16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600">
                          <a:effectLst/>
                          <a:latin typeface="Courier New" pitchFamily="49" charset="0"/>
                          <a:cs typeface="Courier New" pitchFamily="49" charset="0"/>
                        </a:rPr>
                        <a:t> </a:t>
                      </a:r>
                    </a:p>
                    <a:p>
                      <a:pPr marL="0" marR="0" algn="ctr">
                        <a:lnSpc>
                          <a:spcPct val="115000"/>
                        </a:lnSpc>
                        <a:spcBef>
                          <a:spcPts val="0"/>
                        </a:spcBef>
                        <a:spcAft>
                          <a:spcPts val="0"/>
                        </a:spcAft>
                      </a:pPr>
                      <a:r>
                        <a:rPr lang="en-US" sz="1600">
                          <a:effectLst/>
                          <a:latin typeface="Courier New" pitchFamily="49" charset="0"/>
                          <a:cs typeface="Courier New" pitchFamily="49" charset="0"/>
                        </a:rPr>
                        <a:t>Customer</a:t>
                      </a:r>
                      <a:endParaRPr lang="en-US" sz="1600">
                        <a:effectLst/>
                        <a:latin typeface="Courier New" pitchFamily="49" charset="0"/>
                        <a:ea typeface="Calibri"/>
                        <a:cs typeface="Courier New" pitchFamily="49" charset="0"/>
                      </a:endParaRPr>
                    </a:p>
                  </a:txBody>
                  <a:tcPr marL="68580" marR="68580" marT="0" marB="0"/>
                </a:tc>
                <a:tc>
                  <a:txBody>
                    <a:bodyPr/>
                    <a:lstStyle/>
                    <a:p>
                      <a:pPr marL="0" marR="0" algn="l">
                        <a:lnSpc>
                          <a:spcPct val="115000"/>
                        </a:lnSpc>
                        <a:spcBef>
                          <a:spcPts val="0"/>
                        </a:spcBef>
                        <a:spcAft>
                          <a:spcPts val="0"/>
                        </a:spcAft>
                      </a:pPr>
                      <a:r>
                        <a:rPr lang="en-US" sz="1600">
                          <a:effectLst/>
                          <a:latin typeface="Courier New" pitchFamily="49" charset="0"/>
                          <a:cs typeface="Courier New" pitchFamily="49" charset="0"/>
                        </a:rPr>
                        <a:t>Add order details</a:t>
                      </a:r>
                      <a:endParaRPr lang="en-US" sz="1600">
                        <a:effectLst/>
                        <a:latin typeface="Courier New" pitchFamily="49" charset="0"/>
                        <a:ea typeface="Calibri"/>
                        <a:cs typeface="Courier New" pitchFamily="49" charset="0"/>
                      </a:endParaRPr>
                    </a:p>
                  </a:txBody>
                  <a:tcPr marL="68580" marR="68580" marT="0" marB="0"/>
                </a:tc>
                <a:tc>
                  <a:txBody>
                    <a:bodyPr/>
                    <a:lstStyle/>
                    <a:p>
                      <a:pPr marL="0" marR="0" algn="l">
                        <a:lnSpc>
                          <a:spcPct val="115000"/>
                        </a:lnSpc>
                        <a:spcBef>
                          <a:spcPts val="0"/>
                        </a:spcBef>
                        <a:spcAft>
                          <a:spcPts val="0"/>
                        </a:spcAft>
                      </a:pPr>
                      <a:r>
                        <a:rPr lang="en-US" sz="1600">
                          <a:effectLst/>
                          <a:latin typeface="Courier New" pitchFamily="49" charset="0"/>
                          <a:cs typeface="Courier New" pitchFamily="49" charset="0"/>
                        </a:rPr>
                        <a:t>Order confirmation details</a:t>
                      </a:r>
                      <a:endParaRPr lang="en-US" sz="16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600">
                          <a:effectLst/>
                          <a:latin typeface="Courier New" pitchFamily="49" charset="0"/>
                          <a:cs typeface="Courier New" pitchFamily="49" charset="0"/>
                        </a:rPr>
                        <a:t> </a:t>
                      </a:r>
                    </a:p>
                    <a:p>
                      <a:pPr marL="0" marR="0" algn="ctr">
                        <a:lnSpc>
                          <a:spcPct val="115000"/>
                        </a:lnSpc>
                        <a:spcBef>
                          <a:spcPts val="0"/>
                        </a:spcBef>
                        <a:spcAft>
                          <a:spcPts val="0"/>
                        </a:spcAft>
                      </a:pPr>
                      <a:r>
                        <a:rPr lang="en-US" sz="1600">
                          <a:effectLst/>
                          <a:latin typeface="Courier New" pitchFamily="49" charset="0"/>
                          <a:cs typeface="Courier New" pitchFamily="49" charset="0"/>
                        </a:rPr>
                        <a:t>Customer</a:t>
                      </a:r>
                      <a:endParaRPr lang="en-US" sz="1600">
                        <a:effectLst/>
                        <a:latin typeface="Courier New" pitchFamily="49" charset="0"/>
                        <a:ea typeface="Calibri"/>
                        <a:cs typeface="Courier New" pitchFamily="49" charset="0"/>
                      </a:endParaRPr>
                    </a:p>
                  </a:txBody>
                  <a:tcPr marL="68580" marR="68580" marT="0" marB="0"/>
                </a:tc>
              </a:tr>
              <a:tr h="0">
                <a:tc>
                  <a:txBody>
                    <a:bodyPr/>
                    <a:lstStyle/>
                    <a:p>
                      <a:pPr marL="0" marR="0" algn="l">
                        <a:lnSpc>
                          <a:spcPct val="115000"/>
                        </a:lnSpc>
                        <a:spcBef>
                          <a:spcPts val="0"/>
                        </a:spcBef>
                        <a:spcAft>
                          <a:spcPts val="0"/>
                        </a:spcAft>
                      </a:pPr>
                      <a:r>
                        <a:rPr lang="en-US" sz="1600" dirty="0" smtClean="0">
                          <a:effectLst/>
                          <a:latin typeface="Courier New" pitchFamily="49" charset="0"/>
                          <a:cs typeface="Courier New" pitchFamily="49" charset="0"/>
                        </a:rPr>
                        <a:t>9. Staff </a:t>
                      </a:r>
                      <a:r>
                        <a:rPr lang="en-US" sz="1600" dirty="0">
                          <a:effectLst/>
                          <a:latin typeface="Courier New" pitchFamily="49" charset="0"/>
                          <a:cs typeface="Courier New" pitchFamily="49" charset="0"/>
                        </a:rPr>
                        <a:t>wants to update order details</a:t>
                      </a:r>
                      <a:endParaRPr lang="en-US" sz="1600" dirty="0">
                        <a:effectLst/>
                        <a:latin typeface="Courier New" pitchFamily="49" charset="0"/>
                        <a:ea typeface="Calibri"/>
                        <a:cs typeface="Courier New" pitchFamily="49" charset="0"/>
                      </a:endParaRPr>
                    </a:p>
                  </a:txBody>
                  <a:tcPr marL="68580" marR="68580" marT="0" marB="0"/>
                </a:tc>
                <a:tc>
                  <a:txBody>
                    <a:bodyPr/>
                    <a:lstStyle/>
                    <a:p>
                      <a:pPr marL="0" marR="0" algn="l">
                        <a:lnSpc>
                          <a:spcPct val="115000"/>
                        </a:lnSpc>
                        <a:spcBef>
                          <a:spcPts val="0"/>
                        </a:spcBef>
                        <a:spcAft>
                          <a:spcPts val="0"/>
                        </a:spcAft>
                      </a:pPr>
                      <a:r>
                        <a:rPr lang="en-US" sz="1600">
                          <a:effectLst/>
                          <a:latin typeface="Courier New" pitchFamily="49" charset="0"/>
                          <a:cs typeface="Courier New" pitchFamily="49" charset="0"/>
                        </a:rPr>
                        <a:t>Change of order details</a:t>
                      </a:r>
                      <a:endParaRPr lang="en-US" sz="16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600">
                          <a:effectLst/>
                          <a:latin typeface="Courier New" pitchFamily="49" charset="0"/>
                          <a:cs typeface="Courier New" pitchFamily="49" charset="0"/>
                        </a:rPr>
                        <a:t> </a:t>
                      </a:r>
                    </a:p>
                    <a:p>
                      <a:pPr marL="0" marR="0" algn="ctr">
                        <a:lnSpc>
                          <a:spcPct val="115000"/>
                        </a:lnSpc>
                        <a:spcBef>
                          <a:spcPts val="0"/>
                        </a:spcBef>
                        <a:spcAft>
                          <a:spcPts val="0"/>
                        </a:spcAft>
                      </a:pPr>
                      <a:r>
                        <a:rPr lang="en-US" sz="1600">
                          <a:effectLst/>
                          <a:latin typeface="Courier New" pitchFamily="49" charset="0"/>
                          <a:cs typeface="Courier New" pitchFamily="49" charset="0"/>
                        </a:rPr>
                        <a:t>Customer</a:t>
                      </a:r>
                      <a:endParaRPr lang="en-US" sz="1600">
                        <a:effectLst/>
                        <a:latin typeface="Courier New" pitchFamily="49" charset="0"/>
                        <a:ea typeface="Calibri"/>
                        <a:cs typeface="Courier New" pitchFamily="49" charset="0"/>
                      </a:endParaRPr>
                    </a:p>
                  </a:txBody>
                  <a:tcPr marL="68580" marR="68580" marT="0" marB="0"/>
                </a:tc>
                <a:tc>
                  <a:txBody>
                    <a:bodyPr/>
                    <a:lstStyle/>
                    <a:p>
                      <a:pPr marL="0" marR="0" algn="l">
                        <a:lnSpc>
                          <a:spcPct val="115000"/>
                        </a:lnSpc>
                        <a:spcBef>
                          <a:spcPts val="0"/>
                        </a:spcBef>
                        <a:spcAft>
                          <a:spcPts val="0"/>
                        </a:spcAft>
                      </a:pPr>
                      <a:r>
                        <a:rPr lang="en-US" sz="1600">
                          <a:effectLst/>
                          <a:latin typeface="Courier New" pitchFamily="49" charset="0"/>
                          <a:cs typeface="Courier New" pitchFamily="49" charset="0"/>
                        </a:rPr>
                        <a:t>Update order details </a:t>
                      </a:r>
                      <a:endParaRPr lang="en-US" sz="1600">
                        <a:effectLst/>
                        <a:latin typeface="Courier New" pitchFamily="49" charset="0"/>
                        <a:ea typeface="Calibri"/>
                        <a:cs typeface="Courier New" pitchFamily="49" charset="0"/>
                      </a:endParaRPr>
                    </a:p>
                  </a:txBody>
                  <a:tcPr marL="68580" marR="68580" marT="0" marB="0"/>
                </a:tc>
                <a:tc>
                  <a:txBody>
                    <a:bodyPr/>
                    <a:lstStyle/>
                    <a:p>
                      <a:pPr marL="0" marR="0" algn="l">
                        <a:lnSpc>
                          <a:spcPct val="115000"/>
                        </a:lnSpc>
                        <a:spcBef>
                          <a:spcPts val="0"/>
                        </a:spcBef>
                        <a:spcAft>
                          <a:spcPts val="0"/>
                        </a:spcAft>
                      </a:pPr>
                      <a:r>
                        <a:rPr lang="en-US" sz="1600">
                          <a:effectLst/>
                          <a:latin typeface="Courier New" pitchFamily="49" charset="0"/>
                          <a:cs typeface="Courier New" pitchFamily="49" charset="0"/>
                        </a:rPr>
                        <a:t>Updated order information</a:t>
                      </a:r>
                      <a:endParaRPr lang="en-US" sz="16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600">
                          <a:effectLst/>
                          <a:latin typeface="Courier New" pitchFamily="49" charset="0"/>
                          <a:cs typeface="Courier New" pitchFamily="49" charset="0"/>
                        </a:rPr>
                        <a:t> </a:t>
                      </a:r>
                    </a:p>
                    <a:p>
                      <a:pPr marL="0" marR="0" algn="ctr">
                        <a:lnSpc>
                          <a:spcPct val="115000"/>
                        </a:lnSpc>
                        <a:spcBef>
                          <a:spcPts val="0"/>
                        </a:spcBef>
                        <a:spcAft>
                          <a:spcPts val="0"/>
                        </a:spcAft>
                      </a:pPr>
                      <a:r>
                        <a:rPr lang="en-US" sz="1600">
                          <a:effectLst/>
                          <a:latin typeface="Courier New" pitchFamily="49" charset="0"/>
                          <a:cs typeface="Courier New" pitchFamily="49" charset="0"/>
                        </a:rPr>
                        <a:t>Customer</a:t>
                      </a:r>
                      <a:endParaRPr lang="en-US" sz="1600">
                        <a:effectLst/>
                        <a:latin typeface="Courier New" pitchFamily="49" charset="0"/>
                        <a:ea typeface="Calibri"/>
                        <a:cs typeface="Courier New" pitchFamily="49" charset="0"/>
                      </a:endParaRPr>
                    </a:p>
                  </a:txBody>
                  <a:tcPr marL="68580" marR="68580" marT="0" marB="0"/>
                </a:tc>
              </a:tr>
              <a:tr h="0">
                <a:tc>
                  <a:txBody>
                    <a:bodyPr/>
                    <a:lstStyle/>
                    <a:p>
                      <a:pPr marL="0" marR="0" algn="l">
                        <a:lnSpc>
                          <a:spcPct val="115000"/>
                        </a:lnSpc>
                        <a:spcBef>
                          <a:spcPts val="0"/>
                        </a:spcBef>
                        <a:spcAft>
                          <a:spcPts val="0"/>
                        </a:spcAft>
                      </a:pPr>
                      <a:r>
                        <a:rPr lang="en-US" sz="1600" dirty="0" smtClean="0">
                          <a:effectLst/>
                          <a:latin typeface="Courier New" pitchFamily="49" charset="0"/>
                          <a:cs typeface="Courier New" pitchFamily="49" charset="0"/>
                        </a:rPr>
                        <a:t>10. Staff </a:t>
                      </a:r>
                      <a:r>
                        <a:rPr lang="en-US" sz="1600" dirty="0">
                          <a:effectLst/>
                          <a:latin typeface="Courier New" pitchFamily="49" charset="0"/>
                          <a:cs typeface="Courier New" pitchFamily="49" charset="0"/>
                        </a:rPr>
                        <a:t>computes the customer 's purchased item</a:t>
                      </a:r>
                      <a:endParaRPr lang="en-US" sz="1600" dirty="0">
                        <a:effectLst/>
                        <a:latin typeface="Courier New" pitchFamily="49" charset="0"/>
                        <a:ea typeface="Calibri"/>
                        <a:cs typeface="Courier New" pitchFamily="49" charset="0"/>
                      </a:endParaRPr>
                    </a:p>
                  </a:txBody>
                  <a:tcPr marL="68580" marR="68580" marT="0" marB="0"/>
                </a:tc>
                <a:tc>
                  <a:txBody>
                    <a:bodyPr/>
                    <a:lstStyle/>
                    <a:p>
                      <a:pPr marL="0" marR="0" algn="l">
                        <a:lnSpc>
                          <a:spcPct val="115000"/>
                        </a:lnSpc>
                        <a:spcBef>
                          <a:spcPts val="0"/>
                        </a:spcBef>
                        <a:spcAft>
                          <a:spcPts val="0"/>
                        </a:spcAft>
                      </a:pPr>
                      <a:r>
                        <a:rPr lang="en-US" sz="1600">
                          <a:effectLst/>
                          <a:latin typeface="Courier New" pitchFamily="49" charset="0"/>
                          <a:cs typeface="Courier New" pitchFamily="49" charset="0"/>
                        </a:rPr>
                        <a:t>Compute the item</a:t>
                      </a:r>
                      <a:endParaRPr lang="en-US" sz="16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600">
                          <a:effectLst/>
                          <a:latin typeface="Courier New" pitchFamily="49" charset="0"/>
                          <a:cs typeface="Courier New" pitchFamily="49" charset="0"/>
                        </a:rPr>
                        <a:t> </a:t>
                      </a:r>
                    </a:p>
                    <a:p>
                      <a:pPr marL="0" marR="0" algn="ctr">
                        <a:lnSpc>
                          <a:spcPct val="115000"/>
                        </a:lnSpc>
                        <a:spcBef>
                          <a:spcPts val="0"/>
                        </a:spcBef>
                        <a:spcAft>
                          <a:spcPts val="0"/>
                        </a:spcAft>
                      </a:pPr>
                      <a:r>
                        <a:rPr lang="en-US" sz="1600">
                          <a:effectLst/>
                          <a:latin typeface="Courier New" pitchFamily="49" charset="0"/>
                          <a:cs typeface="Courier New" pitchFamily="49" charset="0"/>
                        </a:rPr>
                        <a:t>Staff</a:t>
                      </a:r>
                      <a:endParaRPr lang="en-US" sz="1600">
                        <a:effectLst/>
                        <a:latin typeface="Courier New" pitchFamily="49" charset="0"/>
                        <a:ea typeface="Calibri"/>
                        <a:cs typeface="Courier New" pitchFamily="49" charset="0"/>
                      </a:endParaRPr>
                    </a:p>
                  </a:txBody>
                  <a:tcPr marL="68580" marR="68580" marT="0" marB="0"/>
                </a:tc>
                <a:tc>
                  <a:txBody>
                    <a:bodyPr/>
                    <a:lstStyle/>
                    <a:p>
                      <a:pPr marL="0" marR="0" algn="l">
                        <a:lnSpc>
                          <a:spcPct val="115000"/>
                        </a:lnSpc>
                        <a:spcBef>
                          <a:spcPts val="0"/>
                        </a:spcBef>
                        <a:spcAft>
                          <a:spcPts val="0"/>
                        </a:spcAft>
                      </a:pPr>
                      <a:r>
                        <a:rPr lang="en-US" sz="1600">
                          <a:effectLst/>
                          <a:latin typeface="Courier New" pitchFamily="49" charset="0"/>
                          <a:cs typeface="Courier New" pitchFamily="49" charset="0"/>
                        </a:rPr>
                        <a:t>Compute purchased item</a:t>
                      </a:r>
                      <a:endParaRPr lang="en-US" sz="1600">
                        <a:effectLst/>
                        <a:latin typeface="Courier New" pitchFamily="49" charset="0"/>
                        <a:ea typeface="Calibri"/>
                        <a:cs typeface="Courier New" pitchFamily="49" charset="0"/>
                      </a:endParaRPr>
                    </a:p>
                  </a:txBody>
                  <a:tcPr marL="68580" marR="68580" marT="0" marB="0"/>
                </a:tc>
                <a:tc>
                  <a:txBody>
                    <a:bodyPr/>
                    <a:lstStyle/>
                    <a:p>
                      <a:pPr marL="0" marR="0" algn="l">
                        <a:lnSpc>
                          <a:spcPct val="115000"/>
                        </a:lnSpc>
                        <a:spcBef>
                          <a:spcPts val="0"/>
                        </a:spcBef>
                        <a:spcAft>
                          <a:spcPts val="0"/>
                        </a:spcAft>
                      </a:pPr>
                      <a:r>
                        <a:rPr lang="en-US" sz="1600">
                          <a:effectLst/>
                          <a:latin typeface="Courier New" pitchFamily="49" charset="0"/>
                          <a:cs typeface="Courier New" pitchFamily="49" charset="0"/>
                        </a:rPr>
                        <a:t>Confirmation of the purchased item details</a:t>
                      </a:r>
                      <a:endParaRPr lang="en-US" sz="16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600" dirty="0">
                          <a:effectLst/>
                          <a:latin typeface="Courier New" pitchFamily="49" charset="0"/>
                          <a:cs typeface="Courier New" pitchFamily="49" charset="0"/>
                        </a:rPr>
                        <a:t> </a:t>
                      </a:r>
                    </a:p>
                    <a:p>
                      <a:pPr marL="0" marR="0" algn="ctr">
                        <a:lnSpc>
                          <a:spcPct val="115000"/>
                        </a:lnSpc>
                        <a:spcBef>
                          <a:spcPts val="0"/>
                        </a:spcBef>
                        <a:spcAft>
                          <a:spcPts val="0"/>
                        </a:spcAft>
                      </a:pPr>
                      <a:r>
                        <a:rPr lang="en-US" sz="1600" dirty="0">
                          <a:effectLst/>
                          <a:latin typeface="Courier New" pitchFamily="49" charset="0"/>
                          <a:cs typeface="Courier New" pitchFamily="49" charset="0"/>
                        </a:rPr>
                        <a:t>Staff</a:t>
                      </a:r>
                      <a:endParaRPr lang="en-US" sz="1600" dirty="0">
                        <a:effectLst/>
                        <a:latin typeface="Courier New" pitchFamily="49" charset="0"/>
                        <a:ea typeface="Calibri"/>
                        <a:cs typeface="Courier New" pitchFamily="49" charset="0"/>
                      </a:endParaRPr>
                    </a:p>
                  </a:txBody>
                  <a:tcPr marL="68580" marR="68580" marT="0" marB="0"/>
                </a:tc>
              </a:tr>
            </a:tbl>
          </a:graphicData>
        </a:graphic>
      </p:graphicFrame>
    </p:spTree>
    <p:extLst>
      <p:ext uri="{BB962C8B-B14F-4D97-AF65-F5344CB8AC3E}">
        <p14:creationId xmlns:p14="http://schemas.microsoft.com/office/powerpoint/2010/main" val="109094220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879240311"/>
              </p:ext>
            </p:extLst>
          </p:nvPr>
        </p:nvGraphicFramePr>
        <p:xfrm>
          <a:off x="304801" y="1155192"/>
          <a:ext cx="8534399" cy="3084576"/>
        </p:xfrm>
        <a:graphic>
          <a:graphicData uri="http://schemas.openxmlformats.org/drawingml/2006/table">
            <a:tbl>
              <a:tblPr firstRow="1" firstCol="1" bandRow="1">
                <a:tableStyleId>{5C22544A-7EE6-4342-B048-85BDC9FD1C3A}</a:tableStyleId>
              </a:tblPr>
              <a:tblGrid>
                <a:gridCol w="2042305"/>
                <a:gridCol w="1310494"/>
                <a:gridCol w="853536"/>
                <a:gridCol w="1420146"/>
                <a:gridCol w="1487772"/>
                <a:gridCol w="1420146"/>
              </a:tblGrid>
              <a:tr h="0">
                <a:tc>
                  <a:txBody>
                    <a:bodyPr/>
                    <a:lstStyle/>
                    <a:p>
                      <a:pPr marL="0" marR="0" algn="l">
                        <a:lnSpc>
                          <a:spcPct val="115000"/>
                        </a:lnSpc>
                        <a:spcBef>
                          <a:spcPts val="0"/>
                        </a:spcBef>
                        <a:spcAft>
                          <a:spcPts val="0"/>
                        </a:spcAft>
                      </a:pPr>
                      <a:r>
                        <a:rPr lang="en-US" sz="1600" dirty="0" smtClean="0">
                          <a:effectLst/>
                          <a:latin typeface="Courier New" pitchFamily="49" charset="0"/>
                          <a:cs typeface="Courier New" pitchFamily="49" charset="0"/>
                        </a:rPr>
                        <a:t>11. *Time </a:t>
                      </a:r>
                      <a:r>
                        <a:rPr lang="en-US" sz="1600" dirty="0">
                          <a:effectLst/>
                          <a:latin typeface="Courier New" pitchFamily="49" charset="0"/>
                          <a:cs typeface="Courier New" pitchFamily="49" charset="0"/>
                        </a:rPr>
                        <a:t>to generate sales reports</a:t>
                      </a:r>
                      <a:endParaRPr lang="en-US" sz="1600" dirty="0">
                        <a:effectLst/>
                        <a:latin typeface="Courier New" pitchFamily="49" charset="0"/>
                        <a:ea typeface="Calibri"/>
                        <a:cs typeface="Courier New" pitchFamily="49" charset="0"/>
                      </a:endParaRPr>
                    </a:p>
                  </a:txBody>
                  <a:tcPr marL="68580" marR="68580" marT="0" marB="0"/>
                </a:tc>
                <a:tc>
                  <a:txBody>
                    <a:bodyPr/>
                    <a:lstStyle/>
                    <a:p>
                      <a:pPr marL="0" marR="0" algn="l">
                        <a:lnSpc>
                          <a:spcPct val="115000"/>
                        </a:lnSpc>
                        <a:spcBef>
                          <a:spcPts val="0"/>
                        </a:spcBef>
                        <a:spcAft>
                          <a:spcPts val="0"/>
                        </a:spcAft>
                      </a:pPr>
                      <a:r>
                        <a:rPr lang="en-US" sz="1600">
                          <a:effectLst/>
                          <a:latin typeface="Courier New" pitchFamily="49" charset="0"/>
                          <a:cs typeface="Courier New" pitchFamily="49" charset="0"/>
                        </a:rPr>
                        <a:t>*Daily, weekly, monthly, or yearly</a:t>
                      </a:r>
                      <a:endParaRPr lang="en-US" sz="16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600">
                          <a:effectLst/>
                          <a:latin typeface="Courier New" pitchFamily="49" charset="0"/>
                          <a:cs typeface="Courier New" pitchFamily="49" charset="0"/>
                        </a:rPr>
                        <a:t> </a:t>
                      </a:r>
                      <a:endParaRPr lang="en-US" sz="1600">
                        <a:effectLst/>
                        <a:latin typeface="Courier New" pitchFamily="49" charset="0"/>
                        <a:ea typeface="Calibri"/>
                        <a:cs typeface="Courier New" pitchFamily="49" charset="0"/>
                      </a:endParaRPr>
                    </a:p>
                  </a:txBody>
                  <a:tcPr marL="68580" marR="68580" marT="0" marB="0"/>
                </a:tc>
                <a:tc>
                  <a:txBody>
                    <a:bodyPr/>
                    <a:lstStyle/>
                    <a:p>
                      <a:pPr marL="0" marR="0" algn="l">
                        <a:lnSpc>
                          <a:spcPct val="115000"/>
                        </a:lnSpc>
                        <a:spcBef>
                          <a:spcPts val="0"/>
                        </a:spcBef>
                        <a:spcAft>
                          <a:spcPts val="0"/>
                        </a:spcAft>
                      </a:pPr>
                      <a:r>
                        <a:rPr lang="en-US" sz="1600">
                          <a:effectLst/>
                          <a:latin typeface="Courier New" pitchFamily="49" charset="0"/>
                          <a:cs typeface="Courier New" pitchFamily="49" charset="0"/>
                        </a:rPr>
                        <a:t>Generate sales report</a:t>
                      </a:r>
                      <a:endParaRPr lang="en-US" sz="1600">
                        <a:effectLst/>
                        <a:latin typeface="Courier New" pitchFamily="49" charset="0"/>
                        <a:ea typeface="Calibri"/>
                        <a:cs typeface="Courier New" pitchFamily="49" charset="0"/>
                      </a:endParaRPr>
                    </a:p>
                  </a:txBody>
                  <a:tcPr marL="68580" marR="68580" marT="0" marB="0"/>
                </a:tc>
                <a:tc>
                  <a:txBody>
                    <a:bodyPr/>
                    <a:lstStyle/>
                    <a:p>
                      <a:pPr marL="0" marR="0" algn="l">
                        <a:lnSpc>
                          <a:spcPct val="115000"/>
                        </a:lnSpc>
                        <a:spcBef>
                          <a:spcPts val="0"/>
                        </a:spcBef>
                        <a:spcAft>
                          <a:spcPts val="0"/>
                        </a:spcAft>
                      </a:pPr>
                      <a:r>
                        <a:rPr lang="en-US" sz="1600">
                          <a:effectLst/>
                          <a:latin typeface="Courier New" pitchFamily="49" charset="0"/>
                          <a:cs typeface="Courier New" pitchFamily="49" charset="0"/>
                        </a:rPr>
                        <a:t>List of the sales</a:t>
                      </a:r>
                      <a:endParaRPr lang="en-US" sz="16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600">
                          <a:effectLst/>
                          <a:latin typeface="Courier New" pitchFamily="49" charset="0"/>
                          <a:cs typeface="Courier New" pitchFamily="49" charset="0"/>
                        </a:rPr>
                        <a:t>Staff/</a:t>
                      </a:r>
                    </a:p>
                    <a:p>
                      <a:pPr marL="0" marR="0" algn="ctr">
                        <a:lnSpc>
                          <a:spcPct val="115000"/>
                        </a:lnSpc>
                        <a:spcBef>
                          <a:spcPts val="0"/>
                        </a:spcBef>
                        <a:spcAft>
                          <a:spcPts val="0"/>
                        </a:spcAft>
                      </a:pPr>
                      <a:r>
                        <a:rPr lang="en-US" sz="1600">
                          <a:effectLst/>
                          <a:latin typeface="Courier New" pitchFamily="49" charset="0"/>
                          <a:cs typeface="Courier New" pitchFamily="49" charset="0"/>
                        </a:rPr>
                        <a:t>Manager</a:t>
                      </a:r>
                      <a:endParaRPr lang="en-US" sz="1600">
                        <a:effectLst/>
                        <a:latin typeface="Courier New" pitchFamily="49" charset="0"/>
                        <a:ea typeface="Calibri"/>
                        <a:cs typeface="Courier New" pitchFamily="49" charset="0"/>
                      </a:endParaRPr>
                    </a:p>
                  </a:txBody>
                  <a:tcPr marL="68580" marR="68580" marT="0" marB="0"/>
                </a:tc>
              </a:tr>
              <a:tr h="0">
                <a:tc>
                  <a:txBody>
                    <a:bodyPr/>
                    <a:lstStyle/>
                    <a:p>
                      <a:pPr marL="0" marR="0" algn="l">
                        <a:lnSpc>
                          <a:spcPct val="115000"/>
                        </a:lnSpc>
                        <a:spcBef>
                          <a:spcPts val="0"/>
                        </a:spcBef>
                        <a:spcAft>
                          <a:spcPts val="0"/>
                        </a:spcAft>
                      </a:pPr>
                      <a:r>
                        <a:rPr lang="en-US" sz="1600" dirty="0" smtClean="0">
                          <a:effectLst/>
                          <a:latin typeface="Courier New" pitchFamily="49" charset="0"/>
                          <a:cs typeface="Courier New" pitchFamily="49" charset="0"/>
                        </a:rPr>
                        <a:t>12.</a:t>
                      </a:r>
                      <a:r>
                        <a:rPr lang="en-US" sz="1600" baseline="0" dirty="0" smtClean="0">
                          <a:effectLst/>
                          <a:latin typeface="Courier New" pitchFamily="49" charset="0"/>
                          <a:cs typeface="Courier New" pitchFamily="49" charset="0"/>
                        </a:rPr>
                        <a:t> </a:t>
                      </a:r>
                      <a:r>
                        <a:rPr lang="en-US" sz="1600" dirty="0" smtClean="0">
                          <a:effectLst/>
                          <a:latin typeface="Courier New" pitchFamily="49" charset="0"/>
                          <a:cs typeface="Courier New" pitchFamily="49" charset="0"/>
                        </a:rPr>
                        <a:t>*Time </a:t>
                      </a:r>
                      <a:r>
                        <a:rPr lang="en-US" sz="1600" dirty="0">
                          <a:effectLst/>
                          <a:latin typeface="Courier New" pitchFamily="49" charset="0"/>
                          <a:cs typeface="Courier New" pitchFamily="49" charset="0"/>
                        </a:rPr>
                        <a:t>to generate inventory report</a:t>
                      </a:r>
                      <a:endParaRPr lang="en-US" sz="1600" dirty="0">
                        <a:effectLst/>
                        <a:latin typeface="Courier New" pitchFamily="49" charset="0"/>
                        <a:ea typeface="Calibri"/>
                        <a:cs typeface="Courier New" pitchFamily="49" charset="0"/>
                      </a:endParaRPr>
                    </a:p>
                  </a:txBody>
                  <a:tcPr marL="68580" marR="68580" marT="0" marB="0"/>
                </a:tc>
                <a:tc>
                  <a:txBody>
                    <a:bodyPr/>
                    <a:lstStyle/>
                    <a:p>
                      <a:pPr marL="0" marR="0" algn="l">
                        <a:lnSpc>
                          <a:spcPct val="115000"/>
                        </a:lnSpc>
                        <a:spcBef>
                          <a:spcPts val="0"/>
                        </a:spcBef>
                        <a:spcAft>
                          <a:spcPts val="0"/>
                        </a:spcAft>
                      </a:pPr>
                      <a:r>
                        <a:rPr lang="en-US" sz="1600">
                          <a:effectLst/>
                          <a:latin typeface="Courier New" pitchFamily="49" charset="0"/>
                          <a:cs typeface="Courier New" pitchFamily="49" charset="0"/>
                        </a:rPr>
                        <a:t>*Daily, weekly, monthly, or yearly</a:t>
                      </a:r>
                      <a:endParaRPr lang="en-US" sz="16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600">
                          <a:effectLst/>
                          <a:latin typeface="Courier New" pitchFamily="49" charset="0"/>
                          <a:cs typeface="Courier New" pitchFamily="49" charset="0"/>
                        </a:rPr>
                        <a:t> </a:t>
                      </a:r>
                      <a:endParaRPr lang="en-US" sz="1600">
                        <a:effectLst/>
                        <a:latin typeface="Courier New" pitchFamily="49" charset="0"/>
                        <a:ea typeface="Calibri"/>
                        <a:cs typeface="Courier New" pitchFamily="49" charset="0"/>
                      </a:endParaRPr>
                    </a:p>
                  </a:txBody>
                  <a:tcPr marL="68580" marR="68580" marT="0" marB="0"/>
                </a:tc>
                <a:tc>
                  <a:txBody>
                    <a:bodyPr/>
                    <a:lstStyle/>
                    <a:p>
                      <a:pPr marL="0" marR="0" algn="l">
                        <a:lnSpc>
                          <a:spcPct val="115000"/>
                        </a:lnSpc>
                        <a:spcBef>
                          <a:spcPts val="0"/>
                        </a:spcBef>
                        <a:spcAft>
                          <a:spcPts val="0"/>
                        </a:spcAft>
                      </a:pPr>
                      <a:r>
                        <a:rPr lang="en-US" sz="1600">
                          <a:effectLst/>
                          <a:latin typeface="Courier New" pitchFamily="49" charset="0"/>
                          <a:cs typeface="Courier New" pitchFamily="49" charset="0"/>
                        </a:rPr>
                        <a:t>Generate inventory report</a:t>
                      </a:r>
                      <a:endParaRPr lang="en-US" sz="1600">
                        <a:effectLst/>
                        <a:latin typeface="Courier New" pitchFamily="49" charset="0"/>
                        <a:ea typeface="Calibri"/>
                        <a:cs typeface="Courier New" pitchFamily="49" charset="0"/>
                      </a:endParaRPr>
                    </a:p>
                  </a:txBody>
                  <a:tcPr marL="68580" marR="68580" marT="0" marB="0"/>
                </a:tc>
                <a:tc>
                  <a:txBody>
                    <a:bodyPr/>
                    <a:lstStyle/>
                    <a:p>
                      <a:pPr marL="0" marR="0" algn="l">
                        <a:lnSpc>
                          <a:spcPct val="115000"/>
                        </a:lnSpc>
                        <a:spcBef>
                          <a:spcPts val="0"/>
                        </a:spcBef>
                        <a:spcAft>
                          <a:spcPts val="0"/>
                        </a:spcAft>
                      </a:pPr>
                      <a:r>
                        <a:rPr lang="en-US" sz="1600">
                          <a:effectLst/>
                          <a:latin typeface="Courier New" pitchFamily="49" charset="0"/>
                          <a:cs typeface="Courier New" pitchFamily="49" charset="0"/>
                        </a:rPr>
                        <a:t>List of the inventory</a:t>
                      </a:r>
                      <a:endParaRPr lang="en-US" sz="1600">
                        <a:effectLst/>
                        <a:latin typeface="Courier New" pitchFamily="49"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endParaRPr lang="en-US" sz="1600" dirty="0" smtClean="0">
                        <a:effectLst/>
                        <a:latin typeface="Courier New" pitchFamily="49" charset="0"/>
                        <a:cs typeface="Courier New" pitchFamily="49" charset="0"/>
                      </a:endParaRPr>
                    </a:p>
                    <a:p>
                      <a:pPr marL="0" marR="0" algn="ctr">
                        <a:lnSpc>
                          <a:spcPct val="115000"/>
                        </a:lnSpc>
                        <a:spcBef>
                          <a:spcPts val="0"/>
                        </a:spcBef>
                        <a:spcAft>
                          <a:spcPts val="0"/>
                        </a:spcAft>
                      </a:pPr>
                      <a:r>
                        <a:rPr lang="en-US" sz="1600" dirty="0" smtClean="0">
                          <a:effectLst/>
                          <a:latin typeface="Courier New" pitchFamily="49" charset="0"/>
                          <a:cs typeface="Courier New" pitchFamily="49" charset="0"/>
                        </a:rPr>
                        <a:t>Manager</a:t>
                      </a:r>
                      <a:endParaRPr lang="en-US" sz="1600" dirty="0">
                        <a:effectLst/>
                        <a:latin typeface="Courier New" pitchFamily="49" charset="0"/>
                        <a:ea typeface="Calibri"/>
                        <a:cs typeface="Courier New" pitchFamily="49" charset="0"/>
                      </a:endParaRPr>
                    </a:p>
                  </a:txBody>
                  <a:tcPr marL="68580" marR="68580" marT="0" marB="0"/>
                </a:tc>
              </a:tr>
              <a:tr h="0">
                <a:tc>
                  <a:txBody>
                    <a:bodyPr/>
                    <a:lstStyle/>
                    <a:p>
                      <a:pPr marL="0" marR="0" algn="l">
                        <a:lnSpc>
                          <a:spcPct val="115000"/>
                        </a:lnSpc>
                        <a:spcBef>
                          <a:spcPts val="0"/>
                        </a:spcBef>
                        <a:spcAft>
                          <a:spcPts val="0"/>
                        </a:spcAft>
                      </a:pPr>
                      <a:r>
                        <a:rPr lang="en-US" sz="1600" dirty="0" smtClean="0">
                          <a:effectLst/>
                          <a:latin typeface="Courier New" pitchFamily="49" charset="0"/>
                          <a:cs typeface="Courier New" pitchFamily="49" charset="0"/>
                        </a:rPr>
                        <a:t>13. *Time </a:t>
                      </a:r>
                      <a:r>
                        <a:rPr lang="en-US" sz="1600" dirty="0">
                          <a:effectLst/>
                          <a:latin typeface="Courier New" pitchFamily="49" charset="0"/>
                          <a:cs typeface="Courier New" pitchFamily="49" charset="0"/>
                        </a:rPr>
                        <a:t>to produce a receipt</a:t>
                      </a:r>
                      <a:endParaRPr lang="en-US" sz="1600" dirty="0">
                        <a:effectLst/>
                        <a:latin typeface="Courier New" pitchFamily="49" charset="0"/>
                        <a:ea typeface="Calibri"/>
                        <a:cs typeface="Courier New" pitchFamily="49" charset="0"/>
                      </a:endParaRPr>
                    </a:p>
                  </a:txBody>
                  <a:tcPr marL="68580" marR="68580" marT="0" marB="0"/>
                </a:tc>
                <a:tc>
                  <a:txBody>
                    <a:bodyPr/>
                    <a:lstStyle/>
                    <a:p>
                      <a:pPr marL="0" marR="0" algn="l">
                        <a:lnSpc>
                          <a:spcPct val="115000"/>
                        </a:lnSpc>
                        <a:spcBef>
                          <a:spcPts val="0"/>
                        </a:spcBef>
                        <a:spcAft>
                          <a:spcPts val="0"/>
                        </a:spcAft>
                      </a:pPr>
                      <a:r>
                        <a:rPr lang="en-US" sz="1600">
                          <a:effectLst/>
                          <a:latin typeface="Courier New" pitchFamily="49" charset="0"/>
                          <a:cs typeface="Courier New" pitchFamily="49" charset="0"/>
                        </a:rPr>
                        <a:t> </a:t>
                      </a:r>
                      <a:endParaRPr lang="en-US" sz="1600">
                        <a:effectLst/>
                        <a:latin typeface="Courier New" pitchFamily="49" charset="0"/>
                        <a:ea typeface="Calibri"/>
                        <a:cs typeface="Courier New" pitchFamily="49" charset="0"/>
                      </a:endParaRPr>
                    </a:p>
                  </a:txBody>
                  <a:tcPr marL="68580" marR="68580" marT="0" marB="0"/>
                </a:tc>
                <a:tc>
                  <a:txBody>
                    <a:bodyPr/>
                    <a:lstStyle/>
                    <a:p>
                      <a:pPr marL="0" marR="0" algn="l">
                        <a:lnSpc>
                          <a:spcPct val="115000"/>
                        </a:lnSpc>
                        <a:spcBef>
                          <a:spcPts val="0"/>
                        </a:spcBef>
                        <a:spcAft>
                          <a:spcPts val="0"/>
                        </a:spcAft>
                      </a:pPr>
                      <a:r>
                        <a:rPr lang="en-US" sz="1600">
                          <a:effectLst/>
                          <a:latin typeface="Courier New" pitchFamily="49" charset="0"/>
                          <a:cs typeface="Courier New" pitchFamily="49" charset="0"/>
                        </a:rPr>
                        <a:t> </a:t>
                      </a:r>
                      <a:endParaRPr lang="en-US" sz="1600">
                        <a:effectLst/>
                        <a:latin typeface="Courier New" pitchFamily="49" charset="0"/>
                        <a:ea typeface="Calibri"/>
                        <a:cs typeface="Courier New" pitchFamily="49" charset="0"/>
                      </a:endParaRPr>
                    </a:p>
                  </a:txBody>
                  <a:tcPr marL="68580" marR="68580" marT="0" marB="0"/>
                </a:tc>
                <a:tc>
                  <a:txBody>
                    <a:bodyPr/>
                    <a:lstStyle/>
                    <a:p>
                      <a:pPr marL="0" marR="0" algn="l">
                        <a:lnSpc>
                          <a:spcPct val="115000"/>
                        </a:lnSpc>
                        <a:spcBef>
                          <a:spcPts val="0"/>
                        </a:spcBef>
                        <a:spcAft>
                          <a:spcPts val="0"/>
                        </a:spcAft>
                      </a:pPr>
                      <a:r>
                        <a:rPr lang="en-US" sz="1600">
                          <a:effectLst/>
                          <a:latin typeface="Courier New" pitchFamily="49" charset="0"/>
                          <a:cs typeface="Courier New" pitchFamily="49" charset="0"/>
                        </a:rPr>
                        <a:t>Generate official receipt</a:t>
                      </a:r>
                      <a:endParaRPr lang="en-US" sz="1600">
                        <a:effectLst/>
                        <a:latin typeface="Courier New" pitchFamily="49" charset="0"/>
                        <a:ea typeface="Calibri"/>
                        <a:cs typeface="Courier New" pitchFamily="49" charset="0"/>
                      </a:endParaRPr>
                    </a:p>
                  </a:txBody>
                  <a:tcPr marL="68580" marR="68580" marT="0" marB="0"/>
                </a:tc>
                <a:tc>
                  <a:txBody>
                    <a:bodyPr/>
                    <a:lstStyle/>
                    <a:p>
                      <a:pPr marL="0" marR="0" algn="l">
                        <a:lnSpc>
                          <a:spcPct val="115000"/>
                        </a:lnSpc>
                        <a:spcBef>
                          <a:spcPts val="0"/>
                        </a:spcBef>
                        <a:spcAft>
                          <a:spcPts val="0"/>
                        </a:spcAft>
                      </a:pPr>
                      <a:r>
                        <a:rPr lang="en-US" sz="1600">
                          <a:effectLst/>
                          <a:latin typeface="Courier New" pitchFamily="49" charset="0"/>
                          <a:cs typeface="Courier New" pitchFamily="49" charset="0"/>
                        </a:rPr>
                        <a:t>Produced official receipt</a:t>
                      </a:r>
                      <a:endParaRPr lang="en-US" sz="1600">
                        <a:effectLst/>
                        <a:latin typeface="Courier New" pitchFamily="49" charset="0"/>
                        <a:ea typeface="Calibri"/>
                        <a:cs typeface="Courier New" pitchFamily="49" charset="0"/>
                      </a:endParaRPr>
                    </a:p>
                  </a:txBody>
                  <a:tcPr marL="68580" marR="68580" marT="0" marB="0"/>
                </a:tc>
                <a:tc>
                  <a:txBody>
                    <a:bodyPr/>
                    <a:lstStyle/>
                    <a:p>
                      <a:pPr marL="0" marR="0" algn="l">
                        <a:lnSpc>
                          <a:spcPct val="115000"/>
                        </a:lnSpc>
                        <a:spcBef>
                          <a:spcPts val="0"/>
                        </a:spcBef>
                        <a:spcAft>
                          <a:spcPts val="0"/>
                        </a:spcAft>
                      </a:pPr>
                      <a:r>
                        <a:rPr lang="en-US" sz="1600" dirty="0">
                          <a:effectLst/>
                          <a:latin typeface="Courier New" pitchFamily="49" charset="0"/>
                          <a:cs typeface="Courier New" pitchFamily="49" charset="0"/>
                        </a:rPr>
                        <a:t>Staff/</a:t>
                      </a:r>
                    </a:p>
                    <a:p>
                      <a:pPr marL="0" marR="0" algn="l">
                        <a:lnSpc>
                          <a:spcPct val="115000"/>
                        </a:lnSpc>
                        <a:spcBef>
                          <a:spcPts val="0"/>
                        </a:spcBef>
                        <a:spcAft>
                          <a:spcPts val="0"/>
                        </a:spcAft>
                      </a:pPr>
                      <a:r>
                        <a:rPr lang="en-US" sz="1600" dirty="0">
                          <a:effectLst/>
                          <a:latin typeface="Courier New" pitchFamily="49" charset="0"/>
                          <a:cs typeface="Courier New" pitchFamily="49" charset="0"/>
                        </a:rPr>
                        <a:t>Customer</a:t>
                      </a:r>
                      <a:endParaRPr lang="en-US" sz="1600" dirty="0">
                        <a:effectLst/>
                        <a:latin typeface="Courier New" pitchFamily="49" charset="0"/>
                        <a:ea typeface="Calibri"/>
                        <a:cs typeface="Courier New" pitchFamily="49" charset="0"/>
                      </a:endParaRPr>
                    </a:p>
                  </a:txBody>
                  <a:tcPr marL="68580" marR="68580" marT="0" marB="0"/>
                </a:tc>
              </a:tr>
            </a:tbl>
          </a:graphicData>
        </a:graphic>
      </p:graphicFrame>
    </p:spTree>
    <p:extLst>
      <p:ext uri="{BB962C8B-B14F-4D97-AF65-F5344CB8AC3E}">
        <p14:creationId xmlns:p14="http://schemas.microsoft.com/office/powerpoint/2010/main" val="333387353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599" y="751820"/>
            <a:ext cx="3945311" cy="523220"/>
          </a:xfrm>
          <a:prstGeom prst="rect">
            <a:avLst/>
          </a:prstGeom>
        </p:spPr>
        <p:txBody>
          <a:bodyPr wrap="none">
            <a:spAutoFit/>
          </a:bodyPr>
          <a:lstStyle/>
          <a:p>
            <a:r>
              <a:rPr lang="en-US" sz="2800" b="1" spc="50" dirty="0" smtClean="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rPr>
              <a:t>Data Flow Diagram</a:t>
            </a:r>
            <a:endParaRPr lang="en-US" sz="2800" dirty="0"/>
          </a:p>
        </p:txBody>
      </p:sp>
      <p:sp>
        <p:nvSpPr>
          <p:cNvPr id="3" name="TextBox 2"/>
          <p:cNvSpPr txBox="1"/>
          <p:nvPr/>
        </p:nvSpPr>
        <p:spPr>
          <a:xfrm>
            <a:off x="990599" y="2438400"/>
            <a:ext cx="7772401" cy="1304203"/>
          </a:xfrm>
          <a:prstGeom prst="rect">
            <a:avLst/>
          </a:prstGeom>
          <a:noFill/>
        </p:spPr>
        <p:txBody>
          <a:bodyPr wrap="square" rtlCol="0">
            <a:spAutoFit/>
          </a:bodyPr>
          <a:lstStyle/>
          <a:p>
            <a:pPr algn="just">
              <a:lnSpc>
                <a:spcPct val="150000"/>
              </a:lnSpc>
            </a:pPr>
            <a:r>
              <a:rPr lang="en-US" b="1" dirty="0">
                <a:latin typeface="Courier New" pitchFamily="49" charset="0"/>
                <a:cs typeface="Courier New" pitchFamily="49" charset="0"/>
              </a:rPr>
              <a:t>Data Flow Diagram (DFD) </a:t>
            </a:r>
            <a:r>
              <a:rPr lang="en-US" dirty="0">
                <a:latin typeface="Courier New" pitchFamily="49" charset="0"/>
                <a:cs typeface="Courier New" pitchFamily="49" charset="0"/>
              </a:rPr>
              <a:t>is a graphical representation of the “flow” of data through an information system, modeling its process aspects.</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1884245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65" name="Rectangle 2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3" name="Oval 182"/>
          <p:cNvSpPr/>
          <p:nvPr/>
        </p:nvSpPr>
        <p:spPr>
          <a:xfrm>
            <a:off x="3733800" y="428625"/>
            <a:ext cx="2847975" cy="619125"/>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100">
                <a:effectLst/>
                <a:latin typeface="Courier New"/>
                <a:ea typeface="Calibri"/>
                <a:cs typeface="Times New Roman"/>
              </a:rPr>
              <a:t>1.0</a:t>
            </a:r>
            <a:endParaRPr lang="en-US" sz="1100">
              <a:effectLst/>
              <a:ea typeface="Calibri"/>
              <a:cs typeface="Times New Roman"/>
            </a:endParaRPr>
          </a:p>
          <a:p>
            <a:pPr marL="0" marR="0" algn="ctr">
              <a:spcBef>
                <a:spcPts val="0"/>
              </a:spcBef>
              <a:spcAft>
                <a:spcPts val="0"/>
              </a:spcAft>
            </a:pPr>
            <a:r>
              <a:rPr lang="en-US" sz="1100">
                <a:effectLst/>
                <a:latin typeface="Courier New"/>
                <a:ea typeface="Calibri"/>
                <a:cs typeface="Times New Roman"/>
              </a:rPr>
              <a:t>Add item information</a:t>
            </a:r>
            <a:endParaRPr lang="en-US" sz="1100">
              <a:effectLst/>
              <a:ea typeface="Calibri"/>
              <a:cs typeface="Times New Roman"/>
            </a:endParaRPr>
          </a:p>
        </p:txBody>
      </p:sp>
      <p:sp>
        <p:nvSpPr>
          <p:cNvPr id="184" name="Oval 183"/>
          <p:cNvSpPr/>
          <p:nvPr/>
        </p:nvSpPr>
        <p:spPr>
          <a:xfrm>
            <a:off x="3781425" y="2706370"/>
            <a:ext cx="2781300" cy="847725"/>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100">
                <a:effectLst/>
                <a:latin typeface="Courier New"/>
                <a:ea typeface="Calibri"/>
                <a:cs typeface="Times New Roman"/>
              </a:rPr>
              <a:t>4.0</a:t>
            </a:r>
            <a:endParaRPr lang="en-US" sz="1100">
              <a:effectLst/>
              <a:ea typeface="Calibri"/>
              <a:cs typeface="Times New Roman"/>
            </a:endParaRPr>
          </a:p>
          <a:p>
            <a:pPr marL="0" marR="0" algn="ctr">
              <a:spcBef>
                <a:spcPts val="0"/>
              </a:spcBef>
              <a:spcAft>
                <a:spcPts val="0"/>
              </a:spcAft>
            </a:pPr>
            <a:r>
              <a:rPr lang="en-US" sz="1100">
                <a:effectLst/>
                <a:latin typeface="Courier New"/>
                <a:ea typeface="Calibri"/>
                <a:cs typeface="Times New Roman"/>
              </a:rPr>
              <a:t>Generate sales report</a:t>
            </a:r>
            <a:endParaRPr lang="en-US" sz="1100">
              <a:effectLst/>
              <a:ea typeface="Calibri"/>
              <a:cs typeface="Times New Roman"/>
            </a:endParaRPr>
          </a:p>
        </p:txBody>
      </p:sp>
      <p:sp>
        <p:nvSpPr>
          <p:cNvPr id="185" name="Oval 184"/>
          <p:cNvSpPr/>
          <p:nvPr/>
        </p:nvSpPr>
        <p:spPr>
          <a:xfrm>
            <a:off x="3667125" y="1831340"/>
            <a:ext cx="2962275" cy="7810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100">
                <a:effectLst/>
                <a:latin typeface="Courier New"/>
                <a:ea typeface="Calibri"/>
                <a:cs typeface="Times New Roman"/>
              </a:rPr>
              <a:t>3.0</a:t>
            </a:r>
            <a:endParaRPr lang="en-US" sz="1100">
              <a:effectLst/>
              <a:ea typeface="Calibri"/>
              <a:cs typeface="Times New Roman"/>
            </a:endParaRPr>
          </a:p>
          <a:p>
            <a:pPr marL="0" marR="0" algn="ctr">
              <a:spcBef>
                <a:spcPts val="0"/>
              </a:spcBef>
              <a:spcAft>
                <a:spcPts val="0"/>
              </a:spcAft>
            </a:pPr>
            <a:r>
              <a:rPr lang="en-US" sz="1100">
                <a:effectLst/>
                <a:latin typeface="Courier New"/>
                <a:ea typeface="Calibri"/>
                <a:cs typeface="Times New Roman"/>
              </a:rPr>
              <a:t>Update employee details</a:t>
            </a:r>
            <a:endParaRPr lang="en-US" sz="1100">
              <a:effectLst/>
              <a:ea typeface="Calibri"/>
              <a:cs typeface="Times New Roman"/>
            </a:endParaRPr>
          </a:p>
        </p:txBody>
      </p:sp>
      <p:sp>
        <p:nvSpPr>
          <p:cNvPr id="186" name="Oval 185"/>
          <p:cNvSpPr/>
          <p:nvPr/>
        </p:nvSpPr>
        <p:spPr>
          <a:xfrm>
            <a:off x="3781425" y="1183640"/>
            <a:ext cx="2781300" cy="600075"/>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100">
                <a:effectLst/>
                <a:latin typeface="Courier New"/>
                <a:ea typeface="Calibri"/>
                <a:cs typeface="Times New Roman"/>
              </a:rPr>
              <a:t>2.0</a:t>
            </a:r>
            <a:endParaRPr lang="en-US" sz="1100">
              <a:effectLst/>
              <a:ea typeface="Calibri"/>
              <a:cs typeface="Times New Roman"/>
            </a:endParaRPr>
          </a:p>
          <a:p>
            <a:pPr marL="0" marR="0" algn="ctr">
              <a:spcBef>
                <a:spcPts val="0"/>
              </a:spcBef>
              <a:spcAft>
                <a:spcPts val="0"/>
              </a:spcAft>
            </a:pPr>
            <a:r>
              <a:rPr lang="en-US" sz="1100">
                <a:effectLst/>
                <a:latin typeface="Courier New"/>
                <a:ea typeface="Calibri"/>
                <a:cs typeface="Times New Roman"/>
              </a:rPr>
              <a:t>Update item details</a:t>
            </a:r>
            <a:endParaRPr lang="en-US" sz="1100">
              <a:effectLst/>
              <a:ea typeface="Calibri"/>
              <a:cs typeface="Times New Roman"/>
            </a:endParaRPr>
          </a:p>
        </p:txBody>
      </p:sp>
      <p:sp>
        <p:nvSpPr>
          <p:cNvPr id="187" name="Oval 186"/>
          <p:cNvSpPr/>
          <p:nvPr/>
        </p:nvSpPr>
        <p:spPr>
          <a:xfrm>
            <a:off x="3800475" y="4582795"/>
            <a:ext cx="2762250" cy="828675"/>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100">
                <a:effectLst/>
                <a:latin typeface="Courier New"/>
                <a:ea typeface="Calibri"/>
                <a:cs typeface="Times New Roman"/>
              </a:rPr>
              <a:t>6.0</a:t>
            </a:r>
            <a:endParaRPr lang="en-US" sz="1100">
              <a:effectLst/>
              <a:ea typeface="Calibri"/>
              <a:cs typeface="Times New Roman"/>
            </a:endParaRPr>
          </a:p>
          <a:p>
            <a:pPr marL="0" marR="0" algn="ctr">
              <a:spcBef>
                <a:spcPts val="0"/>
              </a:spcBef>
              <a:spcAft>
                <a:spcPts val="0"/>
              </a:spcAft>
            </a:pPr>
            <a:r>
              <a:rPr lang="en-US" sz="1100">
                <a:effectLst/>
                <a:latin typeface="Courier New"/>
                <a:ea typeface="Calibri"/>
                <a:cs typeface="Times New Roman"/>
              </a:rPr>
              <a:t>Compute purchase items</a:t>
            </a:r>
            <a:endParaRPr lang="en-US" sz="1100">
              <a:effectLst/>
              <a:ea typeface="Calibri"/>
              <a:cs typeface="Times New Roman"/>
            </a:endParaRPr>
          </a:p>
        </p:txBody>
      </p:sp>
      <p:sp>
        <p:nvSpPr>
          <p:cNvPr id="188" name="Oval 187"/>
          <p:cNvSpPr/>
          <p:nvPr/>
        </p:nvSpPr>
        <p:spPr>
          <a:xfrm>
            <a:off x="3800475" y="3631565"/>
            <a:ext cx="2762250" cy="8191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100">
                <a:effectLst/>
                <a:latin typeface="Courier New"/>
                <a:ea typeface="Calibri"/>
                <a:cs typeface="Times New Roman"/>
              </a:rPr>
              <a:t>5.0</a:t>
            </a:r>
            <a:endParaRPr lang="en-US" sz="1100">
              <a:effectLst/>
              <a:ea typeface="Calibri"/>
              <a:cs typeface="Times New Roman"/>
            </a:endParaRPr>
          </a:p>
          <a:p>
            <a:pPr marL="0" marR="0" algn="ctr">
              <a:spcBef>
                <a:spcPts val="0"/>
              </a:spcBef>
              <a:spcAft>
                <a:spcPts val="0"/>
              </a:spcAft>
            </a:pPr>
            <a:r>
              <a:rPr lang="en-US" sz="1100">
                <a:effectLst/>
                <a:latin typeface="Courier New"/>
                <a:ea typeface="Calibri"/>
                <a:cs typeface="Times New Roman"/>
              </a:rPr>
              <a:t>Generate inventory report</a:t>
            </a:r>
            <a:endParaRPr lang="en-US" sz="1100">
              <a:effectLst/>
              <a:ea typeface="Calibri"/>
              <a:cs typeface="Times New Roman"/>
            </a:endParaRPr>
          </a:p>
        </p:txBody>
      </p:sp>
      <p:sp>
        <p:nvSpPr>
          <p:cNvPr id="189" name="Oval 188"/>
          <p:cNvSpPr/>
          <p:nvPr/>
        </p:nvSpPr>
        <p:spPr>
          <a:xfrm>
            <a:off x="3857625" y="5498465"/>
            <a:ext cx="2705100" cy="828675"/>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100">
                <a:effectLst/>
                <a:latin typeface="Courier New"/>
                <a:ea typeface="Calibri"/>
                <a:cs typeface="Times New Roman"/>
              </a:rPr>
              <a:t>7.0</a:t>
            </a:r>
            <a:endParaRPr lang="en-US" sz="1100">
              <a:effectLst/>
              <a:ea typeface="Calibri"/>
              <a:cs typeface="Times New Roman"/>
            </a:endParaRPr>
          </a:p>
          <a:p>
            <a:pPr marL="0" marR="0" algn="ctr">
              <a:spcBef>
                <a:spcPts val="0"/>
              </a:spcBef>
              <a:spcAft>
                <a:spcPts val="0"/>
              </a:spcAft>
            </a:pPr>
            <a:r>
              <a:rPr lang="en-US" sz="1100">
                <a:effectLst/>
                <a:latin typeface="Courier New"/>
                <a:ea typeface="Calibri"/>
                <a:cs typeface="Times New Roman"/>
              </a:rPr>
              <a:t>Generate official receipt</a:t>
            </a:r>
            <a:endParaRPr lang="en-US" sz="1100">
              <a:effectLst/>
              <a:ea typeface="Calibri"/>
              <a:cs typeface="Times New Roman"/>
            </a:endParaRPr>
          </a:p>
        </p:txBody>
      </p:sp>
      <p:sp>
        <p:nvSpPr>
          <p:cNvPr id="190" name="Rectangle 189"/>
          <p:cNvSpPr/>
          <p:nvPr/>
        </p:nvSpPr>
        <p:spPr>
          <a:xfrm>
            <a:off x="1514475" y="2926080"/>
            <a:ext cx="1028700" cy="29527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endParaRPr lang="en-US" sz="1100" dirty="0" smtClean="0">
              <a:effectLst/>
              <a:latin typeface="Courier New"/>
              <a:ea typeface="Calibri"/>
              <a:cs typeface="Times New Roman"/>
            </a:endParaRPr>
          </a:p>
          <a:p>
            <a:pPr marL="0" marR="0" algn="ctr">
              <a:lnSpc>
                <a:spcPct val="115000"/>
              </a:lnSpc>
              <a:spcBef>
                <a:spcPts val="0"/>
              </a:spcBef>
              <a:spcAft>
                <a:spcPts val="1000"/>
              </a:spcAft>
            </a:pPr>
            <a:r>
              <a:rPr lang="en-US" sz="1100" dirty="0" smtClean="0">
                <a:effectLst/>
                <a:latin typeface="Courier New"/>
                <a:ea typeface="Calibri"/>
                <a:cs typeface="Times New Roman"/>
              </a:rPr>
              <a:t>Admin</a:t>
            </a:r>
            <a:endParaRPr lang="en-US" sz="1100" dirty="0">
              <a:effectLst/>
              <a:ea typeface="Calibri"/>
              <a:cs typeface="Times New Roman"/>
            </a:endParaRPr>
          </a:p>
          <a:p>
            <a:pPr marL="0" marR="0">
              <a:lnSpc>
                <a:spcPct val="115000"/>
              </a:lnSpc>
              <a:spcBef>
                <a:spcPts val="0"/>
              </a:spcBef>
              <a:spcAft>
                <a:spcPts val="1000"/>
              </a:spcAft>
            </a:pPr>
            <a:r>
              <a:rPr lang="en-US" sz="1100" dirty="0">
                <a:effectLst/>
                <a:ea typeface="Calibri"/>
                <a:cs typeface="Times New Roman"/>
              </a:rPr>
              <a:t> </a:t>
            </a:r>
          </a:p>
        </p:txBody>
      </p:sp>
      <p:cxnSp>
        <p:nvCxnSpPr>
          <p:cNvPr id="191" name="Straight Arrow Connector 190"/>
          <p:cNvCxnSpPr/>
          <p:nvPr/>
        </p:nvCxnSpPr>
        <p:spPr>
          <a:xfrm>
            <a:off x="2543175" y="3114675"/>
            <a:ext cx="12573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2" name="Straight Arrow Connector 191"/>
          <p:cNvCxnSpPr/>
          <p:nvPr/>
        </p:nvCxnSpPr>
        <p:spPr>
          <a:xfrm>
            <a:off x="2400300" y="2209800"/>
            <a:ext cx="123825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3" name="Straight Arrow Connector 192"/>
          <p:cNvCxnSpPr/>
          <p:nvPr/>
        </p:nvCxnSpPr>
        <p:spPr>
          <a:xfrm>
            <a:off x="2200275" y="1466850"/>
            <a:ext cx="158115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4" name="Straight Arrow Connector 193"/>
          <p:cNvCxnSpPr/>
          <p:nvPr/>
        </p:nvCxnSpPr>
        <p:spPr>
          <a:xfrm>
            <a:off x="1743075" y="771525"/>
            <a:ext cx="196215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5" name="Straight Arrow Connector 194"/>
          <p:cNvCxnSpPr/>
          <p:nvPr/>
        </p:nvCxnSpPr>
        <p:spPr>
          <a:xfrm>
            <a:off x="2400300" y="3990975"/>
            <a:ext cx="136207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6" name="Straight Arrow Connector 195"/>
          <p:cNvCxnSpPr/>
          <p:nvPr/>
        </p:nvCxnSpPr>
        <p:spPr>
          <a:xfrm>
            <a:off x="2200275" y="4829175"/>
            <a:ext cx="166687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7" name="Straight Arrow Connector 196"/>
          <p:cNvCxnSpPr/>
          <p:nvPr/>
        </p:nvCxnSpPr>
        <p:spPr>
          <a:xfrm>
            <a:off x="1943100" y="5724525"/>
            <a:ext cx="195262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8" name="Straight Arrow Connector 197"/>
          <p:cNvCxnSpPr/>
          <p:nvPr/>
        </p:nvCxnSpPr>
        <p:spPr>
          <a:xfrm>
            <a:off x="6581775" y="1171575"/>
            <a:ext cx="77152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9" name="Straight Arrow Connector 198"/>
          <p:cNvCxnSpPr/>
          <p:nvPr/>
        </p:nvCxnSpPr>
        <p:spPr>
          <a:xfrm>
            <a:off x="6629400" y="2209800"/>
            <a:ext cx="7239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0" name="Straight Arrow Connector 199"/>
          <p:cNvCxnSpPr/>
          <p:nvPr/>
        </p:nvCxnSpPr>
        <p:spPr>
          <a:xfrm>
            <a:off x="6562725" y="3114675"/>
            <a:ext cx="79057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1" name="Straight Arrow Connector 200"/>
          <p:cNvCxnSpPr/>
          <p:nvPr/>
        </p:nvCxnSpPr>
        <p:spPr>
          <a:xfrm>
            <a:off x="6562725" y="4076700"/>
            <a:ext cx="79057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2" name="Straight Arrow Connector 201"/>
          <p:cNvCxnSpPr/>
          <p:nvPr/>
        </p:nvCxnSpPr>
        <p:spPr>
          <a:xfrm>
            <a:off x="6562725" y="5029200"/>
            <a:ext cx="79057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3" name="Straight Arrow Connector 202"/>
          <p:cNvCxnSpPr/>
          <p:nvPr/>
        </p:nvCxnSpPr>
        <p:spPr>
          <a:xfrm>
            <a:off x="6572250" y="5905500"/>
            <a:ext cx="78105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4" name="Straight Arrow Connector 203"/>
          <p:cNvCxnSpPr/>
          <p:nvPr/>
        </p:nvCxnSpPr>
        <p:spPr>
          <a:xfrm>
            <a:off x="6581775" y="1047750"/>
            <a:ext cx="77152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5" name="Straight Arrow Connector 204"/>
          <p:cNvCxnSpPr/>
          <p:nvPr/>
        </p:nvCxnSpPr>
        <p:spPr>
          <a:xfrm flipV="1">
            <a:off x="1743075" y="3267075"/>
            <a:ext cx="0" cy="169545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6" name="Straight Arrow Connector 205"/>
          <p:cNvCxnSpPr/>
          <p:nvPr/>
        </p:nvCxnSpPr>
        <p:spPr>
          <a:xfrm flipV="1">
            <a:off x="1524000" y="3267075"/>
            <a:ext cx="0" cy="26193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7" name="Straight Connector 206"/>
          <p:cNvCxnSpPr/>
          <p:nvPr/>
        </p:nvCxnSpPr>
        <p:spPr>
          <a:xfrm>
            <a:off x="1743075" y="4962525"/>
            <a:ext cx="2057400" cy="0"/>
          </a:xfrm>
          <a:prstGeom prst="line">
            <a:avLst/>
          </a:prstGeom>
        </p:spPr>
        <p:style>
          <a:lnRef idx="1">
            <a:schemeClr val="dk1"/>
          </a:lnRef>
          <a:fillRef idx="0">
            <a:schemeClr val="dk1"/>
          </a:fillRef>
          <a:effectRef idx="0">
            <a:schemeClr val="dk1"/>
          </a:effectRef>
          <a:fontRef idx="minor">
            <a:schemeClr val="tx1"/>
          </a:fontRef>
        </p:style>
      </p:cxnSp>
      <p:cxnSp>
        <p:nvCxnSpPr>
          <p:cNvPr id="208" name="Straight Connector 207"/>
          <p:cNvCxnSpPr/>
          <p:nvPr/>
        </p:nvCxnSpPr>
        <p:spPr>
          <a:xfrm>
            <a:off x="1514475" y="5905500"/>
            <a:ext cx="2343150" cy="0"/>
          </a:xfrm>
          <a:prstGeom prst="line">
            <a:avLst/>
          </a:prstGeom>
        </p:spPr>
        <p:style>
          <a:lnRef idx="1">
            <a:schemeClr val="dk1"/>
          </a:lnRef>
          <a:fillRef idx="0">
            <a:schemeClr val="dk1"/>
          </a:fillRef>
          <a:effectRef idx="0">
            <a:schemeClr val="dk1"/>
          </a:effectRef>
          <a:fontRef idx="minor">
            <a:schemeClr val="tx1"/>
          </a:fontRef>
        </p:style>
      </p:cxnSp>
      <p:cxnSp>
        <p:nvCxnSpPr>
          <p:cNvPr id="209" name="Straight Connector 208"/>
          <p:cNvCxnSpPr/>
          <p:nvPr/>
        </p:nvCxnSpPr>
        <p:spPr>
          <a:xfrm>
            <a:off x="1743075" y="771525"/>
            <a:ext cx="0" cy="2152650"/>
          </a:xfrm>
          <a:prstGeom prst="line">
            <a:avLst/>
          </a:prstGeom>
        </p:spPr>
        <p:style>
          <a:lnRef idx="1">
            <a:schemeClr val="dk1"/>
          </a:lnRef>
          <a:fillRef idx="0">
            <a:schemeClr val="dk1"/>
          </a:fillRef>
          <a:effectRef idx="0">
            <a:schemeClr val="dk1"/>
          </a:effectRef>
          <a:fontRef idx="minor">
            <a:schemeClr val="tx1"/>
          </a:fontRef>
        </p:style>
      </p:cxnSp>
      <p:cxnSp>
        <p:nvCxnSpPr>
          <p:cNvPr id="210" name="Straight Connector 209"/>
          <p:cNvCxnSpPr/>
          <p:nvPr/>
        </p:nvCxnSpPr>
        <p:spPr>
          <a:xfrm>
            <a:off x="2200275" y="1476375"/>
            <a:ext cx="0" cy="1447800"/>
          </a:xfrm>
          <a:prstGeom prst="line">
            <a:avLst/>
          </a:prstGeom>
        </p:spPr>
        <p:style>
          <a:lnRef idx="1">
            <a:schemeClr val="dk1"/>
          </a:lnRef>
          <a:fillRef idx="0">
            <a:schemeClr val="dk1"/>
          </a:fillRef>
          <a:effectRef idx="0">
            <a:schemeClr val="dk1"/>
          </a:effectRef>
          <a:fontRef idx="minor">
            <a:schemeClr val="tx1"/>
          </a:fontRef>
        </p:style>
      </p:cxnSp>
      <p:cxnSp>
        <p:nvCxnSpPr>
          <p:cNvPr id="211" name="Straight Connector 210"/>
          <p:cNvCxnSpPr/>
          <p:nvPr/>
        </p:nvCxnSpPr>
        <p:spPr>
          <a:xfrm>
            <a:off x="2400300" y="3314700"/>
            <a:ext cx="0" cy="676275"/>
          </a:xfrm>
          <a:prstGeom prst="line">
            <a:avLst/>
          </a:prstGeom>
        </p:spPr>
        <p:style>
          <a:lnRef idx="1">
            <a:schemeClr val="dk1"/>
          </a:lnRef>
          <a:fillRef idx="0">
            <a:schemeClr val="dk1"/>
          </a:fillRef>
          <a:effectRef idx="0">
            <a:schemeClr val="dk1"/>
          </a:effectRef>
          <a:fontRef idx="minor">
            <a:schemeClr val="tx1"/>
          </a:fontRef>
        </p:style>
      </p:cxnSp>
      <p:cxnSp>
        <p:nvCxnSpPr>
          <p:cNvPr id="212" name="Straight Connector 211"/>
          <p:cNvCxnSpPr/>
          <p:nvPr/>
        </p:nvCxnSpPr>
        <p:spPr>
          <a:xfrm>
            <a:off x="2200275" y="3314700"/>
            <a:ext cx="0" cy="1514475"/>
          </a:xfrm>
          <a:prstGeom prst="line">
            <a:avLst/>
          </a:prstGeom>
        </p:spPr>
        <p:style>
          <a:lnRef idx="1">
            <a:schemeClr val="dk1"/>
          </a:lnRef>
          <a:fillRef idx="0">
            <a:schemeClr val="dk1"/>
          </a:fillRef>
          <a:effectRef idx="0">
            <a:schemeClr val="dk1"/>
          </a:effectRef>
          <a:fontRef idx="minor">
            <a:schemeClr val="tx1"/>
          </a:fontRef>
        </p:style>
      </p:cxnSp>
      <p:cxnSp>
        <p:nvCxnSpPr>
          <p:cNvPr id="213" name="Straight Connector 212"/>
          <p:cNvCxnSpPr/>
          <p:nvPr/>
        </p:nvCxnSpPr>
        <p:spPr>
          <a:xfrm>
            <a:off x="1943100" y="3314700"/>
            <a:ext cx="0" cy="2409825"/>
          </a:xfrm>
          <a:prstGeom prst="line">
            <a:avLst/>
          </a:prstGeom>
        </p:spPr>
        <p:style>
          <a:lnRef idx="1">
            <a:schemeClr val="dk1"/>
          </a:lnRef>
          <a:fillRef idx="0">
            <a:schemeClr val="dk1"/>
          </a:fillRef>
          <a:effectRef idx="0">
            <a:schemeClr val="dk1"/>
          </a:effectRef>
          <a:fontRef idx="minor">
            <a:schemeClr val="tx1"/>
          </a:fontRef>
        </p:style>
      </p:cxnSp>
      <p:cxnSp>
        <p:nvCxnSpPr>
          <p:cNvPr id="214" name="Straight Connector 213"/>
          <p:cNvCxnSpPr/>
          <p:nvPr/>
        </p:nvCxnSpPr>
        <p:spPr>
          <a:xfrm>
            <a:off x="2400300" y="2181225"/>
            <a:ext cx="0" cy="742950"/>
          </a:xfrm>
          <a:prstGeom prst="line">
            <a:avLst/>
          </a:prstGeom>
        </p:spPr>
        <p:style>
          <a:lnRef idx="1">
            <a:schemeClr val="dk1"/>
          </a:lnRef>
          <a:fillRef idx="0">
            <a:schemeClr val="dk1"/>
          </a:fillRef>
          <a:effectRef idx="0">
            <a:schemeClr val="dk1"/>
          </a:effectRef>
          <a:fontRef idx="minor">
            <a:schemeClr val="tx1"/>
          </a:fontRef>
        </p:style>
      </p:cxnSp>
      <p:sp>
        <p:nvSpPr>
          <p:cNvPr id="215" name="Text Box 71"/>
          <p:cNvSpPr txBox="1"/>
          <p:nvPr/>
        </p:nvSpPr>
        <p:spPr>
          <a:xfrm>
            <a:off x="2399665" y="1552575"/>
            <a:ext cx="1323975" cy="457200"/>
          </a:xfrm>
          <a:prstGeom prst="rect">
            <a:avLst/>
          </a:prstGeom>
          <a:solidFill>
            <a:schemeClr val="lt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a:effectLst/>
                <a:latin typeface="Courier New"/>
                <a:ea typeface="Calibri"/>
                <a:cs typeface="Times New Roman"/>
              </a:rPr>
              <a:t>Change of item details</a:t>
            </a:r>
            <a:endParaRPr lang="en-US" sz="1100">
              <a:effectLst/>
              <a:ea typeface="Calibri"/>
              <a:cs typeface="Times New Roman"/>
            </a:endParaRPr>
          </a:p>
        </p:txBody>
      </p:sp>
      <p:sp>
        <p:nvSpPr>
          <p:cNvPr id="216" name="Text Box 72"/>
          <p:cNvSpPr txBox="1"/>
          <p:nvPr/>
        </p:nvSpPr>
        <p:spPr>
          <a:xfrm>
            <a:off x="2314575" y="438150"/>
            <a:ext cx="1323975" cy="228600"/>
          </a:xfrm>
          <a:prstGeom prst="rect">
            <a:avLst/>
          </a:prstGeom>
          <a:solidFill>
            <a:schemeClr val="lt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a:effectLst/>
                <a:latin typeface="Courier New"/>
                <a:ea typeface="Calibri"/>
                <a:cs typeface="Times New Roman"/>
              </a:rPr>
              <a:t>Add item </a:t>
            </a:r>
            <a:endParaRPr lang="en-US" sz="1100">
              <a:effectLst/>
              <a:ea typeface="Calibri"/>
              <a:cs typeface="Times New Roman"/>
            </a:endParaRPr>
          </a:p>
        </p:txBody>
      </p:sp>
      <p:sp>
        <p:nvSpPr>
          <p:cNvPr id="217" name="Text Box 73"/>
          <p:cNvSpPr txBox="1"/>
          <p:nvPr/>
        </p:nvSpPr>
        <p:spPr>
          <a:xfrm>
            <a:off x="6496050" y="152400"/>
            <a:ext cx="1323975" cy="457200"/>
          </a:xfrm>
          <a:prstGeom prst="rect">
            <a:avLst/>
          </a:prstGeom>
          <a:solidFill>
            <a:schemeClr val="lt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a:effectLst/>
                <a:latin typeface="Courier New"/>
                <a:ea typeface="Calibri"/>
                <a:cs typeface="Times New Roman"/>
              </a:rPr>
              <a:t>Save information</a:t>
            </a:r>
            <a:endParaRPr lang="en-US" sz="1100">
              <a:effectLst/>
              <a:ea typeface="Calibri"/>
              <a:cs typeface="Times New Roman"/>
            </a:endParaRPr>
          </a:p>
        </p:txBody>
      </p:sp>
      <p:sp>
        <p:nvSpPr>
          <p:cNvPr id="218" name="Text Box 77"/>
          <p:cNvSpPr txBox="1"/>
          <p:nvPr/>
        </p:nvSpPr>
        <p:spPr>
          <a:xfrm>
            <a:off x="7448550" y="981075"/>
            <a:ext cx="1323975" cy="228600"/>
          </a:xfrm>
          <a:prstGeom prst="rect">
            <a:avLst/>
          </a:prstGeom>
          <a:solidFill>
            <a:schemeClr val="lt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100">
                <a:effectLst/>
                <a:latin typeface="Courier New"/>
                <a:ea typeface="Calibri"/>
                <a:cs typeface="Times New Roman"/>
              </a:rPr>
              <a:t>Item</a:t>
            </a:r>
            <a:endParaRPr lang="en-US" sz="1100">
              <a:effectLst/>
              <a:ea typeface="Calibri"/>
              <a:cs typeface="Times New Roman"/>
            </a:endParaRPr>
          </a:p>
        </p:txBody>
      </p:sp>
      <p:cxnSp>
        <p:nvCxnSpPr>
          <p:cNvPr id="219" name="Straight Connector 218"/>
          <p:cNvCxnSpPr/>
          <p:nvPr/>
        </p:nvCxnSpPr>
        <p:spPr>
          <a:xfrm>
            <a:off x="6572250" y="704850"/>
            <a:ext cx="0" cy="34290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20" name="Straight Connector 219"/>
          <p:cNvCxnSpPr/>
          <p:nvPr/>
        </p:nvCxnSpPr>
        <p:spPr>
          <a:xfrm>
            <a:off x="6581775" y="1171575"/>
            <a:ext cx="0" cy="34290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21" name="Straight Connector 220"/>
          <p:cNvCxnSpPr/>
          <p:nvPr/>
        </p:nvCxnSpPr>
        <p:spPr>
          <a:xfrm>
            <a:off x="7552690" y="981075"/>
            <a:ext cx="1133475" cy="0"/>
          </a:xfrm>
          <a:prstGeom prst="line">
            <a:avLst/>
          </a:prstGeom>
        </p:spPr>
        <p:style>
          <a:lnRef idx="1">
            <a:schemeClr val="dk1"/>
          </a:lnRef>
          <a:fillRef idx="0">
            <a:schemeClr val="dk1"/>
          </a:fillRef>
          <a:effectRef idx="0">
            <a:schemeClr val="dk1"/>
          </a:effectRef>
          <a:fontRef idx="minor">
            <a:schemeClr val="tx1"/>
          </a:fontRef>
        </p:style>
      </p:cxnSp>
      <p:cxnSp>
        <p:nvCxnSpPr>
          <p:cNvPr id="222" name="Straight Connector 221"/>
          <p:cNvCxnSpPr/>
          <p:nvPr/>
        </p:nvCxnSpPr>
        <p:spPr>
          <a:xfrm>
            <a:off x="7552690" y="1257300"/>
            <a:ext cx="1133475" cy="0"/>
          </a:xfrm>
          <a:prstGeom prst="line">
            <a:avLst/>
          </a:prstGeom>
        </p:spPr>
        <p:style>
          <a:lnRef idx="1">
            <a:schemeClr val="dk1"/>
          </a:lnRef>
          <a:fillRef idx="0">
            <a:schemeClr val="dk1"/>
          </a:fillRef>
          <a:effectRef idx="0">
            <a:schemeClr val="dk1"/>
          </a:effectRef>
          <a:fontRef idx="minor">
            <a:schemeClr val="tx1"/>
          </a:fontRef>
        </p:style>
      </p:cxnSp>
      <p:sp>
        <p:nvSpPr>
          <p:cNvPr id="223" name="Text Box 82"/>
          <p:cNvSpPr txBox="1"/>
          <p:nvPr/>
        </p:nvSpPr>
        <p:spPr>
          <a:xfrm>
            <a:off x="7562850" y="2105025"/>
            <a:ext cx="1323975" cy="285750"/>
          </a:xfrm>
          <a:prstGeom prst="rect">
            <a:avLst/>
          </a:prstGeom>
          <a:solidFill>
            <a:schemeClr val="lt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100">
                <a:effectLst/>
                <a:latin typeface="Courier New"/>
                <a:ea typeface="Calibri"/>
                <a:cs typeface="Times New Roman"/>
              </a:rPr>
              <a:t>Employee</a:t>
            </a:r>
            <a:endParaRPr lang="en-US" sz="1100">
              <a:effectLst/>
              <a:ea typeface="Calibri"/>
              <a:cs typeface="Times New Roman"/>
            </a:endParaRPr>
          </a:p>
        </p:txBody>
      </p:sp>
      <p:sp>
        <p:nvSpPr>
          <p:cNvPr id="224" name="Text Box 83"/>
          <p:cNvSpPr txBox="1"/>
          <p:nvPr/>
        </p:nvSpPr>
        <p:spPr>
          <a:xfrm>
            <a:off x="7448550" y="3000375"/>
            <a:ext cx="1323975" cy="266700"/>
          </a:xfrm>
          <a:prstGeom prst="rect">
            <a:avLst/>
          </a:prstGeom>
          <a:solidFill>
            <a:schemeClr val="lt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100">
                <a:effectLst/>
                <a:latin typeface="Courier New"/>
                <a:ea typeface="Calibri"/>
                <a:cs typeface="Times New Roman"/>
              </a:rPr>
              <a:t>Sales Report</a:t>
            </a:r>
            <a:endParaRPr lang="en-US" sz="1100">
              <a:effectLst/>
              <a:ea typeface="Calibri"/>
              <a:cs typeface="Times New Roman"/>
            </a:endParaRPr>
          </a:p>
        </p:txBody>
      </p:sp>
      <p:sp>
        <p:nvSpPr>
          <p:cNvPr id="225" name="Text Box 84"/>
          <p:cNvSpPr txBox="1"/>
          <p:nvPr/>
        </p:nvSpPr>
        <p:spPr>
          <a:xfrm>
            <a:off x="7448550" y="3867150"/>
            <a:ext cx="1323975" cy="438150"/>
          </a:xfrm>
          <a:prstGeom prst="rect">
            <a:avLst/>
          </a:prstGeom>
          <a:solidFill>
            <a:schemeClr val="lt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100">
                <a:effectLst/>
                <a:latin typeface="Courier New"/>
                <a:ea typeface="Calibri"/>
                <a:cs typeface="Times New Roman"/>
              </a:rPr>
              <a:t>Inventory Report</a:t>
            </a:r>
            <a:endParaRPr lang="en-US" sz="1100">
              <a:effectLst/>
              <a:ea typeface="Calibri"/>
              <a:cs typeface="Times New Roman"/>
            </a:endParaRPr>
          </a:p>
        </p:txBody>
      </p:sp>
      <p:cxnSp>
        <p:nvCxnSpPr>
          <p:cNvPr id="226" name="Straight Connector 225"/>
          <p:cNvCxnSpPr/>
          <p:nvPr/>
        </p:nvCxnSpPr>
        <p:spPr>
          <a:xfrm>
            <a:off x="7638415" y="2095500"/>
            <a:ext cx="1133475" cy="0"/>
          </a:xfrm>
          <a:prstGeom prst="line">
            <a:avLst/>
          </a:prstGeom>
        </p:spPr>
        <p:style>
          <a:lnRef idx="1">
            <a:schemeClr val="dk1"/>
          </a:lnRef>
          <a:fillRef idx="0">
            <a:schemeClr val="dk1"/>
          </a:fillRef>
          <a:effectRef idx="0">
            <a:schemeClr val="dk1"/>
          </a:effectRef>
          <a:fontRef idx="minor">
            <a:schemeClr val="tx1"/>
          </a:fontRef>
        </p:style>
      </p:cxnSp>
      <p:cxnSp>
        <p:nvCxnSpPr>
          <p:cNvPr id="227" name="Straight Connector 226"/>
          <p:cNvCxnSpPr/>
          <p:nvPr/>
        </p:nvCxnSpPr>
        <p:spPr>
          <a:xfrm>
            <a:off x="7638415" y="2381250"/>
            <a:ext cx="1133475" cy="0"/>
          </a:xfrm>
          <a:prstGeom prst="line">
            <a:avLst/>
          </a:prstGeom>
        </p:spPr>
        <p:style>
          <a:lnRef idx="1">
            <a:schemeClr val="dk1"/>
          </a:lnRef>
          <a:fillRef idx="0">
            <a:schemeClr val="dk1"/>
          </a:fillRef>
          <a:effectRef idx="0">
            <a:schemeClr val="dk1"/>
          </a:effectRef>
          <a:fontRef idx="minor">
            <a:schemeClr val="tx1"/>
          </a:fontRef>
        </p:style>
      </p:cxnSp>
      <p:cxnSp>
        <p:nvCxnSpPr>
          <p:cNvPr id="228" name="Straight Connector 227"/>
          <p:cNvCxnSpPr/>
          <p:nvPr/>
        </p:nvCxnSpPr>
        <p:spPr>
          <a:xfrm>
            <a:off x="7562215" y="4305300"/>
            <a:ext cx="1133475" cy="0"/>
          </a:xfrm>
          <a:prstGeom prst="line">
            <a:avLst/>
          </a:prstGeom>
        </p:spPr>
        <p:style>
          <a:lnRef idx="1">
            <a:schemeClr val="dk1"/>
          </a:lnRef>
          <a:fillRef idx="0">
            <a:schemeClr val="dk1"/>
          </a:fillRef>
          <a:effectRef idx="0">
            <a:schemeClr val="dk1"/>
          </a:effectRef>
          <a:fontRef idx="minor">
            <a:schemeClr val="tx1"/>
          </a:fontRef>
        </p:style>
      </p:cxnSp>
      <p:cxnSp>
        <p:nvCxnSpPr>
          <p:cNvPr id="229" name="Straight Connector 228"/>
          <p:cNvCxnSpPr/>
          <p:nvPr/>
        </p:nvCxnSpPr>
        <p:spPr>
          <a:xfrm>
            <a:off x="7562215" y="3867150"/>
            <a:ext cx="1133475" cy="0"/>
          </a:xfrm>
          <a:prstGeom prst="line">
            <a:avLst/>
          </a:prstGeom>
        </p:spPr>
        <p:style>
          <a:lnRef idx="1">
            <a:schemeClr val="dk1"/>
          </a:lnRef>
          <a:fillRef idx="0">
            <a:schemeClr val="dk1"/>
          </a:fillRef>
          <a:effectRef idx="0">
            <a:schemeClr val="dk1"/>
          </a:effectRef>
          <a:fontRef idx="minor">
            <a:schemeClr val="tx1"/>
          </a:fontRef>
        </p:style>
      </p:cxnSp>
      <p:cxnSp>
        <p:nvCxnSpPr>
          <p:cNvPr id="230" name="Straight Connector 229"/>
          <p:cNvCxnSpPr/>
          <p:nvPr/>
        </p:nvCxnSpPr>
        <p:spPr>
          <a:xfrm>
            <a:off x="7562215" y="2971800"/>
            <a:ext cx="1133475" cy="0"/>
          </a:xfrm>
          <a:prstGeom prst="line">
            <a:avLst/>
          </a:prstGeom>
        </p:spPr>
        <p:style>
          <a:lnRef idx="1">
            <a:schemeClr val="dk1"/>
          </a:lnRef>
          <a:fillRef idx="0">
            <a:schemeClr val="dk1"/>
          </a:fillRef>
          <a:effectRef idx="0">
            <a:schemeClr val="dk1"/>
          </a:effectRef>
          <a:fontRef idx="minor">
            <a:schemeClr val="tx1"/>
          </a:fontRef>
        </p:style>
      </p:cxnSp>
      <p:cxnSp>
        <p:nvCxnSpPr>
          <p:cNvPr id="231" name="Straight Connector 230"/>
          <p:cNvCxnSpPr/>
          <p:nvPr/>
        </p:nvCxnSpPr>
        <p:spPr>
          <a:xfrm>
            <a:off x="7552690" y="3286125"/>
            <a:ext cx="1133475" cy="0"/>
          </a:xfrm>
          <a:prstGeom prst="line">
            <a:avLst/>
          </a:prstGeom>
        </p:spPr>
        <p:style>
          <a:lnRef idx="1">
            <a:schemeClr val="dk1"/>
          </a:lnRef>
          <a:fillRef idx="0">
            <a:schemeClr val="dk1"/>
          </a:fillRef>
          <a:effectRef idx="0">
            <a:schemeClr val="dk1"/>
          </a:effectRef>
          <a:fontRef idx="minor">
            <a:schemeClr val="tx1"/>
          </a:fontRef>
        </p:style>
      </p:cxnSp>
      <p:sp>
        <p:nvSpPr>
          <p:cNvPr id="232" name="Text Box 91"/>
          <p:cNvSpPr txBox="1"/>
          <p:nvPr/>
        </p:nvSpPr>
        <p:spPr>
          <a:xfrm>
            <a:off x="7562850" y="4924425"/>
            <a:ext cx="1323975" cy="266700"/>
          </a:xfrm>
          <a:prstGeom prst="rect">
            <a:avLst/>
          </a:prstGeom>
          <a:solidFill>
            <a:schemeClr val="lt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100">
                <a:effectLst/>
                <a:latin typeface="Courier New"/>
                <a:ea typeface="Calibri"/>
                <a:cs typeface="Times New Roman"/>
              </a:rPr>
              <a:t>Compute Sales</a:t>
            </a:r>
            <a:endParaRPr lang="en-US" sz="1100">
              <a:effectLst/>
              <a:ea typeface="Calibri"/>
              <a:cs typeface="Times New Roman"/>
            </a:endParaRPr>
          </a:p>
        </p:txBody>
      </p:sp>
      <p:sp>
        <p:nvSpPr>
          <p:cNvPr id="233" name="Text Box 92"/>
          <p:cNvSpPr txBox="1"/>
          <p:nvPr/>
        </p:nvSpPr>
        <p:spPr>
          <a:xfrm>
            <a:off x="7524750" y="5781675"/>
            <a:ext cx="1323975" cy="266700"/>
          </a:xfrm>
          <a:prstGeom prst="rect">
            <a:avLst/>
          </a:prstGeom>
          <a:solidFill>
            <a:schemeClr val="lt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100">
                <a:effectLst/>
                <a:latin typeface="Courier New"/>
                <a:ea typeface="Calibri"/>
                <a:cs typeface="Times New Roman"/>
              </a:rPr>
              <a:t>Receipts</a:t>
            </a:r>
            <a:endParaRPr lang="en-US" sz="1100">
              <a:effectLst/>
              <a:ea typeface="Calibri"/>
              <a:cs typeface="Times New Roman"/>
            </a:endParaRPr>
          </a:p>
        </p:txBody>
      </p:sp>
      <p:cxnSp>
        <p:nvCxnSpPr>
          <p:cNvPr id="234" name="Straight Connector 233"/>
          <p:cNvCxnSpPr/>
          <p:nvPr/>
        </p:nvCxnSpPr>
        <p:spPr>
          <a:xfrm>
            <a:off x="7638415" y="4924425"/>
            <a:ext cx="1133475" cy="0"/>
          </a:xfrm>
          <a:prstGeom prst="line">
            <a:avLst/>
          </a:prstGeom>
        </p:spPr>
        <p:style>
          <a:lnRef idx="1">
            <a:schemeClr val="dk1"/>
          </a:lnRef>
          <a:fillRef idx="0">
            <a:schemeClr val="dk1"/>
          </a:fillRef>
          <a:effectRef idx="0">
            <a:schemeClr val="dk1"/>
          </a:effectRef>
          <a:fontRef idx="minor">
            <a:schemeClr val="tx1"/>
          </a:fontRef>
        </p:style>
      </p:cxnSp>
      <p:cxnSp>
        <p:nvCxnSpPr>
          <p:cNvPr id="235" name="Straight Connector 234"/>
          <p:cNvCxnSpPr/>
          <p:nvPr/>
        </p:nvCxnSpPr>
        <p:spPr>
          <a:xfrm>
            <a:off x="7638415" y="5191125"/>
            <a:ext cx="1133475" cy="0"/>
          </a:xfrm>
          <a:prstGeom prst="line">
            <a:avLst/>
          </a:prstGeom>
        </p:spPr>
        <p:style>
          <a:lnRef idx="1">
            <a:schemeClr val="dk1"/>
          </a:lnRef>
          <a:fillRef idx="0">
            <a:schemeClr val="dk1"/>
          </a:fillRef>
          <a:effectRef idx="0">
            <a:schemeClr val="dk1"/>
          </a:effectRef>
          <a:fontRef idx="minor">
            <a:schemeClr val="tx1"/>
          </a:fontRef>
        </p:style>
      </p:cxnSp>
      <p:cxnSp>
        <p:nvCxnSpPr>
          <p:cNvPr id="236" name="Straight Connector 235"/>
          <p:cNvCxnSpPr/>
          <p:nvPr/>
        </p:nvCxnSpPr>
        <p:spPr>
          <a:xfrm>
            <a:off x="7609840" y="5743575"/>
            <a:ext cx="1133475" cy="0"/>
          </a:xfrm>
          <a:prstGeom prst="line">
            <a:avLst/>
          </a:prstGeom>
        </p:spPr>
        <p:style>
          <a:lnRef idx="1">
            <a:schemeClr val="dk1"/>
          </a:lnRef>
          <a:fillRef idx="0">
            <a:schemeClr val="dk1"/>
          </a:fillRef>
          <a:effectRef idx="0">
            <a:schemeClr val="dk1"/>
          </a:effectRef>
          <a:fontRef idx="minor">
            <a:schemeClr val="tx1"/>
          </a:fontRef>
        </p:style>
      </p:cxnSp>
      <p:cxnSp>
        <p:nvCxnSpPr>
          <p:cNvPr id="237" name="Straight Connector 236"/>
          <p:cNvCxnSpPr/>
          <p:nvPr/>
        </p:nvCxnSpPr>
        <p:spPr>
          <a:xfrm>
            <a:off x="7581265" y="6048375"/>
            <a:ext cx="1133475" cy="0"/>
          </a:xfrm>
          <a:prstGeom prst="line">
            <a:avLst/>
          </a:prstGeom>
        </p:spPr>
        <p:style>
          <a:lnRef idx="1">
            <a:schemeClr val="dk1"/>
          </a:lnRef>
          <a:fillRef idx="0">
            <a:schemeClr val="dk1"/>
          </a:fillRef>
          <a:effectRef idx="0">
            <a:schemeClr val="dk1"/>
          </a:effectRef>
          <a:fontRef idx="minor">
            <a:schemeClr val="tx1"/>
          </a:fontRef>
        </p:style>
      </p:cxnSp>
      <p:sp>
        <p:nvSpPr>
          <p:cNvPr id="238" name="Text Box 97"/>
          <p:cNvSpPr txBox="1"/>
          <p:nvPr/>
        </p:nvSpPr>
        <p:spPr>
          <a:xfrm>
            <a:off x="6600825" y="1314450"/>
            <a:ext cx="1323975" cy="228600"/>
          </a:xfrm>
          <a:prstGeom prst="rect">
            <a:avLst/>
          </a:prstGeom>
          <a:solidFill>
            <a:schemeClr val="lt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a:effectLst/>
                <a:latin typeface="Courier New"/>
                <a:ea typeface="Calibri"/>
                <a:cs typeface="Times New Roman"/>
              </a:rPr>
              <a:t>Save details</a:t>
            </a:r>
            <a:endParaRPr lang="en-US" sz="1100">
              <a:effectLst/>
              <a:ea typeface="Calibri"/>
              <a:cs typeface="Times New Roman"/>
            </a:endParaRPr>
          </a:p>
        </p:txBody>
      </p:sp>
      <p:sp>
        <p:nvSpPr>
          <p:cNvPr id="239" name="Text Box 98"/>
          <p:cNvSpPr txBox="1"/>
          <p:nvPr/>
        </p:nvSpPr>
        <p:spPr>
          <a:xfrm>
            <a:off x="2619375" y="2314575"/>
            <a:ext cx="962025" cy="638175"/>
          </a:xfrm>
          <a:prstGeom prst="rect">
            <a:avLst/>
          </a:prstGeom>
          <a:solidFill>
            <a:schemeClr val="lt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a:effectLst/>
                <a:latin typeface="Courier New"/>
                <a:ea typeface="Calibri"/>
                <a:cs typeface="Times New Roman"/>
              </a:rPr>
              <a:t>Change of employee details</a:t>
            </a:r>
            <a:endParaRPr lang="en-US" sz="1100">
              <a:effectLst/>
              <a:ea typeface="Calibri"/>
              <a:cs typeface="Times New Roman"/>
            </a:endParaRPr>
          </a:p>
        </p:txBody>
      </p:sp>
      <p:sp>
        <p:nvSpPr>
          <p:cNvPr id="240" name="Text Box 99"/>
          <p:cNvSpPr txBox="1"/>
          <p:nvPr/>
        </p:nvSpPr>
        <p:spPr>
          <a:xfrm>
            <a:off x="2543175" y="3314700"/>
            <a:ext cx="1257300" cy="447675"/>
          </a:xfrm>
          <a:prstGeom prst="rect">
            <a:avLst/>
          </a:prstGeom>
          <a:solidFill>
            <a:schemeClr val="lt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a:effectLst/>
                <a:latin typeface="Courier New"/>
                <a:ea typeface="Calibri"/>
                <a:cs typeface="Times New Roman"/>
              </a:rPr>
              <a:t>Product sales report</a:t>
            </a:r>
            <a:endParaRPr lang="en-US" sz="1100">
              <a:effectLst/>
              <a:ea typeface="Calibri"/>
              <a:cs typeface="Times New Roman"/>
            </a:endParaRPr>
          </a:p>
        </p:txBody>
      </p:sp>
      <p:sp>
        <p:nvSpPr>
          <p:cNvPr id="241" name="Text Box 100"/>
          <p:cNvSpPr txBox="1"/>
          <p:nvPr/>
        </p:nvSpPr>
        <p:spPr>
          <a:xfrm>
            <a:off x="2447925" y="4133850"/>
            <a:ext cx="1019175" cy="638175"/>
          </a:xfrm>
          <a:prstGeom prst="rect">
            <a:avLst/>
          </a:prstGeom>
          <a:solidFill>
            <a:schemeClr val="lt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a:effectLst/>
                <a:latin typeface="Courier New"/>
                <a:ea typeface="Calibri"/>
                <a:cs typeface="Times New Roman"/>
              </a:rPr>
              <a:t>Product inventory report</a:t>
            </a:r>
            <a:endParaRPr lang="en-US" sz="1100">
              <a:effectLst/>
              <a:ea typeface="Calibri"/>
              <a:cs typeface="Times New Roman"/>
            </a:endParaRPr>
          </a:p>
        </p:txBody>
      </p:sp>
      <p:sp>
        <p:nvSpPr>
          <p:cNvPr id="242" name="Text Box 101"/>
          <p:cNvSpPr txBox="1"/>
          <p:nvPr/>
        </p:nvSpPr>
        <p:spPr>
          <a:xfrm>
            <a:off x="2733675" y="5000625"/>
            <a:ext cx="1019175" cy="476250"/>
          </a:xfrm>
          <a:prstGeom prst="rect">
            <a:avLst/>
          </a:prstGeom>
          <a:solidFill>
            <a:schemeClr val="lt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a:effectLst/>
                <a:latin typeface="Courier New"/>
                <a:ea typeface="Calibri"/>
                <a:cs typeface="Times New Roman"/>
              </a:rPr>
              <a:t>Compute the items</a:t>
            </a:r>
            <a:endParaRPr lang="en-US" sz="1100">
              <a:effectLst/>
              <a:ea typeface="Calibri"/>
              <a:cs typeface="Times New Roman"/>
            </a:endParaRPr>
          </a:p>
        </p:txBody>
      </p:sp>
      <p:sp>
        <p:nvSpPr>
          <p:cNvPr id="243" name="Text Box 102"/>
          <p:cNvSpPr txBox="1"/>
          <p:nvPr/>
        </p:nvSpPr>
        <p:spPr>
          <a:xfrm>
            <a:off x="1295400" y="6038850"/>
            <a:ext cx="1019175" cy="476250"/>
          </a:xfrm>
          <a:prstGeom prst="rect">
            <a:avLst/>
          </a:prstGeom>
          <a:solidFill>
            <a:schemeClr val="lt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a:effectLst/>
                <a:latin typeface="Courier New"/>
                <a:ea typeface="Calibri"/>
                <a:cs typeface="Times New Roman"/>
              </a:rPr>
              <a:t>Display results</a:t>
            </a:r>
            <a:endParaRPr lang="en-US" sz="1100">
              <a:effectLst/>
              <a:ea typeface="Calibri"/>
              <a:cs typeface="Times New Roman"/>
            </a:endParaRPr>
          </a:p>
        </p:txBody>
      </p:sp>
      <p:sp>
        <p:nvSpPr>
          <p:cNvPr id="244" name="Text Box 104"/>
          <p:cNvSpPr txBox="1"/>
          <p:nvPr/>
        </p:nvSpPr>
        <p:spPr>
          <a:xfrm>
            <a:off x="2771775" y="5981700"/>
            <a:ext cx="1009650" cy="295275"/>
          </a:xfrm>
          <a:prstGeom prst="rect">
            <a:avLst/>
          </a:prstGeom>
          <a:solidFill>
            <a:schemeClr val="lt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dirty="0">
                <a:effectLst/>
                <a:latin typeface="Courier New"/>
                <a:ea typeface="Calibri"/>
                <a:cs typeface="Times New Roman"/>
              </a:rPr>
              <a:t>Payments</a:t>
            </a:r>
            <a:endParaRPr lang="en-US" sz="1100" dirty="0">
              <a:effectLst/>
              <a:ea typeface="Calibri"/>
              <a:cs typeface="Times New Roman"/>
            </a:endParaRPr>
          </a:p>
        </p:txBody>
      </p:sp>
      <p:sp>
        <p:nvSpPr>
          <p:cNvPr id="245" name="Text Box 105"/>
          <p:cNvSpPr txBox="1"/>
          <p:nvPr/>
        </p:nvSpPr>
        <p:spPr>
          <a:xfrm>
            <a:off x="6467475" y="2476500"/>
            <a:ext cx="1323975" cy="400050"/>
          </a:xfrm>
          <a:prstGeom prst="rect">
            <a:avLst/>
          </a:prstGeom>
          <a:solidFill>
            <a:schemeClr val="lt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a:effectLst/>
                <a:latin typeface="Courier New"/>
                <a:ea typeface="Calibri"/>
                <a:cs typeface="Times New Roman"/>
              </a:rPr>
              <a:t>Save information</a:t>
            </a:r>
            <a:endParaRPr lang="en-US" sz="1100">
              <a:effectLst/>
              <a:ea typeface="Calibri"/>
              <a:cs typeface="Times New Roman"/>
            </a:endParaRPr>
          </a:p>
        </p:txBody>
      </p:sp>
      <p:sp>
        <p:nvSpPr>
          <p:cNvPr id="246" name="Text Box 106"/>
          <p:cNvSpPr txBox="1"/>
          <p:nvPr/>
        </p:nvSpPr>
        <p:spPr>
          <a:xfrm>
            <a:off x="6210300" y="3419475"/>
            <a:ext cx="1323975" cy="228600"/>
          </a:xfrm>
          <a:prstGeom prst="rect">
            <a:avLst/>
          </a:prstGeom>
          <a:solidFill>
            <a:schemeClr val="lt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a:effectLst/>
                <a:latin typeface="Courier New"/>
                <a:ea typeface="Calibri"/>
                <a:cs typeface="Times New Roman"/>
              </a:rPr>
              <a:t>Save details</a:t>
            </a:r>
            <a:endParaRPr lang="en-US" sz="1100">
              <a:effectLst/>
              <a:ea typeface="Calibri"/>
              <a:cs typeface="Times New Roman"/>
            </a:endParaRPr>
          </a:p>
        </p:txBody>
      </p:sp>
      <p:sp>
        <p:nvSpPr>
          <p:cNvPr id="247" name="Text Box 107"/>
          <p:cNvSpPr txBox="1"/>
          <p:nvPr/>
        </p:nvSpPr>
        <p:spPr>
          <a:xfrm>
            <a:off x="6153150" y="4352925"/>
            <a:ext cx="1323975" cy="228600"/>
          </a:xfrm>
          <a:prstGeom prst="rect">
            <a:avLst/>
          </a:prstGeom>
          <a:solidFill>
            <a:schemeClr val="lt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a:effectLst/>
                <a:latin typeface="Courier New"/>
                <a:ea typeface="Calibri"/>
                <a:cs typeface="Times New Roman"/>
              </a:rPr>
              <a:t>Save details</a:t>
            </a:r>
            <a:endParaRPr lang="en-US" sz="1100">
              <a:effectLst/>
              <a:ea typeface="Calibri"/>
              <a:cs typeface="Times New Roman"/>
            </a:endParaRPr>
          </a:p>
        </p:txBody>
      </p:sp>
      <p:sp>
        <p:nvSpPr>
          <p:cNvPr id="248" name="Text Box 108"/>
          <p:cNvSpPr txBox="1"/>
          <p:nvPr/>
        </p:nvSpPr>
        <p:spPr>
          <a:xfrm>
            <a:off x="6286500" y="5276850"/>
            <a:ext cx="1323975" cy="228600"/>
          </a:xfrm>
          <a:prstGeom prst="rect">
            <a:avLst/>
          </a:prstGeom>
          <a:solidFill>
            <a:schemeClr val="lt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a:effectLst/>
                <a:latin typeface="Courier New"/>
                <a:ea typeface="Calibri"/>
                <a:cs typeface="Times New Roman"/>
              </a:rPr>
              <a:t>Save details</a:t>
            </a:r>
            <a:endParaRPr lang="en-US" sz="1100">
              <a:effectLst/>
              <a:ea typeface="Calibri"/>
              <a:cs typeface="Times New Roman"/>
            </a:endParaRPr>
          </a:p>
        </p:txBody>
      </p:sp>
      <p:sp>
        <p:nvSpPr>
          <p:cNvPr id="249" name="Text Box 109"/>
          <p:cNvSpPr txBox="1"/>
          <p:nvPr/>
        </p:nvSpPr>
        <p:spPr>
          <a:xfrm>
            <a:off x="6496050" y="6105525"/>
            <a:ext cx="1323975" cy="400050"/>
          </a:xfrm>
          <a:prstGeom prst="rect">
            <a:avLst/>
          </a:prstGeom>
          <a:solidFill>
            <a:schemeClr val="lt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a:effectLst/>
                <a:latin typeface="Courier New"/>
                <a:ea typeface="Calibri"/>
                <a:cs typeface="Times New Roman"/>
              </a:rPr>
              <a:t>Save information</a:t>
            </a:r>
            <a:endParaRPr lang="en-US" sz="1100">
              <a:effectLst/>
              <a:ea typeface="Calibri"/>
              <a:cs typeface="Times New Roman"/>
            </a:endParaRPr>
          </a:p>
        </p:txBody>
      </p:sp>
      <p:sp>
        <p:nvSpPr>
          <p:cNvPr id="49367" name="Rectangle 29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368" name="Rectangle 321"/>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24921712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val 41"/>
          <p:cNvSpPr/>
          <p:nvPr/>
        </p:nvSpPr>
        <p:spPr>
          <a:xfrm>
            <a:off x="3697432" y="1098550"/>
            <a:ext cx="2705100" cy="828675"/>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100">
                <a:effectLst/>
                <a:latin typeface="Courier New"/>
                <a:ea typeface="Calibri"/>
                <a:cs typeface="Times New Roman"/>
              </a:rPr>
              <a:t>8.0</a:t>
            </a:r>
            <a:endParaRPr lang="en-US" sz="1100">
              <a:effectLst/>
              <a:ea typeface="Calibri"/>
              <a:cs typeface="Times New Roman"/>
            </a:endParaRPr>
          </a:p>
          <a:p>
            <a:pPr marL="0" marR="0" algn="ctr">
              <a:spcBef>
                <a:spcPts val="0"/>
              </a:spcBef>
              <a:spcAft>
                <a:spcPts val="0"/>
              </a:spcAft>
            </a:pPr>
            <a:r>
              <a:rPr lang="en-US" sz="1100">
                <a:effectLst/>
                <a:latin typeface="Courier New"/>
                <a:ea typeface="Calibri"/>
                <a:cs typeface="Times New Roman"/>
              </a:rPr>
              <a:t>Add customer information</a:t>
            </a:r>
            <a:endParaRPr lang="en-US" sz="1100">
              <a:effectLst/>
              <a:ea typeface="Calibri"/>
              <a:cs typeface="Times New Roman"/>
            </a:endParaRPr>
          </a:p>
        </p:txBody>
      </p:sp>
      <p:sp>
        <p:nvSpPr>
          <p:cNvPr id="43" name="Oval 42"/>
          <p:cNvSpPr/>
          <p:nvPr/>
        </p:nvSpPr>
        <p:spPr>
          <a:xfrm>
            <a:off x="3697432" y="2070100"/>
            <a:ext cx="2705100" cy="828675"/>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100">
                <a:effectLst/>
                <a:latin typeface="Courier New"/>
                <a:ea typeface="Calibri"/>
                <a:cs typeface="Times New Roman"/>
              </a:rPr>
              <a:t>9.0</a:t>
            </a:r>
            <a:endParaRPr lang="en-US" sz="1100">
              <a:effectLst/>
              <a:ea typeface="Calibri"/>
              <a:cs typeface="Times New Roman"/>
            </a:endParaRPr>
          </a:p>
          <a:p>
            <a:pPr marL="0" marR="0" algn="ctr">
              <a:spcBef>
                <a:spcPts val="0"/>
              </a:spcBef>
              <a:spcAft>
                <a:spcPts val="0"/>
              </a:spcAft>
            </a:pPr>
            <a:r>
              <a:rPr lang="en-US" sz="1100">
                <a:effectLst/>
                <a:latin typeface="Courier New"/>
                <a:ea typeface="Calibri"/>
                <a:cs typeface="Times New Roman"/>
              </a:rPr>
              <a:t>Update customer details</a:t>
            </a:r>
            <a:endParaRPr lang="en-US" sz="1100">
              <a:effectLst/>
              <a:ea typeface="Calibri"/>
              <a:cs typeface="Times New Roman"/>
            </a:endParaRPr>
          </a:p>
        </p:txBody>
      </p:sp>
      <p:sp>
        <p:nvSpPr>
          <p:cNvPr id="44" name="Oval 43"/>
          <p:cNvSpPr/>
          <p:nvPr/>
        </p:nvSpPr>
        <p:spPr>
          <a:xfrm>
            <a:off x="3697432" y="3001010"/>
            <a:ext cx="2705100" cy="10477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100">
                <a:effectLst/>
                <a:latin typeface="Courier New"/>
                <a:ea typeface="Calibri"/>
                <a:cs typeface="Times New Roman"/>
              </a:rPr>
              <a:t>10.0</a:t>
            </a:r>
            <a:endParaRPr lang="en-US" sz="1100">
              <a:effectLst/>
              <a:ea typeface="Calibri"/>
              <a:cs typeface="Times New Roman"/>
            </a:endParaRPr>
          </a:p>
          <a:p>
            <a:pPr marL="0" marR="0" algn="ctr">
              <a:spcBef>
                <a:spcPts val="0"/>
              </a:spcBef>
              <a:spcAft>
                <a:spcPts val="0"/>
              </a:spcAft>
            </a:pPr>
            <a:r>
              <a:rPr lang="en-US" sz="1100">
                <a:effectLst/>
                <a:latin typeface="Courier New"/>
                <a:ea typeface="Calibri"/>
                <a:cs typeface="Times New Roman"/>
              </a:rPr>
              <a:t>Add order/reservation details</a:t>
            </a:r>
            <a:endParaRPr lang="en-US" sz="1100">
              <a:effectLst/>
              <a:ea typeface="Calibri"/>
              <a:cs typeface="Times New Roman"/>
            </a:endParaRPr>
          </a:p>
        </p:txBody>
      </p:sp>
      <p:sp>
        <p:nvSpPr>
          <p:cNvPr id="45" name="Rectangle 44"/>
          <p:cNvSpPr/>
          <p:nvPr/>
        </p:nvSpPr>
        <p:spPr>
          <a:xfrm>
            <a:off x="1478107" y="2258060"/>
            <a:ext cx="1076325" cy="39052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latin typeface="Courier New"/>
                <a:ea typeface="Calibri"/>
                <a:cs typeface="Times New Roman"/>
              </a:rPr>
              <a:t>Customer</a:t>
            </a:r>
            <a:endParaRPr lang="en-US" sz="1100">
              <a:effectLst/>
              <a:ea typeface="Calibri"/>
              <a:cs typeface="Times New Roman"/>
            </a:endParaRPr>
          </a:p>
        </p:txBody>
      </p:sp>
      <p:cxnSp>
        <p:nvCxnSpPr>
          <p:cNvPr id="46" name="Straight Arrow Connector 45"/>
          <p:cNvCxnSpPr/>
          <p:nvPr/>
        </p:nvCxnSpPr>
        <p:spPr>
          <a:xfrm>
            <a:off x="2382347" y="1486535"/>
            <a:ext cx="128587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a:off x="2410922" y="3543935"/>
            <a:ext cx="128587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8" name="Straight Arrow Connector 47"/>
          <p:cNvCxnSpPr/>
          <p:nvPr/>
        </p:nvCxnSpPr>
        <p:spPr>
          <a:xfrm>
            <a:off x="2554432" y="2486660"/>
            <a:ext cx="11430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a:off x="2382982" y="1486535"/>
            <a:ext cx="0" cy="771525"/>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a:off x="2382982" y="2648585"/>
            <a:ext cx="0" cy="895350"/>
          </a:xfrm>
          <a:prstGeom prst="line">
            <a:avLst/>
          </a:prstGeom>
        </p:spPr>
        <p:style>
          <a:lnRef idx="1">
            <a:schemeClr val="dk1"/>
          </a:lnRef>
          <a:fillRef idx="0">
            <a:schemeClr val="dk1"/>
          </a:fillRef>
          <a:effectRef idx="0">
            <a:schemeClr val="dk1"/>
          </a:effectRef>
          <a:fontRef idx="minor">
            <a:schemeClr val="tx1"/>
          </a:fontRef>
        </p:style>
      </p:cxnSp>
      <p:sp>
        <p:nvSpPr>
          <p:cNvPr id="51" name="Text Box 119"/>
          <p:cNvSpPr txBox="1"/>
          <p:nvPr/>
        </p:nvSpPr>
        <p:spPr>
          <a:xfrm>
            <a:off x="7574107" y="1981835"/>
            <a:ext cx="1323975" cy="266700"/>
          </a:xfrm>
          <a:prstGeom prst="rect">
            <a:avLst/>
          </a:prstGeom>
          <a:solidFill>
            <a:schemeClr val="lt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100">
                <a:effectLst/>
                <a:latin typeface="Courier New"/>
                <a:ea typeface="Calibri"/>
                <a:cs typeface="Times New Roman"/>
              </a:rPr>
              <a:t>Customer</a:t>
            </a:r>
            <a:endParaRPr lang="en-US" sz="1100">
              <a:effectLst/>
              <a:ea typeface="Calibri"/>
              <a:cs typeface="Times New Roman"/>
            </a:endParaRPr>
          </a:p>
        </p:txBody>
      </p:sp>
      <p:sp>
        <p:nvSpPr>
          <p:cNvPr id="52" name="Text Box 121"/>
          <p:cNvSpPr txBox="1"/>
          <p:nvPr/>
        </p:nvSpPr>
        <p:spPr>
          <a:xfrm>
            <a:off x="7593157" y="3401060"/>
            <a:ext cx="1323975" cy="266700"/>
          </a:xfrm>
          <a:prstGeom prst="rect">
            <a:avLst/>
          </a:prstGeom>
          <a:solidFill>
            <a:schemeClr val="lt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100">
                <a:effectLst/>
                <a:latin typeface="Courier New"/>
                <a:ea typeface="Calibri"/>
                <a:cs typeface="Times New Roman"/>
              </a:rPr>
              <a:t>Item</a:t>
            </a:r>
            <a:endParaRPr lang="en-US" sz="1100">
              <a:effectLst/>
              <a:ea typeface="Calibri"/>
              <a:cs typeface="Times New Roman"/>
            </a:endParaRPr>
          </a:p>
        </p:txBody>
      </p:sp>
      <p:cxnSp>
        <p:nvCxnSpPr>
          <p:cNvPr id="53" name="Straight Arrow Connector 52"/>
          <p:cNvCxnSpPr/>
          <p:nvPr/>
        </p:nvCxnSpPr>
        <p:spPr>
          <a:xfrm>
            <a:off x="6402532" y="2048510"/>
            <a:ext cx="108585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4" name="Straight Arrow Connector 53"/>
          <p:cNvCxnSpPr/>
          <p:nvPr/>
        </p:nvCxnSpPr>
        <p:spPr>
          <a:xfrm>
            <a:off x="6402532" y="2248535"/>
            <a:ext cx="107632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7659197" y="1981835"/>
            <a:ext cx="1133475" cy="0"/>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a:off x="7659197" y="2258060"/>
            <a:ext cx="1133475" cy="0"/>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a:off x="6402532" y="1648460"/>
            <a:ext cx="0" cy="400050"/>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a:off x="6402532" y="2248535"/>
            <a:ext cx="0" cy="238125"/>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Arrow Connector 58"/>
          <p:cNvCxnSpPr/>
          <p:nvPr/>
        </p:nvCxnSpPr>
        <p:spPr>
          <a:xfrm>
            <a:off x="6450157" y="3543935"/>
            <a:ext cx="11430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a:off x="7763972" y="3658235"/>
            <a:ext cx="1133475" cy="0"/>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a:off x="7763972" y="3401060"/>
            <a:ext cx="1133475" cy="0"/>
          </a:xfrm>
          <a:prstGeom prst="line">
            <a:avLst/>
          </a:prstGeom>
        </p:spPr>
        <p:style>
          <a:lnRef idx="1">
            <a:schemeClr val="dk1"/>
          </a:lnRef>
          <a:fillRef idx="0">
            <a:schemeClr val="dk1"/>
          </a:fillRef>
          <a:effectRef idx="0">
            <a:schemeClr val="dk1"/>
          </a:effectRef>
          <a:fontRef idx="minor">
            <a:schemeClr val="tx1"/>
          </a:fontRef>
        </p:style>
      </p:cxnSp>
      <p:sp>
        <p:nvSpPr>
          <p:cNvPr id="62" name="Oval 61"/>
          <p:cNvSpPr/>
          <p:nvPr/>
        </p:nvSpPr>
        <p:spPr>
          <a:xfrm>
            <a:off x="3697432" y="5267325"/>
            <a:ext cx="2705100" cy="847725"/>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100">
                <a:effectLst/>
                <a:latin typeface="Courier New"/>
                <a:ea typeface="Calibri"/>
                <a:cs typeface="Times New Roman"/>
              </a:rPr>
              <a:t>11.0</a:t>
            </a:r>
            <a:endParaRPr lang="en-US" sz="1100">
              <a:effectLst/>
              <a:ea typeface="Calibri"/>
              <a:cs typeface="Times New Roman"/>
            </a:endParaRPr>
          </a:p>
          <a:p>
            <a:pPr marL="0" marR="0" algn="ctr">
              <a:spcBef>
                <a:spcPts val="0"/>
              </a:spcBef>
              <a:spcAft>
                <a:spcPts val="0"/>
              </a:spcAft>
            </a:pPr>
            <a:r>
              <a:rPr lang="en-US" sz="1100">
                <a:effectLst/>
                <a:latin typeface="Courier New"/>
                <a:ea typeface="Calibri"/>
                <a:cs typeface="Times New Roman"/>
              </a:rPr>
              <a:t>Add employee information</a:t>
            </a:r>
            <a:endParaRPr lang="en-US" sz="1100">
              <a:effectLst/>
              <a:ea typeface="Calibri"/>
              <a:cs typeface="Times New Roman"/>
            </a:endParaRPr>
          </a:p>
        </p:txBody>
      </p:sp>
      <p:sp>
        <p:nvSpPr>
          <p:cNvPr id="63" name="Rectangle 62"/>
          <p:cNvSpPr/>
          <p:nvPr/>
        </p:nvSpPr>
        <p:spPr>
          <a:xfrm>
            <a:off x="1478107" y="5477510"/>
            <a:ext cx="1076325" cy="39052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latin typeface="Courier New"/>
                <a:ea typeface="Calibri"/>
                <a:cs typeface="Times New Roman"/>
              </a:rPr>
              <a:t>Employee</a:t>
            </a:r>
            <a:endParaRPr lang="en-US" sz="1100">
              <a:effectLst/>
              <a:ea typeface="Calibri"/>
              <a:cs typeface="Times New Roman"/>
            </a:endParaRPr>
          </a:p>
        </p:txBody>
      </p:sp>
      <p:cxnSp>
        <p:nvCxnSpPr>
          <p:cNvPr id="64" name="Straight Arrow Connector 63"/>
          <p:cNvCxnSpPr/>
          <p:nvPr/>
        </p:nvCxnSpPr>
        <p:spPr>
          <a:xfrm>
            <a:off x="2554432" y="5706110"/>
            <a:ext cx="11430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a:off x="6402532" y="5706110"/>
            <a:ext cx="101917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6" name="Text Box 135"/>
          <p:cNvSpPr txBox="1"/>
          <p:nvPr/>
        </p:nvSpPr>
        <p:spPr>
          <a:xfrm>
            <a:off x="7574107" y="5563235"/>
            <a:ext cx="1323975" cy="266700"/>
          </a:xfrm>
          <a:prstGeom prst="rect">
            <a:avLst/>
          </a:prstGeom>
          <a:solidFill>
            <a:schemeClr val="lt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100">
                <a:effectLst/>
                <a:latin typeface="Courier New"/>
                <a:ea typeface="Calibri"/>
                <a:cs typeface="Times New Roman"/>
              </a:rPr>
              <a:t>Employee</a:t>
            </a:r>
            <a:endParaRPr lang="en-US" sz="1100">
              <a:effectLst/>
              <a:ea typeface="Calibri"/>
              <a:cs typeface="Times New Roman"/>
            </a:endParaRPr>
          </a:p>
        </p:txBody>
      </p:sp>
      <p:cxnSp>
        <p:nvCxnSpPr>
          <p:cNvPr id="67" name="Straight Connector 66"/>
          <p:cNvCxnSpPr/>
          <p:nvPr/>
        </p:nvCxnSpPr>
        <p:spPr>
          <a:xfrm>
            <a:off x="7716347" y="5563235"/>
            <a:ext cx="1133475" cy="0"/>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p:cNvCxnSpPr/>
          <p:nvPr/>
        </p:nvCxnSpPr>
        <p:spPr>
          <a:xfrm>
            <a:off x="7716347" y="5829935"/>
            <a:ext cx="1133475" cy="0"/>
          </a:xfrm>
          <a:prstGeom prst="line">
            <a:avLst/>
          </a:prstGeom>
        </p:spPr>
        <p:style>
          <a:lnRef idx="1">
            <a:schemeClr val="dk1"/>
          </a:lnRef>
          <a:fillRef idx="0">
            <a:schemeClr val="dk1"/>
          </a:fillRef>
          <a:effectRef idx="0">
            <a:schemeClr val="dk1"/>
          </a:effectRef>
          <a:fontRef idx="minor">
            <a:schemeClr val="tx1"/>
          </a:fontRef>
        </p:style>
      </p:cxnSp>
      <p:sp>
        <p:nvSpPr>
          <p:cNvPr id="69" name="Text Box 138"/>
          <p:cNvSpPr txBox="1"/>
          <p:nvPr/>
        </p:nvSpPr>
        <p:spPr>
          <a:xfrm>
            <a:off x="2363932" y="1162685"/>
            <a:ext cx="1304925" cy="285750"/>
          </a:xfrm>
          <a:prstGeom prst="rect">
            <a:avLst/>
          </a:prstGeom>
          <a:solidFill>
            <a:schemeClr val="lt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a:effectLst/>
                <a:latin typeface="Courier New"/>
                <a:ea typeface="Calibri"/>
                <a:cs typeface="Times New Roman"/>
              </a:rPr>
              <a:t>Add customer</a:t>
            </a:r>
            <a:endParaRPr lang="en-US" sz="1100">
              <a:effectLst/>
              <a:ea typeface="Calibri"/>
              <a:cs typeface="Times New Roman"/>
            </a:endParaRPr>
          </a:p>
        </p:txBody>
      </p:sp>
      <p:sp>
        <p:nvSpPr>
          <p:cNvPr id="70" name="Text Box 139"/>
          <p:cNvSpPr txBox="1"/>
          <p:nvPr/>
        </p:nvSpPr>
        <p:spPr>
          <a:xfrm>
            <a:off x="6459682" y="1200785"/>
            <a:ext cx="2181225" cy="285750"/>
          </a:xfrm>
          <a:prstGeom prst="rect">
            <a:avLst/>
          </a:prstGeom>
          <a:solidFill>
            <a:schemeClr val="lt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a:effectLst/>
                <a:latin typeface="Courier New"/>
                <a:ea typeface="Calibri"/>
                <a:cs typeface="Times New Roman"/>
              </a:rPr>
              <a:t>Save information</a:t>
            </a:r>
            <a:endParaRPr lang="en-US" sz="1100">
              <a:effectLst/>
              <a:ea typeface="Calibri"/>
              <a:cs typeface="Times New Roman"/>
            </a:endParaRPr>
          </a:p>
        </p:txBody>
      </p:sp>
      <p:sp>
        <p:nvSpPr>
          <p:cNvPr id="71" name="Text Box 140"/>
          <p:cNvSpPr txBox="1"/>
          <p:nvPr/>
        </p:nvSpPr>
        <p:spPr>
          <a:xfrm>
            <a:off x="6593032" y="2372360"/>
            <a:ext cx="1304925" cy="285750"/>
          </a:xfrm>
          <a:prstGeom prst="rect">
            <a:avLst/>
          </a:prstGeom>
          <a:solidFill>
            <a:schemeClr val="lt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a:effectLst/>
                <a:latin typeface="Courier New"/>
                <a:ea typeface="Calibri"/>
                <a:cs typeface="Times New Roman"/>
              </a:rPr>
              <a:t>Save details </a:t>
            </a:r>
            <a:endParaRPr lang="en-US" sz="1100">
              <a:effectLst/>
              <a:ea typeface="Calibri"/>
              <a:cs typeface="Times New Roman"/>
            </a:endParaRPr>
          </a:p>
        </p:txBody>
      </p:sp>
      <p:sp>
        <p:nvSpPr>
          <p:cNvPr id="72" name="Text Box 142"/>
          <p:cNvSpPr txBox="1"/>
          <p:nvPr/>
        </p:nvSpPr>
        <p:spPr>
          <a:xfrm>
            <a:off x="2440132" y="2696210"/>
            <a:ext cx="1228725" cy="638175"/>
          </a:xfrm>
          <a:prstGeom prst="rect">
            <a:avLst/>
          </a:prstGeom>
          <a:solidFill>
            <a:schemeClr val="lt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a:effectLst/>
                <a:latin typeface="Courier New"/>
                <a:ea typeface="Calibri"/>
                <a:cs typeface="Times New Roman"/>
              </a:rPr>
              <a:t>Change of customer details</a:t>
            </a:r>
            <a:endParaRPr lang="en-US" sz="1100">
              <a:effectLst/>
              <a:ea typeface="Calibri"/>
              <a:cs typeface="Times New Roman"/>
            </a:endParaRPr>
          </a:p>
        </p:txBody>
      </p:sp>
      <p:sp>
        <p:nvSpPr>
          <p:cNvPr id="73" name="Text Box 143"/>
          <p:cNvSpPr txBox="1"/>
          <p:nvPr/>
        </p:nvSpPr>
        <p:spPr>
          <a:xfrm>
            <a:off x="6497782" y="3667760"/>
            <a:ext cx="1304925" cy="285750"/>
          </a:xfrm>
          <a:prstGeom prst="rect">
            <a:avLst/>
          </a:prstGeom>
          <a:solidFill>
            <a:schemeClr val="lt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a:effectLst/>
                <a:latin typeface="Courier New"/>
                <a:ea typeface="Calibri"/>
                <a:cs typeface="Times New Roman"/>
              </a:rPr>
              <a:t>Save </a:t>
            </a:r>
            <a:endParaRPr lang="en-US" sz="1100">
              <a:effectLst/>
              <a:ea typeface="Calibri"/>
              <a:cs typeface="Times New Roman"/>
            </a:endParaRPr>
          </a:p>
        </p:txBody>
      </p:sp>
      <p:sp>
        <p:nvSpPr>
          <p:cNvPr id="74" name="Text Box 145"/>
          <p:cNvSpPr txBox="1"/>
          <p:nvPr/>
        </p:nvSpPr>
        <p:spPr>
          <a:xfrm>
            <a:off x="2306782" y="3610610"/>
            <a:ext cx="1304925" cy="285750"/>
          </a:xfrm>
          <a:prstGeom prst="rect">
            <a:avLst/>
          </a:prstGeom>
          <a:solidFill>
            <a:schemeClr val="lt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a:effectLst/>
                <a:latin typeface="Courier New"/>
                <a:ea typeface="Calibri"/>
                <a:cs typeface="Times New Roman"/>
              </a:rPr>
              <a:t>Add order </a:t>
            </a:r>
            <a:endParaRPr lang="en-US" sz="1100">
              <a:effectLst/>
              <a:ea typeface="Calibri"/>
              <a:cs typeface="Times New Roman"/>
            </a:endParaRPr>
          </a:p>
        </p:txBody>
      </p:sp>
      <p:sp>
        <p:nvSpPr>
          <p:cNvPr id="75" name="Text Box 146"/>
          <p:cNvSpPr txBox="1"/>
          <p:nvPr/>
        </p:nvSpPr>
        <p:spPr>
          <a:xfrm>
            <a:off x="2516332" y="5144135"/>
            <a:ext cx="1304925" cy="285750"/>
          </a:xfrm>
          <a:prstGeom prst="rect">
            <a:avLst/>
          </a:prstGeom>
          <a:solidFill>
            <a:schemeClr val="lt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a:effectLst/>
                <a:latin typeface="Courier New"/>
                <a:ea typeface="Calibri"/>
                <a:cs typeface="Times New Roman"/>
              </a:rPr>
              <a:t>New employee</a:t>
            </a:r>
            <a:endParaRPr lang="en-US" sz="1100">
              <a:effectLst/>
              <a:ea typeface="Calibri"/>
              <a:cs typeface="Times New Roman"/>
            </a:endParaRPr>
          </a:p>
        </p:txBody>
      </p:sp>
      <p:sp>
        <p:nvSpPr>
          <p:cNvPr id="76" name="Text Box 147"/>
          <p:cNvSpPr txBox="1"/>
          <p:nvPr/>
        </p:nvSpPr>
        <p:spPr>
          <a:xfrm>
            <a:off x="6450157" y="5267960"/>
            <a:ext cx="2000250" cy="285750"/>
          </a:xfrm>
          <a:prstGeom prst="rect">
            <a:avLst/>
          </a:prstGeom>
          <a:solidFill>
            <a:schemeClr val="lt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a:effectLst/>
                <a:latin typeface="Courier New"/>
                <a:ea typeface="Calibri"/>
                <a:cs typeface="Times New Roman"/>
              </a:rPr>
              <a:t>Save information</a:t>
            </a:r>
            <a:endParaRPr lang="en-US" sz="1100">
              <a:effectLst/>
              <a:ea typeface="Calibri"/>
              <a:cs typeface="Times New Roman"/>
            </a:endParaRPr>
          </a:p>
        </p:txBody>
      </p:sp>
      <p:sp>
        <p:nvSpPr>
          <p:cNvPr id="51208" name="Rectangle 9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1209" name="Rectangle 101"/>
          <p:cNvSpPr>
            <a:spLocks noChangeArrowheads="1"/>
          </p:cNvSpPr>
          <p:nvPr/>
        </p:nvSpPr>
        <p:spPr bwMode="auto">
          <a:xfrm>
            <a:off x="1163782" y="101981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210" name="Rectangle 110"/>
          <p:cNvSpPr>
            <a:spLocks noChangeArrowheads="1"/>
          </p:cNvSpPr>
          <p:nvPr/>
        </p:nvSpPr>
        <p:spPr bwMode="auto">
          <a:xfrm>
            <a:off x="0" y="704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2726029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664023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8194388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327676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7404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7528" y="0"/>
            <a:ext cx="8153400" cy="954107"/>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rPr>
              <a:t>Slow and Sometimes Inaccurate Computation of Customer’s Purchase:</a:t>
            </a:r>
            <a:endParaRPr lang="en-US" sz="2800" b="1" cap="none" spc="50" dirty="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endParaRPr>
          </a:p>
        </p:txBody>
      </p:sp>
      <p:sp>
        <p:nvSpPr>
          <p:cNvPr id="5" name="TextBox 4"/>
          <p:cNvSpPr txBox="1"/>
          <p:nvPr/>
        </p:nvSpPr>
        <p:spPr>
          <a:xfrm>
            <a:off x="1018310" y="1066800"/>
            <a:ext cx="8073734" cy="1754326"/>
          </a:xfrm>
          <a:prstGeom prst="rect">
            <a:avLst/>
          </a:prstGeom>
          <a:noFill/>
        </p:spPr>
        <p:txBody>
          <a:bodyPr wrap="square" rtlCol="0">
            <a:spAutoFit/>
          </a:bodyPr>
          <a:lstStyle/>
          <a:p>
            <a:pPr algn="just">
              <a:lnSpc>
                <a:spcPct val="150000"/>
              </a:lnSpc>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Dela</a:t>
            </a:r>
            <a:r>
              <a:rPr lang="en-US" dirty="0" smtClean="0">
                <a:latin typeface="Courier New" pitchFamily="49" charset="0"/>
                <a:cs typeface="Courier New" pitchFamily="49" charset="0"/>
              </a:rPr>
              <a:t> </a:t>
            </a:r>
            <a:r>
              <a:rPr lang="en-US" dirty="0">
                <a:latin typeface="Courier New" pitchFamily="49" charset="0"/>
                <a:cs typeface="Courier New" pitchFamily="49" charset="0"/>
              </a:rPr>
              <a:t>Rama’s </a:t>
            </a:r>
            <a:r>
              <a:rPr lang="en-US" dirty="0" err="1">
                <a:latin typeface="Courier New" pitchFamily="49" charset="0"/>
                <a:cs typeface="Courier New" pitchFamily="49" charset="0"/>
              </a:rPr>
              <a:t>Cakehouse</a:t>
            </a:r>
            <a:r>
              <a:rPr lang="en-US" dirty="0">
                <a:latin typeface="Courier New" pitchFamily="49" charset="0"/>
                <a:cs typeface="Courier New" pitchFamily="49" charset="0"/>
              </a:rPr>
              <a:t> is using a calculator to calculate customer’s purchases. It is a struggle to compute if there are lots of customers. Thus, calculation may have inaccurate results</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
        <p:nvSpPr>
          <p:cNvPr id="6" name="Rectangle 5"/>
          <p:cNvSpPr/>
          <p:nvPr/>
        </p:nvSpPr>
        <p:spPr>
          <a:xfrm>
            <a:off x="1004455" y="2958873"/>
            <a:ext cx="8087590" cy="954107"/>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rPr>
              <a:t>Time Consuming on Monitoring of Sales and Inventory:</a:t>
            </a:r>
            <a:endParaRPr lang="en-US" sz="2800" b="1" cap="none" spc="50" dirty="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endParaRPr>
          </a:p>
        </p:txBody>
      </p:sp>
      <p:sp>
        <p:nvSpPr>
          <p:cNvPr id="7" name="TextBox 6"/>
          <p:cNvSpPr txBox="1"/>
          <p:nvPr/>
        </p:nvSpPr>
        <p:spPr>
          <a:xfrm>
            <a:off x="1018309" y="4114800"/>
            <a:ext cx="8073735" cy="1754326"/>
          </a:xfrm>
          <a:prstGeom prst="rect">
            <a:avLst/>
          </a:prstGeom>
          <a:noFill/>
        </p:spPr>
        <p:txBody>
          <a:bodyPr wrap="square" rtlCol="0">
            <a:spAutoFit/>
          </a:bodyPr>
          <a:lstStyle/>
          <a:p>
            <a:pPr algn="just">
              <a:lnSpc>
                <a:spcPct val="150000"/>
              </a:lnSpc>
            </a:pPr>
            <a:r>
              <a:rPr lang="en-US" dirty="0" smtClean="0"/>
              <a:t>	</a:t>
            </a:r>
            <a:r>
              <a:rPr lang="en-US" dirty="0" err="1" smtClean="0">
                <a:latin typeface="Courier New" pitchFamily="49" charset="0"/>
                <a:cs typeface="Courier New" pitchFamily="49" charset="0"/>
              </a:rPr>
              <a:t>Dela</a:t>
            </a:r>
            <a:r>
              <a:rPr lang="en-US" dirty="0" smtClean="0">
                <a:latin typeface="Courier New" pitchFamily="49" charset="0"/>
                <a:cs typeface="Courier New" pitchFamily="49" charset="0"/>
              </a:rPr>
              <a:t> </a:t>
            </a:r>
            <a:r>
              <a:rPr lang="en-US" dirty="0">
                <a:latin typeface="Courier New" pitchFamily="49" charset="0"/>
                <a:cs typeface="Courier New" pitchFamily="49" charset="0"/>
              </a:rPr>
              <a:t>Rama’s </a:t>
            </a:r>
            <a:r>
              <a:rPr lang="en-US" dirty="0" err="1" smtClean="0">
                <a:latin typeface="Courier New" pitchFamily="49" charset="0"/>
                <a:cs typeface="Courier New" pitchFamily="49" charset="0"/>
              </a:rPr>
              <a:t>Cakehouse</a:t>
            </a:r>
            <a:r>
              <a:rPr lang="en-US" dirty="0" smtClean="0">
                <a:latin typeface="Courier New" pitchFamily="49" charset="0"/>
                <a:cs typeface="Courier New" pitchFamily="49" charset="0"/>
              </a:rPr>
              <a:t> takes </a:t>
            </a:r>
            <a:r>
              <a:rPr lang="en-US" dirty="0">
                <a:latin typeface="Courier New" pitchFamily="49" charset="0"/>
                <a:cs typeface="Courier New" pitchFamily="49" charset="0"/>
              </a:rPr>
              <a:t>half of their time in monitoring their sales because they tend to monitor their sales and inventory through scanning all the receipts or in the book where sales are saved</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3056752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417971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072465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038222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069261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3304845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2229327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156872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47776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702588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80307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90600" y="335762"/>
            <a:ext cx="8077200" cy="52322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rPr>
              <a:t>Slow Process in Updating of Records:</a:t>
            </a:r>
            <a:endParaRPr lang="en-US" sz="2800" b="1" cap="none" spc="50" dirty="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endParaRPr>
          </a:p>
        </p:txBody>
      </p:sp>
      <p:sp>
        <p:nvSpPr>
          <p:cNvPr id="4" name="TextBox 3"/>
          <p:cNvSpPr txBox="1"/>
          <p:nvPr/>
        </p:nvSpPr>
        <p:spPr>
          <a:xfrm>
            <a:off x="990600" y="968880"/>
            <a:ext cx="8070273" cy="1754326"/>
          </a:xfrm>
          <a:prstGeom prst="rect">
            <a:avLst/>
          </a:prstGeom>
          <a:noFill/>
        </p:spPr>
        <p:txBody>
          <a:bodyPr wrap="square" rtlCol="0">
            <a:spAutoFit/>
          </a:bodyPr>
          <a:lstStyle/>
          <a:p>
            <a:pPr algn="just">
              <a:lnSpc>
                <a:spcPct val="150000"/>
              </a:lnSpc>
            </a:pPr>
            <a:r>
              <a:rPr lang="en-US" dirty="0" smtClean="0"/>
              <a:t>	</a:t>
            </a:r>
            <a:r>
              <a:rPr lang="en-US" dirty="0" err="1" smtClean="0">
                <a:latin typeface="Courier New" pitchFamily="49" charset="0"/>
                <a:cs typeface="Courier New" pitchFamily="49" charset="0"/>
              </a:rPr>
              <a:t>Dela</a:t>
            </a:r>
            <a:r>
              <a:rPr lang="en-US" dirty="0" smtClean="0">
                <a:latin typeface="Courier New" pitchFamily="49" charset="0"/>
                <a:cs typeface="Courier New" pitchFamily="49" charset="0"/>
              </a:rPr>
              <a:t> </a:t>
            </a:r>
            <a:r>
              <a:rPr lang="en-US" dirty="0">
                <a:latin typeface="Courier New" pitchFamily="49" charset="0"/>
                <a:cs typeface="Courier New" pitchFamily="49" charset="0"/>
              </a:rPr>
              <a:t>Rama’s </a:t>
            </a:r>
            <a:r>
              <a:rPr lang="en-US" dirty="0" err="1">
                <a:latin typeface="Courier New" pitchFamily="49" charset="0"/>
                <a:cs typeface="Courier New" pitchFamily="49" charset="0"/>
              </a:rPr>
              <a:t>Cakeshop</a:t>
            </a:r>
            <a:r>
              <a:rPr lang="en-US" dirty="0">
                <a:latin typeface="Courier New" pitchFamily="49" charset="0"/>
                <a:cs typeface="Courier New" pitchFamily="49" charset="0"/>
              </a:rPr>
              <a:t> updates their records as the products’ prices changes. Due to this process, it consumes time for the bake house to update changes in their records.</a:t>
            </a:r>
          </a:p>
        </p:txBody>
      </p:sp>
      <p:sp>
        <p:nvSpPr>
          <p:cNvPr id="5" name="Rectangle 4"/>
          <p:cNvSpPr/>
          <p:nvPr/>
        </p:nvSpPr>
        <p:spPr>
          <a:xfrm>
            <a:off x="405245" y="2829580"/>
            <a:ext cx="8153400" cy="954107"/>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rPr>
              <a:t>Inaccurate Sales and Inventory Reports:</a:t>
            </a:r>
            <a:endParaRPr lang="en-US" sz="2800" b="1" cap="none" spc="50" dirty="0">
              <a:ln w="11430"/>
              <a:solidFill>
                <a:srgbClr val="002060"/>
              </a:solidFill>
              <a:effectLst>
                <a:outerShdw blurRad="76200" dist="50800" dir="5400000" algn="tl" rotWithShape="0">
                  <a:srgbClr val="000000">
                    <a:alpha val="65000"/>
                  </a:srgbClr>
                </a:outerShdw>
              </a:effectLst>
              <a:latin typeface="Courier New" pitchFamily="49" charset="0"/>
              <a:cs typeface="Courier New" pitchFamily="49" charset="0"/>
            </a:endParaRPr>
          </a:p>
        </p:txBody>
      </p:sp>
      <p:sp>
        <p:nvSpPr>
          <p:cNvPr id="6" name="TextBox 5"/>
          <p:cNvSpPr txBox="1"/>
          <p:nvPr/>
        </p:nvSpPr>
        <p:spPr>
          <a:xfrm>
            <a:off x="990599" y="3886200"/>
            <a:ext cx="7793181" cy="2585323"/>
          </a:xfrm>
          <a:prstGeom prst="rect">
            <a:avLst/>
          </a:prstGeom>
          <a:noFill/>
        </p:spPr>
        <p:txBody>
          <a:bodyPr wrap="square" rtlCol="0">
            <a:spAutoFit/>
          </a:bodyPr>
          <a:lstStyle/>
          <a:p>
            <a:pPr algn="just">
              <a:lnSpc>
                <a:spcPct val="150000"/>
              </a:lnSpc>
            </a:pPr>
            <a:r>
              <a:rPr lang="en-US" dirty="0" smtClean="0"/>
              <a:t>	</a:t>
            </a:r>
            <a:r>
              <a:rPr lang="en-US" dirty="0" smtClean="0">
                <a:latin typeface="Courier New" pitchFamily="49" charset="0"/>
                <a:cs typeface="Courier New" pitchFamily="49" charset="0"/>
              </a:rPr>
              <a:t>It </a:t>
            </a:r>
            <a:r>
              <a:rPr lang="en-US" dirty="0">
                <a:latin typeface="Courier New" pitchFamily="49" charset="0"/>
                <a:cs typeface="Courier New" pitchFamily="49" charset="0"/>
              </a:rPr>
              <a:t>is very important for the </a:t>
            </a:r>
            <a:r>
              <a:rPr lang="en-US" dirty="0" err="1">
                <a:latin typeface="Courier New" pitchFamily="49" charset="0"/>
                <a:cs typeface="Courier New" pitchFamily="49" charset="0"/>
              </a:rPr>
              <a:t>Dela</a:t>
            </a:r>
            <a:r>
              <a:rPr lang="en-US" dirty="0">
                <a:latin typeface="Courier New" pitchFamily="49" charset="0"/>
                <a:cs typeface="Courier New" pitchFamily="49" charset="0"/>
              </a:rPr>
              <a:t> Rama’s </a:t>
            </a:r>
            <a:r>
              <a:rPr lang="en-US" dirty="0" err="1">
                <a:latin typeface="Courier New" pitchFamily="49" charset="0"/>
                <a:cs typeface="Courier New" pitchFamily="49" charset="0"/>
              </a:rPr>
              <a:t>Cakehouse</a:t>
            </a:r>
            <a:r>
              <a:rPr lang="en-US" dirty="0">
                <a:latin typeface="Courier New" pitchFamily="49" charset="0"/>
                <a:cs typeface="Courier New" pitchFamily="49" charset="0"/>
              </a:rPr>
              <a:t> to have reliable and accurate sales and inventory reports to know which item is the best seller and the money gained. However, the cake house uses the manual way of checking and computing their sales that may result to inaccurate reports</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407230947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73738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13806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995051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835857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314063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527073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912842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04951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120624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80840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735</TotalTime>
  <Words>2563</Words>
  <Application>Microsoft Office PowerPoint</Application>
  <PresentationFormat>On-screen Show (4:3)</PresentationFormat>
  <Paragraphs>1703</Paragraphs>
  <Slides>102</Slides>
  <Notes>1</Notes>
  <HiddenSlides>0</HiddenSlides>
  <MMClips>0</MMClips>
  <ScaleCrop>false</ScaleCrop>
  <HeadingPairs>
    <vt:vector size="4" baseType="variant">
      <vt:variant>
        <vt:lpstr>Theme</vt:lpstr>
      </vt:variant>
      <vt:variant>
        <vt:i4>1</vt:i4>
      </vt:variant>
      <vt:variant>
        <vt:lpstr>Slide Titles</vt:lpstr>
      </vt:variant>
      <vt:variant>
        <vt:i4>102</vt:i4>
      </vt:variant>
    </vt:vector>
  </HeadingPairs>
  <TitlesOfParts>
    <vt:vector size="103" baseType="lpstr">
      <vt:lpstr>Solstice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143</cp:revision>
  <dcterms:created xsi:type="dcterms:W3CDTF">2017-10-10T00:56:36Z</dcterms:created>
  <dcterms:modified xsi:type="dcterms:W3CDTF">2017-10-15T17:56:04Z</dcterms:modified>
</cp:coreProperties>
</file>