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F7EEFF-8F03-4C8B-9BC4-218C29077A66}" v="19" dt="2023-03-05T10:25:54.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K Sachdeva" userId="6f7fa8334c58b7a1" providerId="LiveId" clId="{DEF7EEFF-8F03-4C8B-9BC4-218C29077A66}"/>
    <pc:docChg chg="undo custSel addSld modSld">
      <pc:chgData name="RK Sachdeva" userId="6f7fa8334c58b7a1" providerId="LiveId" clId="{DEF7EEFF-8F03-4C8B-9BC4-218C29077A66}" dt="2023-03-05T10:29:03.905" v="247" actId="20577"/>
      <pc:docMkLst>
        <pc:docMk/>
      </pc:docMkLst>
      <pc:sldChg chg="addSp delSp modSp add mod">
        <pc:chgData name="RK Sachdeva" userId="6f7fa8334c58b7a1" providerId="LiveId" clId="{DEF7EEFF-8F03-4C8B-9BC4-218C29077A66}" dt="2023-03-05T10:21:52.804" v="38" actId="20577"/>
        <pc:sldMkLst>
          <pc:docMk/>
          <pc:sldMk cId="3407205229" sldId="266"/>
        </pc:sldMkLst>
        <pc:spChg chg="add del mod">
          <ac:chgData name="RK Sachdeva" userId="6f7fa8334c58b7a1" providerId="LiveId" clId="{DEF7EEFF-8F03-4C8B-9BC4-218C29077A66}" dt="2023-03-05T10:21:14.724" v="6" actId="478"/>
          <ac:spMkLst>
            <pc:docMk/>
            <pc:sldMk cId="3407205229" sldId="266"/>
            <ac:spMk id="3" creationId="{3895EF55-9EC5-A97C-673E-A4B8CC9A1E29}"/>
          </ac:spMkLst>
        </pc:spChg>
        <pc:spChg chg="add mod">
          <ac:chgData name="RK Sachdeva" userId="6f7fa8334c58b7a1" providerId="LiveId" clId="{DEF7EEFF-8F03-4C8B-9BC4-218C29077A66}" dt="2023-03-05T10:21:42.205" v="23" actId="20577"/>
          <ac:spMkLst>
            <pc:docMk/>
            <pc:sldMk cId="3407205229" sldId="266"/>
            <ac:spMk id="4" creationId="{E771E422-89C5-90E8-1D12-CB699DD8EBBE}"/>
          </ac:spMkLst>
        </pc:spChg>
        <pc:spChg chg="mod">
          <ac:chgData name="RK Sachdeva" userId="6f7fa8334c58b7a1" providerId="LiveId" clId="{DEF7EEFF-8F03-4C8B-9BC4-218C29077A66}" dt="2023-03-05T10:21:52.804" v="38" actId="20577"/>
          <ac:spMkLst>
            <pc:docMk/>
            <pc:sldMk cId="3407205229" sldId="266"/>
            <ac:spMk id="6" creationId="{BCF622BC-D96F-E457-E1F5-3297FBEA2B1B}"/>
          </ac:spMkLst>
        </pc:spChg>
        <pc:picChg chg="del">
          <ac:chgData name="RK Sachdeva" userId="6f7fa8334c58b7a1" providerId="LiveId" clId="{DEF7EEFF-8F03-4C8B-9BC4-218C29077A66}" dt="2023-03-05T10:19:58.277" v="1" actId="478"/>
          <ac:picMkLst>
            <pc:docMk/>
            <pc:sldMk cId="3407205229" sldId="266"/>
            <ac:picMk id="5122" creationId="{B76AC71E-1DA3-4C38-94B8-6E1DF02124FA}"/>
          </ac:picMkLst>
        </pc:picChg>
      </pc:sldChg>
      <pc:sldChg chg="modSp add mod">
        <pc:chgData name="RK Sachdeva" userId="6f7fa8334c58b7a1" providerId="LiveId" clId="{DEF7EEFF-8F03-4C8B-9BC4-218C29077A66}" dt="2023-03-05T10:22:57.931" v="75" actId="20577"/>
        <pc:sldMkLst>
          <pc:docMk/>
          <pc:sldMk cId="2640074703" sldId="267"/>
        </pc:sldMkLst>
        <pc:spChg chg="mod">
          <ac:chgData name="RK Sachdeva" userId="6f7fa8334c58b7a1" providerId="LiveId" clId="{DEF7EEFF-8F03-4C8B-9BC4-218C29077A66}" dt="2023-03-05T10:22:49.402" v="69" actId="20577"/>
          <ac:spMkLst>
            <pc:docMk/>
            <pc:sldMk cId="2640074703" sldId="267"/>
            <ac:spMk id="4" creationId="{E771E422-89C5-90E8-1D12-CB699DD8EBBE}"/>
          </ac:spMkLst>
        </pc:spChg>
        <pc:spChg chg="mod">
          <ac:chgData name="RK Sachdeva" userId="6f7fa8334c58b7a1" providerId="LiveId" clId="{DEF7EEFF-8F03-4C8B-9BC4-218C29077A66}" dt="2023-03-05T10:22:57.931" v="75" actId="20577"/>
          <ac:spMkLst>
            <pc:docMk/>
            <pc:sldMk cId="2640074703" sldId="267"/>
            <ac:spMk id="6" creationId="{BCF622BC-D96F-E457-E1F5-3297FBEA2B1B}"/>
          </ac:spMkLst>
        </pc:spChg>
      </pc:sldChg>
      <pc:sldChg chg="addSp delSp modSp add mod">
        <pc:chgData name="RK Sachdeva" userId="6f7fa8334c58b7a1" providerId="LiveId" clId="{DEF7EEFF-8F03-4C8B-9BC4-218C29077A66}" dt="2023-03-05T10:25:40.897" v="111" actId="1076"/>
        <pc:sldMkLst>
          <pc:docMk/>
          <pc:sldMk cId="384967498" sldId="268"/>
        </pc:sldMkLst>
        <pc:spChg chg="mod">
          <ac:chgData name="RK Sachdeva" userId="6f7fa8334c58b7a1" providerId="LiveId" clId="{DEF7EEFF-8F03-4C8B-9BC4-218C29077A66}" dt="2023-03-05T10:25:40.897" v="111" actId="1076"/>
          <ac:spMkLst>
            <pc:docMk/>
            <pc:sldMk cId="384967498" sldId="268"/>
            <ac:spMk id="4" creationId="{E771E422-89C5-90E8-1D12-CB699DD8EBBE}"/>
          </ac:spMkLst>
        </pc:spChg>
        <pc:picChg chg="add mod">
          <ac:chgData name="RK Sachdeva" userId="6f7fa8334c58b7a1" providerId="LiveId" clId="{DEF7EEFF-8F03-4C8B-9BC4-218C29077A66}" dt="2023-03-05T10:24:27.625" v="89" actId="208"/>
          <ac:picMkLst>
            <pc:docMk/>
            <pc:sldMk cId="384967498" sldId="268"/>
            <ac:picMk id="7170" creationId="{0B762204-258D-1830-B215-4AF056724B76}"/>
          </ac:picMkLst>
        </pc:picChg>
        <pc:picChg chg="add del mod">
          <ac:chgData name="RK Sachdeva" userId="6f7fa8334c58b7a1" providerId="LiveId" clId="{DEF7EEFF-8F03-4C8B-9BC4-218C29077A66}" dt="2023-03-05T10:24:17.680" v="86"/>
          <ac:picMkLst>
            <pc:docMk/>
            <pc:sldMk cId="384967498" sldId="268"/>
            <ac:picMk id="7172" creationId="{22AB4CCF-0F88-F4C1-7043-B181A66161BE}"/>
          </ac:picMkLst>
        </pc:picChg>
        <pc:picChg chg="add mod">
          <ac:chgData name="RK Sachdeva" userId="6f7fa8334c58b7a1" providerId="LiveId" clId="{DEF7EEFF-8F03-4C8B-9BC4-218C29077A66}" dt="2023-03-05T10:24:30.807" v="90" actId="208"/>
          <ac:picMkLst>
            <pc:docMk/>
            <pc:sldMk cId="384967498" sldId="268"/>
            <ac:picMk id="7174" creationId="{B3AE4236-40C2-BC04-E1C0-034818F1B210}"/>
          </ac:picMkLst>
        </pc:picChg>
      </pc:sldChg>
      <pc:sldChg chg="delSp modSp add mod">
        <pc:chgData name="RK Sachdeva" userId="6f7fa8334c58b7a1" providerId="LiveId" clId="{DEF7EEFF-8F03-4C8B-9BC4-218C29077A66}" dt="2023-03-05T10:29:03.905" v="247" actId="20577"/>
        <pc:sldMkLst>
          <pc:docMk/>
          <pc:sldMk cId="3466333966" sldId="269"/>
        </pc:sldMkLst>
        <pc:spChg chg="mod">
          <ac:chgData name="RK Sachdeva" userId="6f7fa8334c58b7a1" providerId="LiveId" clId="{DEF7EEFF-8F03-4C8B-9BC4-218C29077A66}" dt="2023-03-05T10:29:03.905" v="247" actId="20577"/>
          <ac:spMkLst>
            <pc:docMk/>
            <pc:sldMk cId="3466333966" sldId="269"/>
            <ac:spMk id="4" creationId="{E771E422-89C5-90E8-1D12-CB699DD8EBBE}"/>
          </ac:spMkLst>
        </pc:spChg>
        <pc:spChg chg="mod">
          <ac:chgData name="RK Sachdeva" userId="6f7fa8334c58b7a1" providerId="LiveId" clId="{DEF7EEFF-8F03-4C8B-9BC4-218C29077A66}" dt="2023-03-05T10:26:29.912" v="140" actId="20577"/>
          <ac:spMkLst>
            <pc:docMk/>
            <pc:sldMk cId="3466333966" sldId="269"/>
            <ac:spMk id="6" creationId="{BCF622BC-D96F-E457-E1F5-3297FBEA2B1B}"/>
          </ac:spMkLst>
        </pc:spChg>
        <pc:picChg chg="del">
          <ac:chgData name="RK Sachdeva" userId="6f7fa8334c58b7a1" providerId="LiveId" clId="{DEF7EEFF-8F03-4C8B-9BC4-218C29077A66}" dt="2023-03-05T10:25:52.788" v="113" actId="478"/>
          <ac:picMkLst>
            <pc:docMk/>
            <pc:sldMk cId="3466333966" sldId="269"/>
            <ac:picMk id="7170" creationId="{0B762204-258D-1830-B215-4AF056724B76}"/>
          </ac:picMkLst>
        </pc:picChg>
        <pc:picChg chg="del">
          <ac:chgData name="RK Sachdeva" userId="6f7fa8334c58b7a1" providerId="LiveId" clId="{DEF7EEFF-8F03-4C8B-9BC4-218C29077A66}" dt="2023-03-05T10:25:54.087" v="114" actId="478"/>
          <ac:picMkLst>
            <pc:docMk/>
            <pc:sldMk cId="3466333966" sldId="269"/>
            <ac:picMk id="7174" creationId="{B3AE4236-40C2-BC04-E1C0-034818F1B21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3514CF2-54E2-4EF7-9116-3DCAEC968037}" type="datetimeFigureOut">
              <a:rPr lang="en-IN" smtClean="0"/>
              <a:t>05-03-2023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868FA8F5-182D-463C-A4AC-7F91E36D4400}" type="slidenum">
              <a:rPr lang="en-IN" smtClean="0"/>
              <a:t>‹#›</a:t>
            </a:fld>
            <a:endParaRPr lang="en-IN"/>
          </a:p>
        </p:txBody>
      </p:sp>
    </p:spTree>
    <p:extLst>
      <p:ext uri="{BB962C8B-B14F-4D97-AF65-F5344CB8AC3E}">
        <p14:creationId xmlns:p14="http://schemas.microsoft.com/office/powerpoint/2010/main" val="281866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14CF2-54E2-4EF7-9116-3DCAEC968037}"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FA8F5-182D-463C-A4AC-7F91E36D4400}" type="slidenum">
              <a:rPr lang="en-IN" smtClean="0"/>
              <a:t>‹#›</a:t>
            </a:fld>
            <a:endParaRPr lang="en-IN"/>
          </a:p>
        </p:txBody>
      </p:sp>
    </p:spTree>
    <p:extLst>
      <p:ext uri="{BB962C8B-B14F-4D97-AF65-F5344CB8AC3E}">
        <p14:creationId xmlns:p14="http://schemas.microsoft.com/office/powerpoint/2010/main" val="377828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3514CF2-54E2-4EF7-9116-3DCAEC968037}" type="datetimeFigureOut">
              <a:rPr lang="en-IN" smtClean="0"/>
              <a:t>05-03-2023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868FA8F5-182D-463C-A4AC-7F91E36D4400}" type="slidenum">
              <a:rPr lang="en-IN" smtClean="0"/>
              <a:t>‹#›</a:t>
            </a:fld>
            <a:endParaRPr lang="en-IN"/>
          </a:p>
        </p:txBody>
      </p:sp>
    </p:spTree>
    <p:extLst>
      <p:ext uri="{BB962C8B-B14F-4D97-AF65-F5344CB8AC3E}">
        <p14:creationId xmlns:p14="http://schemas.microsoft.com/office/powerpoint/2010/main" val="82400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14CF2-54E2-4EF7-9116-3DCAEC968037}"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8FA8F5-182D-463C-A4AC-7F91E36D4400}" type="slidenum">
              <a:rPr lang="en-IN" smtClean="0"/>
              <a:t>‹#›</a:t>
            </a:fld>
            <a:endParaRPr lang="en-IN"/>
          </a:p>
        </p:txBody>
      </p:sp>
    </p:spTree>
    <p:extLst>
      <p:ext uri="{BB962C8B-B14F-4D97-AF65-F5344CB8AC3E}">
        <p14:creationId xmlns:p14="http://schemas.microsoft.com/office/powerpoint/2010/main" val="157441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3514CF2-54E2-4EF7-9116-3DCAEC968037}" type="datetimeFigureOut">
              <a:rPr lang="en-IN" smtClean="0"/>
              <a:t>05-03-2023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868FA8F5-182D-463C-A4AC-7F91E36D4400}" type="slidenum">
              <a:rPr lang="en-IN" smtClean="0"/>
              <a:t>‹#›</a:t>
            </a:fld>
            <a:endParaRPr lang="en-IN"/>
          </a:p>
        </p:txBody>
      </p:sp>
    </p:spTree>
    <p:extLst>
      <p:ext uri="{BB962C8B-B14F-4D97-AF65-F5344CB8AC3E}">
        <p14:creationId xmlns:p14="http://schemas.microsoft.com/office/powerpoint/2010/main" val="1895813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3514CF2-54E2-4EF7-9116-3DCAEC968037}" type="datetimeFigureOut">
              <a:rPr lang="en-IN" smtClean="0"/>
              <a:t>05-03-2023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868FA8F5-182D-463C-A4AC-7F91E36D4400}" type="slidenum">
              <a:rPr lang="en-IN" smtClean="0"/>
              <a:t>‹#›</a:t>
            </a:fld>
            <a:endParaRPr lang="en-IN"/>
          </a:p>
        </p:txBody>
      </p:sp>
    </p:spTree>
    <p:extLst>
      <p:ext uri="{BB962C8B-B14F-4D97-AF65-F5344CB8AC3E}">
        <p14:creationId xmlns:p14="http://schemas.microsoft.com/office/powerpoint/2010/main" val="342138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3514CF2-54E2-4EF7-9116-3DCAEC968037}" type="datetimeFigureOut">
              <a:rPr lang="en-IN" smtClean="0"/>
              <a:t>05-03-2023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868FA8F5-182D-463C-A4AC-7F91E36D4400}" type="slidenum">
              <a:rPr lang="en-IN" smtClean="0"/>
              <a:t>‹#›</a:t>
            </a:fld>
            <a:endParaRPr lang="en-IN"/>
          </a:p>
        </p:txBody>
      </p:sp>
    </p:spTree>
    <p:extLst>
      <p:ext uri="{BB962C8B-B14F-4D97-AF65-F5344CB8AC3E}">
        <p14:creationId xmlns:p14="http://schemas.microsoft.com/office/powerpoint/2010/main" val="10577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514CF2-54E2-4EF7-9116-3DCAEC968037}" type="datetimeFigureOut">
              <a:rPr lang="en-IN" smtClean="0"/>
              <a:t>05-03-2023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8FA8F5-182D-463C-A4AC-7F91E36D4400}" type="slidenum">
              <a:rPr lang="en-IN" smtClean="0"/>
              <a:t>‹#›</a:t>
            </a:fld>
            <a:endParaRPr lang="en-IN"/>
          </a:p>
        </p:txBody>
      </p:sp>
    </p:spTree>
    <p:extLst>
      <p:ext uri="{BB962C8B-B14F-4D97-AF65-F5344CB8AC3E}">
        <p14:creationId xmlns:p14="http://schemas.microsoft.com/office/powerpoint/2010/main" val="37086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3514CF2-54E2-4EF7-9116-3DCAEC968037}" type="datetimeFigureOut">
              <a:rPr lang="en-IN" smtClean="0"/>
              <a:t>05-03-2023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868FA8F5-182D-463C-A4AC-7F91E36D4400}" type="slidenum">
              <a:rPr lang="en-IN" smtClean="0"/>
              <a:t>‹#›</a:t>
            </a:fld>
            <a:endParaRPr lang="en-IN"/>
          </a:p>
        </p:txBody>
      </p:sp>
    </p:spTree>
    <p:extLst>
      <p:ext uri="{BB962C8B-B14F-4D97-AF65-F5344CB8AC3E}">
        <p14:creationId xmlns:p14="http://schemas.microsoft.com/office/powerpoint/2010/main" val="387106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14CF2-54E2-4EF7-9116-3DCAEC968037}"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8FA8F5-182D-463C-A4AC-7F91E36D4400}" type="slidenum">
              <a:rPr lang="en-IN" smtClean="0"/>
              <a:t>‹#›</a:t>
            </a:fld>
            <a:endParaRPr lang="en-IN"/>
          </a:p>
        </p:txBody>
      </p:sp>
    </p:spTree>
    <p:extLst>
      <p:ext uri="{BB962C8B-B14F-4D97-AF65-F5344CB8AC3E}">
        <p14:creationId xmlns:p14="http://schemas.microsoft.com/office/powerpoint/2010/main" val="354069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3514CF2-54E2-4EF7-9116-3DCAEC968037}" type="datetimeFigureOut">
              <a:rPr lang="en-IN" smtClean="0"/>
              <a:t>05-03-2023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868FA8F5-182D-463C-A4AC-7F91E36D4400}" type="slidenum">
              <a:rPr lang="en-IN" smtClean="0"/>
              <a:t>‹#›</a:t>
            </a:fld>
            <a:endParaRPr lang="en-IN"/>
          </a:p>
        </p:txBody>
      </p:sp>
    </p:spTree>
    <p:extLst>
      <p:ext uri="{BB962C8B-B14F-4D97-AF65-F5344CB8AC3E}">
        <p14:creationId xmlns:p14="http://schemas.microsoft.com/office/powerpoint/2010/main" val="352017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3514CF2-54E2-4EF7-9116-3DCAEC968037}" type="datetimeFigureOut">
              <a:rPr lang="en-IN" smtClean="0"/>
              <a:t>05-03-2023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68FA8F5-182D-463C-A4AC-7F91E36D4400}" type="slidenum">
              <a:rPr lang="en-IN" smtClean="0"/>
              <a:t>‹#›</a:t>
            </a:fld>
            <a:endParaRPr lang="en-IN"/>
          </a:p>
        </p:txBody>
      </p:sp>
    </p:spTree>
    <p:extLst>
      <p:ext uri="{BB962C8B-B14F-4D97-AF65-F5344CB8AC3E}">
        <p14:creationId xmlns:p14="http://schemas.microsoft.com/office/powerpoint/2010/main" val="2888426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48C2-BB74-9135-BAE1-5E6CFA3C2CAA}"/>
              </a:ext>
            </a:extLst>
          </p:cNvPr>
          <p:cNvSpPr>
            <a:spLocks noGrp="1"/>
          </p:cNvSpPr>
          <p:nvPr>
            <p:ph type="ctrTitle"/>
          </p:nvPr>
        </p:nvSpPr>
        <p:spPr/>
        <p:txBody>
          <a:bodyPr/>
          <a:lstStyle/>
          <a:p>
            <a:r>
              <a:rPr lang="en-IN" dirty="0"/>
              <a:t>Lead Score Case Study</a:t>
            </a:r>
          </a:p>
        </p:txBody>
      </p:sp>
    </p:spTree>
    <p:extLst>
      <p:ext uri="{BB962C8B-B14F-4D97-AF65-F5344CB8AC3E}">
        <p14:creationId xmlns:p14="http://schemas.microsoft.com/office/powerpoint/2010/main" val="1552298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Categorical Relation</a:t>
            </a:r>
          </a:p>
        </p:txBody>
      </p:sp>
      <p:pic>
        <p:nvPicPr>
          <p:cNvPr id="5122" name="Picture 2">
            <a:extLst>
              <a:ext uri="{FF2B5EF4-FFF2-40B4-BE49-F238E27FC236}">
                <a16:creationId xmlns:a16="http://schemas.microsoft.com/office/drawing/2014/main" id="{B76AC71E-1DA3-4C38-94B8-6E1DF0212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827" y="1383367"/>
            <a:ext cx="6590665" cy="49056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7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Data Conversion</a:t>
            </a:r>
          </a:p>
        </p:txBody>
      </p:sp>
      <p:sp>
        <p:nvSpPr>
          <p:cNvPr id="4" name="TextBox 3">
            <a:extLst>
              <a:ext uri="{FF2B5EF4-FFF2-40B4-BE49-F238E27FC236}">
                <a16:creationId xmlns:a16="http://schemas.microsoft.com/office/drawing/2014/main" id="{E771E422-89C5-90E8-1D12-CB699DD8EBBE}"/>
              </a:ext>
            </a:extLst>
          </p:cNvPr>
          <p:cNvSpPr txBox="1"/>
          <p:nvPr/>
        </p:nvSpPr>
        <p:spPr>
          <a:xfrm>
            <a:off x="579120" y="1305341"/>
            <a:ext cx="11257280" cy="2031325"/>
          </a:xfrm>
          <a:prstGeom prst="rect">
            <a:avLst/>
          </a:prstGeom>
          <a:noFill/>
        </p:spPr>
        <p:txBody>
          <a:bodyPr wrap="square">
            <a:spAutoFit/>
          </a:bodyPr>
          <a:lstStyle/>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Numerical Variables are Normalised</a:t>
            </a:r>
          </a:p>
          <a:p>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Dummy Variables are created for object type variables</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Total Rows for Analysis: 8792 </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Total Columns for Analysis: 43</a:t>
            </a:r>
          </a:p>
        </p:txBody>
      </p:sp>
    </p:spTree>
    <p:extLst>
      <p:ext uri="{BB962C8B-B14F-4D97-AF65-F5344CB8AC3E}">
        <p14:creationId xmlns:p14="http://schemas.microsoft.com/office/powerpoint/2010/main" val="340720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Model</a:t>
            </a:r>
          </a:p>
        </p:txBody>
      </p:sp>
      <p:sp>
        <p:nvSpPr>
          <p:cNvPr id="4" name="TextBox 3">
            <a:extLst>
              <a:ext uri="{FF2B5EF4-FFF2-40B4-BE49-F238E27FC236}">
                <a16:creationId xmlns:a16="http://schemas.microsoft.com/office/drawing/2014/main" id="{E771E422-89C5-90E8-1D12-CB699DD8EBBE}"/>
              </a:ext>
            </a:extLst>
          </p:cNvPr>
          <p:cNvSpPr txBox="1"/>
          <p:nvPr/>
        </p:nvSpPr>
        <p:spPr>
          <a:xfrm>
            <a:off x="579120" y="1305341"/>
            <a:ext cx="11257280" cy="3693319"/>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Splitting the Data into Training and Testing Sets</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 first basic step for regression is performing a train-test split, we have chosen 70:30 ratio.</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Use RFE for Feature Selection</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Running RFE with 15 variables as output</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Building Model by removing the variable whose p- value is greater than 0.05 and </a:t>
            </a:r>
            <a:r>
              <a:rPr lang="en-US" dirty="0" err="1">
                <a:latin typeface="Arial" panose="020B0604020202020204" pitchFamily="34" charset="0"/>
                <a:cs typeface="Arial" panose="020B0604020202020204" pitchFamily="34" charset="0"/>
              </a:rPr>
              <a:t>vif</a:t>
            </a:r>
            <a:r>
              <a:rPr lang="en-US" dirty="0">
                <a:latin typeface="Arial" panose="020B0604020202020204" pitchFamily="34" charset="0"/>
                <a:cs typeface="Arial" panose="020B0604020202020204" pitchFamily="34" charset="0"/>
              </a:rPr>
              <a:t> value is greater than 5</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Predictions on test data set</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Overall accuracy 81%</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007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Model</a:t>
            </a:r>
          </a:p>
        </p:txBody>
      </p:sp>
      <p:sp>
        <p:nvSpPr>
          <p:cNvPr id="4" name="TextBox 3">
            <a:extLst>
              <a:ext uri="{FF2B5EF4-FFF2-40B4-BE49-F238E27FC236}">
                <a16:creationId xmlns:a16="http://schemas.microsoft.com/office/drawing/2014/main" id="{E771E422-89C5-90E8-1D12-CB699DD8EBBE}"/>
              </a:ext>
            </a:extLst>
          </p:cNvPr>
          <p:cNvSpPr txBox="1"/>
          <p:nvPr/>
        </p:nvSpPr>
        <p:spPr>
          <a:xfrm>
            <a:off x="522606" y="2678092"/>
            <a:ext cx="6512560" cy="2031325"/>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Finding Optimal Cut off Point</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Optimal cut off probability is that  probability where we get balanced sensitivity and specificity.</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From the second graph it is visible that the optimal cut off is at 0.35.</a:t>
            </a:r>
            <a:endParaRPr lang="en-IN" dirty="0">
              <a:latin typeface="Arial" panose="020B0604020202020204" pitchFamily="34" charset="0"/>
              <a:cs typeface="Arial" panose="020B0604020202020204" pitchFamily="34" charset="0"/>
            </a:endParaRPr>
          </a:p>
        </p:txBody>
      </p:sp>
      <p:pic>
        <p:nvPicPr>
          <p:cNvPr id="7170" name="Picture 2">
            <a:extLst>
              <a:ext uri="{FF2B5EF4-FFF2-40B4-BE49-F238E27FC236}">
                <a16:creationId xmlns:a16="http://schemas.microsoft.com/office/drawing/2014/main" id="{0B762204-258D-1830-B215-4AF056724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475" y="1092180"/>
            <a:ext cx="3219450" cy="31718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B3AE4236-40C2-BC04-E1C0-034818F1B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550" y="4518045"/>
            <a:ext cx="3543300" cy="24955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6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Conclusion</a:t>
            </a:r>
          </a:p>
        </p:txBody>
      </p:sp>
      <p:sp>
        <p:nvSpPr>
          <p:cNvPr id="4" name="TextBox 3">
            <a:extLst>
              <a:ext uri="{FF2B5EF4-FFF2-40B4-BE49-F238E27FC236}">
                <a16:creationId xmlns:a16="http://schemas.microsoft.com/office/drawing/2014/main" id="{E771E422-89C5-90E8-1D12-CB699DD8EBBE}"/>
              </a:ext>
            </a:extLst>
          </p:cNvPr>
          <p:cNvSpPr txBox="1"/>
          <p:nvPr/>
        </p:nvSpPr>
        <p:spPr>
          <a:xfrm>
            <a:off x="579120" y="1215052"/>
            <a:ext cx="11415394" cy="535531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It was found that the variables that mattered the most in the potential buyers are (In descending order) :</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 total time spend on the Website.</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Total number of visits.</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When the lead source was:</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a. Google</a:t>
            </a:r>
          </a:p>
          <a:p>
            <a:pPr lvl="1"/>
            <a:r>
              <a:rPr lang="en-US" dirty="0">
                <a:latin typeface="Arial" panose="020B0604020202020204" pitchFamily="34" charset="0"/>
                <a:cs typeface="Arial" panose="020B0604020202020204" pitchFamily="34" charset="0"/>
              </a:rPr>
              <a:t>b. Direct traffic</a:t>
            </a:r>
          </a:p>
          <a:p>
            <a:pPr lvl="1"/>
            <a:r>
              <a:rPr lang="en-US" dirty="0">
                <a:latin typeface="Arial" panose="020B0604020202020204" pitchFamily="34" charset="0"/>
                <a:cs typeface="Arial" panose="020B0604020202020204" pitchFamily="34" charset="0"/>
              </a:rPr>
              <a:t>c. Organic search</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When the last activity was:</a:t>
            </a:r>
          </a:p>
          <a:p>
            <a:pPr lvl="1"/>
            <a:r>
              <a:rPr lang="en-US" dirty="0">
                <a:latin typeface="Arial" panose="020B0604020202020204" pitchFamily="34" charset="0"/>
                <a:cs typeface="Arial" panose="020B0604020202020204" pitchFamily="34" charset="0"/>
              </a:rPr>
              <a:t>a. SMS</a:t>
            </a:r>
          </a:p>
          <a:p>
            <a:pPr lvl="1"/>
            <a:r>
              <a:rPr lang="en-US" dirty="0">
                <a:latin typeface="Arial" panose="020B0604020202020204" pitchFamily="34" charset="0"/>
                <a:cs typeface="Arial" panose="020B0604020202020204" pitchFamily="34" charset="0"/>
              </a:rPr>
              <a:t>b. Olark chat conversation</a:t>
            </a:r>
          </a:p>
          <a:p>
            <a:pPr lvl="1"/>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When the lead origin is Lead add format.</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When their current occupation is as a working professional.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633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44A771-1DD1-ECF0-512F-E63B922F5A77}"/>
              </a:ext>
            </a:extLst>
          </p:cNvPr>
          <p:cNvSpPr txBox="1"/>
          <p:nvPr/>
        </p:nvSpPr>
        <p:spPr>
          <a:xfrm>
            <a:off x="579120" y="1305341"/>
            <a:ext cx="11257280" cy="5078313"/>
          </a:xfrm>
          <a:prstGeom prst="rect">
            <a:avLst/>
          </a:prstGeom>
          <a:noFill/>
        </p:spPr>
        <p:txBody>
          <a:bodyPr wrap="square">
            <a:spAutoFit/>
          </a:bodyPr>
          <a:lstStyle/>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X Education sells online courses to industry professionals.</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X Education gets a lot of leads, its lead conversion rate is very poor. For example, if, say, they acquire 100 leads in a day, only about 30 of them are converted.</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To make this process more efficient, the company wishes to identify the most potential leads, also known as ‘Hot Leads’.</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If they successfully identify this set of leads, the lead conversion rate should go up as the sales team will now be focusing more on communicating with the potential leads rather than making calls to everyone.</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Business Objective:</a:t>
            </a:r>
          </a:p>
          <a:p>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X education wants to know most promising leads.</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For that they want to build a Model which identifies the hot leads.</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Deployment of the model for the future use.</a:t>
            </a:r>
          </a:p>
        </p:txBody>
      </p:sp>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Problem Statement</a:t>
            </a:r>
          </a:p>
        </p:txBody>
      </p:sp>
    </p:spTree>
    <p:extLst>
      <p:ext uri="{BB962C8B-B14F-4D97-AF65-F5344CB8AC3E}">
        <p14:creationId xmlns:p14="http://schemas.microsoft.com/office/powerpoint/2010/main" val="147721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44A771-1DD1-ECF0-512F-E63B922F5A77}"/>
              </a:ext>
            </a:extLst>
          </p:cNvPr>
          <p:cNvSpPr txBox="1"/>
          <p:nvPr/>
        </p:nvSpPr>
        <p:spPr>
          <a:xfrm>
            <a:off x="579120" y="1305341"/>
            <a:ext cx="11257280" cy="5078313"/>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Data cleaning and data manipulation.</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1. Check and handle duplicate data.</a:t>
            </a:r>
          </a:p>
          <a:p>
            <a:pPr lvl="1"/>
            <a:r>
              <a:rPr lang="en-US" dirty="0">
                <a:latin typeface="Arial" panose="020B0604020202020204" pitchFamily="34" charset="0"/>
                <a:cs typeface="Arial" panose="020B0604020202020204" pitchFamily="34" charset="0"/>
              </a:rPr>
              <a:t>2. Check and handle NA values and missing values.</a:t>
            </a:r>
          </a:p>
          <a:p>
            <a:pPr lvl="1"/>
            <a:r>
              <a:rPr lang="en-US" dirty="0">
                <a:latin typeface="Arial" panose="020B0604020202020204" pitchFamily="34" charset="0"/>
                <a:cs typeface="Arial" panose="020B0604020202020204" pitchFamily="34" charset="0"/>
              </a:rPr>
              <a:t>3. Drop columns, if it contains large amount of missing values and not useful for the analysis.</a:t>
            </a:r>
          </a:p>
          <a:p>
            <a:pPr lvl="1"/>
            <a:r>
              <a:rPr lang="en-US" dirty="0">
                <a:latin typeface="Arial" panose="020B0604020202020204" pitchFamily="34" charset="0"/>
                <a:cs typeface="Arial" panose="020B0604020202020204" pitchFamily="34" charset="0"/>
              </a:rPr>
              <a:t>4. Imputation of the values, if necessary.</a:t>
            </a:r>
          </a:p>
          <a:p>
            <a:pPr lvl="1"/>
            <a:r>
              <a:rPr lang="en-US" dirty="0">
                <a:latin typeface="Arial" panose="020B0604020202020204" pitchFamily="34" charset="0"/>
                <a:cs typeface="Arial" panose="020B0604020202020204" pitchFamily="34" charset="0"/>
              </a:rPr>
              <a:t>5. Check and handle outliers in data.</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EDA</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1. Univariate data analysis: value count, distribution of variable etc.</a:t>
            </a:r>
          </a:p>
          <a:p>
            <a:pPr lvl="1"/>
            <a:r>
              <a:rPr lang="en-US" dirty="0">
                <a:latin typeface="Arial" panose="020B0604020202020204" pitchFamily="34" charset="0"/>
                <a:cs typeface="Arial" panose="020B0604020202020204" pitchFamily="34" charset="0"/>
              </a:rPr>
              <a:t>2. Bivariate data analysis: correlation coefficients and pattern between the variables etc.</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Feature Scaling &amp; Dummy Variables and encoding of the data.</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Classification technique: logistic regression used for the model making and prediction.</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Validation of the model.</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Model presentation.</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Conclusions and recommendations.</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Solution Methodology</a:t>
            </a:r>
          </a:p>
        </p:txBody>
      </p:sp>
    </p:spTree>
    <p:extLst>
      <p:ext uri="{BB962C8B-B14F-4D97-AF65-F5344CB8AC3E}">
        <p14:creationId xmlns:p14="http://schemas.microsoft.com/office/powerpoint/2010/main" val="158000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44A771-1DD1-ECF0-512F-E63B922F5A77}"/>
              </a:ext>
            </a:extLst>
          </p:cNvPr>
          <p:cNvSpPr txBox="1"/>
          <p:nvPr/>
        </p:nvSpPr>
        <p:spPr>
          <a:xfrm>
            <a:off x="579120" y="1305341"/>
            <a:ext cx="11257280" cy="4801314"/>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Total Number of Rows =37, Total Number of Columns =9240.</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Single value features like “Magazine”, “Receive More Updates About Our Courses”, “Update me on Supply”</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Chain Content”, “Get updates on DM Content”, “I agree to pay the amount through cheque” etc. have been dropped.</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Removing the “Prospect ID” and “Lead Number” which is not necessary for the analysis.</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Dropping the columns having more than 35% as missing value such as ‘How did you hear about X Education’ and ‘Lead Profile’</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Solution Methodology</a:t>
            </a:r>
          </a:p>
        </p:txBody>
      </p:sp>
    </p:spTree>
    <p:extLst>
      <p:ext uri="{BB962C8B-B14F-4D97-AF65-F5344CB8AC3E}">
        <p14:creationId xmlns:p14="http://schemas.microsoft.com/office/powerpoint/2010/main" val="265240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EDA</a:t>
            </a:r>
          </a:p>
        </p:txBody>
      </p:sp>
      <p:pic>
        <p:nvPicPr>
          <p:cNvPr id="1026" name="Picture 2">
            <a:extLst>
              <a:ext uri="{FF2B5EF4-FFF2-40B4-BE49-F238E27FC236}">
                <a16:creationId xmlns:a16="http://schemas.microsoft.com/office/drawing/2014/main" id="{8FFEF1E9-1F73-BD33-3732-463EB10F8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92180"/>
            <a:ext cx="7894319" cy="57207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15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EDA</a:t>
            </a:r>
          </a:p>
        </p:txBody>
      </p:sp>
      <p:pic>
        <p:nvPicPr>
          <p:cNvPr id="1026" name="Picture 2">
            <a:extLst>
              <a:ext uri="{FF2B5EF4-FFF2-40B4-BE49-F238E27FC236}">
                <a16:creationId xmlns:a16="http://schemas.microsoft.com/office/drawing/2014/main" id="{8FFEF1E9-1F73-BD33-3732-463EB10F8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92180"/>
            <a:ext cx="7894319" cy="57207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14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EDA</a:t>
            </a:r>
          </a:p>
        </p:txBody>
      </p:sp>
      <p:pic>
        <p:nvPicPr>
          <p:cNvPr id="2050" name="Picture 2">
            <a:extLst>
              <a:ext uri="{FF2B5EF4-FFF2-40B4-BE49-F238E27FC236}">
                <a16:creationId xmlns:a16="http://schemas.microsoft.com/office/drawing/2014/main" id="{68D7A518-9103-D76D-795E-C96FD90C4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 y="1833861"/>
            <a:ext cx="4532947" cy="31902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71EFC75-E128-31C5-97AA-EEC3DE11F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430" y="1809749"/>
            <a:ext cx="5886450" cy="3238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02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Categorical Relation</a:t>
            </a:r>
          </a:p>
        </p:txBody>
      </p:sp>
      <p:pic>
        <p:nvPicPr>
          <p:cNvPr id="4098" name="Picture 2">
            <a:extLst>
              <a:ext uri="{FF2B5EF4-FFF2-40B4-BE49-F238E27FC236}">
                <a16:creationId xmlns:a16="http://schemas.microsoft.com/office/drawing/2014/main" id="{91190B20-8EB2-896D-93C6-F8F369109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467" y="1411775"/>
            <a:ext cx="6743065" cy="48772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701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F622BC-D96F-E457-E1F5-3297FBEA2B1B}"/>
              </a:ext>
            </a:extLst>
          </p:cNvPr>
          <p:cNvSpPr txBox="1"/>
          <p:nvPr/>
        </p:nvSpPr>
        <p:spPr>
          <a:xfrm>
            <a:off x="579120" y="568960"/>
            <a:ext cx="5273040" cy="523220"/>
          </a:xfrm>
          <a:prstGeom prst="rect">
            <a:avLst/>
          </a:prstGeom>
          <a:noFill/>
        </p:spPr>
        <p:txBody>
          <a:bodyPr wrap="square" rtlCol="0">
            <a:spAutoFit/>
          </a:bodyPr>
          <a:lstStyle/>
          <a:p>
            <a:r>
              <a:rPr lang="en-IN" sz="2800" dirty="0">
                <a:solidFill>
                  <a:srgbClr val="FF0000"/>
                </a:solidFill>
              </a:rPr>
              <a:t>Categorical Relation</a:t>
            </a:r>
          </a:p>
        </p:txBody>
      </p:sp>
      <p:pic>
        <p:nvPicPr>
          <p:cNvPr id="4098" name="Picture 2">
            <a:extLst>
              <a:ext uri="{FF2B5EF4-FFF2-40B4-BE49-F238E27FC236}">
                <a16:creationId xmlns:a16="http://schemas.microsoft.com/office/drawing/2014/main" id="{91190B20-8EB2-896D-93C6-F8F369109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467" y="1411775"/>
            <a:ext cx="6743065" cy="48772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35818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
  <TotalTime>26</TotalTime>
  <Words>695</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Rockwell</vt:lpstr>
      <vt:lpstr>Wingdings</vt:lpstr>
      <vt:lpstr>Atlas</vt:lpstr>
      <vt:lpstr>Lead Score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RK Sachdeva</dc:creator>
  <cp:lastModifiedBy>RK Sachdeva</cp:lastModifiedBy>
  <cp:revision>1</cp:revision>
  <dcterms:created xsi:type="dcterms:W3CDTF">2023-03-05T10:02:22Z</dcterms:created>
  <dcterms:modified xsi:type="dcterms:W3CDTF">2023-03-05T10:29:08Z</dcterms:modified>
</cp:coreProperties>
</file>