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document1.js" TargetMode="External"/><Relationship Id="rId2" Type="http://schemas.openxmlformats.org/officeDocument/2006/relationships/hyperlink" Target="document.j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documentstyle.j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event.j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doubleclickevent.j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ouseevent.j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o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jquery.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example1.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Jquery</a:t>
            </a:r>
            <a:r>
              <a:rPr lang="en-US" dirty="0" smtClean="0"/>
              <a:t> </a:t>
            </a:r>
            <a:endParaRPr lang="en-US" dirty="0"/>
          </a:p>
        </p:txBody>
      </p:sp>
      <p:sp>
        <p:nvSpPr>
          <p:cNvPr id="3" name="Subtitle 2"/>
          <p:cNvSpPr>
            <a:spLocks noGrp="1"/>
          </p:cNvSpPr>
          <p:nvPr>
            <p:ph type="subTitle" idx="1"/>
          </p:nvPr>
        </p:nvSpPr>
        <p:spPr/>
        <p:txBody>
          <a:bodyPr/>
          <a:lstStyle/>
          <a:p>
            <a:r>
              <a:rPr lang="en-US" dirty="0" smtClean="0"/>
              <a:t>Ravi </a:t>
            </a:r>
            <a:r>
              <a:rPr lang="en-US" dirty="0" err="1" smtClean="0"/>
              <a:t>Sah</a:t>
            </a:r>
            <a:endParaRPr lang="en-US" dirty="0"/>
          </a:p>
        </p:txBody>
      </p:sp>
    </p:spTree>
    <p:extLst>
      <p:ext uri="{BB962C8B-B14F-4D97-AF65-F5344CB8AC3E}">
        <p14:creationId xmlns:p14="http://schemas.microsoft.com/office/powerpoint/2010/main" val="230968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Following is the basic syntax for selecting HTML elements and then performing some action on the selected element(s</a:t>
            </a:r>
            <a:r>
              <a:rPr lang="en-US" dirty="0" smtClean="0"/>
              <a:t>):</a:t>
            </a:r>
          </a:p>
          <a:p>
            <a:pPr marL="0" indent="0">
              <a:buNone/>
            </a:pPr>
            <a:r>
              <a:rPr lang="en-US" dirty="0" smtClean="0"/>
              <a:t>	$(</a:t>
            </a:r>
            <a:r>
              <a:rPr lang="en-US" dirty="0"/>
              <a:t>document).ready(function(){ $(selector).action() </a:t>
            </a:r>
            <a:r>
              <a:rPr lang="en-US" dirty="0" smtClean="0"/>
              <a:t>});</a:t>
            </a:r>
          </a:p>
          <a:p>
            <a:pPr marL="0" indent="0">
              <a:buNone/>
            </a:pPr>
            <a:r>
              <a:rPr lang="en-US" dirty="0"/>
              <a:t>Any jQuery statement starts with a dollar sign </a:t>
            </a:r>
            <a:r>
              <a:rPr lang="en-US" b="1" dirty="0"/>
              <a:t>$</a:t>
            </a:r>
            <a:r>
              <a:rPr lang="en-US" dirty="0"/>
              <a:t> and then we put a </a:t>
            </a:r>
            <a:r>
              <a:rPr lang="en-US" b="1" dirty="0"/>
              <a:t>selector</a:t>
            </a:r>
            <a:r>
              <a:rPr lang="en-US" dirty="0"/>
              <a:t> inside the braces </a:t>
            </a:r>
            <a:r>
              <a:rPr lang="en-US" b="1" dirty="0"/>
              <a:t>()</a:t>
            </a:r>
            <a:r>
              <a:rPr lang="en-US" dirty="0"/>
              <a:t>. This syntax </a:t>
            </a:r>
            <a:r>
              <a:rPr lang="en-US" b="1" dirty="0"/>
              <a:t>$(selector)</a:t>
            </a:r>
            <a:r>
              <a:rPr lang="en-US" dirty="0"/>
              <a:t> is enough to return the selected HTML elements, but if you have to perform any action on the selected element(s) then </a:t>
            </a:r>
            <a:r>
              <a:rPr lang="en-US" b="1" dirty="0"/>
              <a:t>action()</a:t>
            </a:r>
            <a:r>
              <a:rPr lang="en-US" dirty="0"/>
              <a:t> part is required</a:t>
            </a:r>
            <a:r>
              <a:rPr lang="en-US" dirty="0" smtClean="0"/>
              <a:t>.</a:t>
            </a:r>
          </a:p>
          <a:p>
            <a:pPr marL="0" indent="0">
              <a:buNone/>
            </a:pPr>
            <a:endParaRPr lang="en-US" dirty="0"/>
          </a:p>
        </p:txBody>
      </p:sp>
    </p:spTree>
    <p:extLst>
      <p:ext uri="{BB962C8B-B14F-4D97-AF65-F5344CB8AC3E}">
        <p14:creationId xmlns:p14="http://schemas.microsoft.com/office/powerpoint/2010/main" val="165813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 $ example</a:t>
            </a:r>
          </a:p>
          <a:p>
            <a:r>
              <a:rPr lang="en-US" dirty="0" smtClean="0">
                <a:hlinkClick r:id="rId2" action="ppaction://hlinkfile"/>
              </a:rPr>
              <a:t>document.js</a:t>
            </a:r>
            <a:endParaRPr lang="en-US" dirty="0" smtClean="0"/>
          </a:p>
          <a:p>
            <a:r>
              <a:rPr lang="en-US" dirty="0" smtClean="0"/>
              <a:t>Without $</a:t>
            </a:r>
          </a:p>
          <a:p>
            <a:r>
              <a:rPr lang="en-US" dirty="0" smtClean="0">
                <a:hlinkClick r:id="rId3" action="ppaction://hlinkfile"/>
              </a:rPr>
              <a:t>document1.js</a:t>
            </a:r>
            <a:endParaRPr lang="en-US" dirty="0" smtClean="0"/>
          </a:p>
        </p:txBody>
      </p:sp>
    </p:spTree>
    <p:extLst>
      <p:ext uri="{BB962C8B-B14F-4D97-AF65-F5344CB8AC3E}">
        <p14:creationId xmlns:p14="http://schemas.microsoft.com/office/powerpoint/2010/main" val="266457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r>
              <a:rPr lang="en-US" dirty="0" err="1" smtClean="0"/>
              <a:t>css</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documentstyle.js</a:t>
            </a:r>
            <a:endParaRPr lang="en-US" dirty="0"/>
          </a:p>
        </p:txBody>
      </p:sp>
    </p:spTree>
    <p:extLst>
      <p:ext uri="{BB962C8B-B14F-4D97-AF65-F5344CB8AC3E}">
        <p14:creationId xmlns:p14="http://schemas.microsoft.com/office/powerpoint/2010/main" val="78978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jQuery Events?</a:t>
            </a:r>
          </a:p>
        </p:txBody>
      </p:sp>
      <p:sp>
        <p:nvSpPr>
          <p:cNvPr id="3" name="Content Placeholder 2"/>
          <p:cNvSpPr>
            <a:spLocks noGrp="1"/>
          </p:cNvSpPr>
          <p:nvPr>
            <p:ph idx="1"/>
          </p:nvPr>
        </p:nvSpPr>
        <p:spPr/>
        <p:txBody>
          <a:bodyPr>
            <a:normAutofit fontScale="92500" lnSpcReduction="20000"/>
          </a:bodyPr>
          <a:lstStyle/>
          <a:p>
            <a:r>
              <a:rPr lang="en-US" dirty="0"/>
              <a:t>A jQuery Event is the result of an action that can be detected by jQuery (JavaScript). When these events are triggered, you can then use a custom function to do pretty much whatever you want with the event. These custom functions are called </a:t>
            </a:r>
            <a:r>
              <a:rPr lang="en-US" b="1" dirty="0"/>
              <a:t>Event Handlers</a:t>
            </a:r>
            <a:r>
              <a:rPr lang="en-US" dirty="0"/>
              <a:t>.</a:t>
            </a:r>
          </a:p>
          <a:p>
            <a:r>
              <a:rPr lang="en-US" dirty="0"/>
              <a:t>The jQuery library provides methods to handle all the DOM events and make complete event handling considerably easier than what we have available in JavaScript.</a:t>
            </a:r>
          </a:p>
          <a:p>
            <a:r>
              <a:rPr lang="en-US" dirty="0"/>
              <a:t>Following are the examples of some common events −</a:t>
            </a:r>
          </a:p>
          <a:p>
            <a:r>
              <a:rPr lang="en-US" dirty="0"/>
              <a:t>A mouse click</a:t>
            </a:r>
          </a:p>
          <a:p>
            <a:r>
              <a:rPr lang="en-US" dirty="0"/>
              <a:t>A web page loading</a:t>
            </a:r>
          </a:p>
          <a:p>
            <a:r>
              <a:rPr lang="en-US" dirty="0"/>
              <a:t>Taking mouse over an element</a:t>
            </a:r>
          </a:p>
          <a:p>
            <a:r>
              <a:rPr lang="en-US" dirty="0"/>
              <a:t>Submitting an HTML form</a:t>
            </a:r>
          </a:p>
          <a:p>
            <a:r>
              <a:rPr lang="en-US" dirty="0"/>
              <a:t>A keystroke on your keyboard, etc.</a:t>
            </a:r>
          </a:p>
        </p:txBody>
      </p:sp>
    </p:spTree>
    <p:extLst>
      <p:ext uri="{BB962C8B-B14F-4D97-AF65-F5344CB8AC3E}">
        <p14:creationId xmlns:p14="http://schemas.microsoft.com/office/powerpoint/2010/main" val="290623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55129367"/>
              </p:ext>
            </p:extLst>
          </p:nvPr>
        </p:nvGraphicFramePr>
        <p:xfrm>
          <a:off x="1141866" y="1201781"/>
          <a:ext cx="7649436" cy="4336869"/>
        </p:xfrm>
        <a:graphic>
          <a:graphicData uri="http://schemas.openxmlformats.org/drawingml/2006/table">
            <a:tbl>
              <a:tblPr/>
              <a:tblGrid>
                <a:gridCol w="1912359">
                  <a:extLst>
                    <a:ext uri="{9D8B030D-6E8A-4147-A177-3AD203B41FA5}">
                      <a16:colId xmlns:a16="http://schemas.microsoft.com/office/drawing/2014/main" val="2113359200"/>
                    </a:ext>
                  </a:extLst>
                </a:gridCol>
                <a:gridCol w="1912359">
                  <a:extLst>
                    <a:ext uri="{9D8B030D-6E8A-4147-A177-3AD203B41FA5}">
                      <a16:colId xmlns:a16="http://schemas.microsoft.com/office/drawing/2014/main" val="1752079099"/>
                    </a:ext>
                  </a:extLst>
                </a:gridCol>
                <a:gridCol w="1912359">
                  <a:extLst>
                    <a:ext uri="{9D8B030D-6E8A-4147-A177-3AD203B41FA5}">
                      <a16:colId xmlns:a16="http://schemas.microsoft.com/office/drawing/2014/main" val="3982679340"/>
                    </a:ext>
                  </a:extLst>
                </a:gridCol>
                <a:gridCol w="1912359">
                  <a:extLst>
                    <a:ext uri="{9D8B030D-6E8A-4147-A177-3AD203B41FA5}">
                      <a16:colId xmlns:a16="http://schemas.microsoft.com/office/drawing/2014/main" val="449783972"/>
                    </a:ext>
                  </a:extLst>
                </a:gridCol>
              </a:tblGrid>
              <a:tr h="1072559">
                <a:tc>
                  <a:txBody>
                    <a:bodyPr/>
                    <a:lstStyle/>
                    <a:p>
                      <a:pPr algn="l" fontAlgn="t"/>
                      <a:r>
                        <a:rPr lang="en-US">
                          <a:effectLst/>
                        </a:rPr>
                        <a:t>Mouse Events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Keyboard Events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Form Events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Document Events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91305743"/>
                  </a:ext>
                </a:extLst>
              </a:tr>
              <a:tr h="652862">
                <a:tc>
                  <a:txBody>
                    <a:bodyPr/>
                    <a:lstStyle/>
                    <a:p>
                      <a:pPr fontAlgn="t"/>
                      <a:r>
                        <a:rPr lang="en-US">
                          <a:effectLst/>
                        </a:rPr>
                        <a:t>click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keypress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submit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load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23578085"/>
                  </a:ext>
                </a:extLst>
              </a:tr>
              <a:tr h="652862">
                <a:tc>
                  <a:txBody>
                    <a:bodyPr/>
                    <a:lstStyle/>
                    <a:p>
                      <a:pPr fontAlgn="t"/>
                      <a:r>
                        <a:rPr lang="en-US">
                          <a:effectLst/>
                        </a:rPr>
                        <a:t>dblclick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keydown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change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resize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5011951"/>
                  </a:ext>
                </a:extLst>
              </a:tr>
              <a:tr h="652862">
                <a:tc>
                  <a:txBody>
                    <a:bodyPr/>
                    <a:lstStyle/>
                    <a:p>
                      <a:pPr fontAlgn="t"/>
                      <a:r>
                        <a:rPr lang="en-US">
                          <a:effectLst/>
                        </a:rPr>
                        <a:t>hover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keyup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select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scroll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7280432"/>
                  </a:ext>
                </a:extLst>
              </a:tr>
              <a:tr h="652862">
                <a:tc>
                  <a:txBody>
                    <a:bodyPr/>
                    <a:lstStyle/>
                    <a:p>
                      <a:pPr fontAlgn="t"/>
                      <a:r>
                        <a:rPr lang="en-US">
                          <a:effectLst/>
                        </a:rPr>
                        <a:t>mousedown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blur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unload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98984669"/>
                  </a:ext>
                </a:extLst>
              </a:tr>
              <a:tr h="652862">
                <a:tc>
                  <a:txBody>
                    <a:bodyPr/>
                    <a:lstStyle/>
                    <a:p>
                      <a:pPr fontAlgn="t"/>
                      <a:r>
                        <a:rPr lang="en-US">
                          <a:effectLst/>
                        </a:rPr>
                        <a:t>mouseup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focusin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ready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0077679"/>
                  </a:ext>
                </a:extLst>
              </a:tr>
            </a:tbl>
          </a:graphicData>
        </a:graphic>
      </p:graphicFrame>
    </p:spTree>
    <p:extLst>
      <p:ext uri="{BB962C8B-B14F-4D97-AF65-F5344CB8AC3E}">
        <p14:creationId xmlns:p14="http://schemas.microsoft.com/office/powerpoint/2010/main" val="102053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Event Binding Syntax</a:t>
            </a:r>
            <a:br>
              <a:rPr lang="en-US" dirty="0"/>
            </a:br>
            <a:endParaRPr lang="en-US" dirty="0"/>
          </a:p>
        </p:txBody>
      </p:sp>
      <p:sp>
        <p:nvSpPr>
          <p:cNvPr id="3" name="Content Placeholder 2"/>
          <p:cNvSpPr>
            <a:spLocks noGrp="1"/>
          </p:cNvSpPr>
          <p:nvPr>
            <p:ph idx="1"/>
          </p:nvPr>
        </p:nvSpPr>
        <p:spPr/>
        <p:txBody>
          <a:bodyPr/>
          <a:lstStyle/>
          <a:p>
            <a:r>
              <a:rPr lang="en-US" dirty="0"/>
              <a:t>$("div").click</a:t>
            </a:r>
            <a:r>
              <a:rPr lang="en-US" dirty="0" smtClean="0"/>
              <a:t>();</a:t>
            </a:r>
          </a:p>
          <a:p>
            <a:r>
              <a:rPr lang="en-US" dirty="0"/>
              <a:t>$("div").click(function(){ // jQuery code goes here </a:t>
            </a:r>
            <a:r>
              <a:rPr lang="en-US" dirty="0" smtClean="0"/>
              <a:t>});</a:t>
            </a:r>
          </a:p>
          <a:p>
            <a:r>
              <a:rPr lang="en-US" dirty="0"/>
              <a:t>$("div").bind('click', function(){ // jQuery code goes here </a:t>
            </a:r>
            <a:r>
              <a:rPr lang="en-US" dirty="0" smtClean="0"/>
              <a:t>});</a:t>
            </a:r>
          </a:p>
          <a:p>
            <a:r>
              <a:rPr lang="en-US" dirty="0" smtClean="0">
                <a:hlinkClick r:id="rId2" action="ppaction://hlinkfile"/>
              </a:rPr>
              <a:t>event.js</a:t>
            </a:r>
            <a:endParaRPr lang="en-US" dirty="0"/>
          </a:p>
        </p:txBody>
      </p:sp>
    </p:spTree>
    <p:extLst>
      <p:ext uri="{BB962C8B-B14F-4D97-AF65-F5344CB8AC3E}">
        <p14:creationId xmlns:p14="http://schemas.microsoft.com/office/powerpoint/2010/main" val="318724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err="1"/>
              <a:t>dblclick</a:t>
            </a:r>
            <a:r>
              <a:rPr lang="en-US" dirty="0"/>
              <a:t> Event</a:t>
            </a:r>
            <a:br>
              <a:rPr lang="en-US" dirty="0"/>
            </a:br>
            <a:endParaRPr lang="en-US" dirty="0"/>
          </a:p>
        </p:txBody>
      </p:sp>
      <p:sp>
        <p:nvSpPr>
          <p:cNvPr id="3" name="Content Placeholder 2"/>
          <p:cNvSpPr>
            <a:spLocks noGrp="1"/>
          </p:cNvSpPr>
          <p:nvPr>
            <p:ph idx="1"/>
          </p:nvPr>
        </p:nvSpPr>
        <p:spPr/>
        <p:txBody>
          <a:bodyPr/>
          <a:lstStyle/>
          <a:p>
            <a:r>
              <a:rPr lang="en-US" dirty="0" smtClean="0">
                <a:hlinkClick r:id="rId2" action="ppaction://hlinkfile"/>
              </a:rPr>
              <a:t>doubleclickevent.js</a:t>
            </a:r>
            <a:endParaRPr lang="en-US" dirty="0"/>
          </a:p>
        </p:txBody>
      </p:sp>
    </p:spTree>
    <p:extLst>
      <p:ext uri="{BB962C8B-B14F-4D97-AF65-F5344CB8AC3E}">
        <p14:creationId xmlns:p14="http://schemas.microsoft.com/office/powerpoint/2010/main" val="128206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err="1"/>
              <a:t>mouseenter</a:t>
            </a:r>
            <a:r>
              <a:rPr lang="en-US" dirty="0"/>
              <a:t> Event</a:t>
            </a:r>
            <a:br>
              <a:rPr lang="en-US" dirty="0"/>
            </a:br>
            <a:endParaRPr lang="en-US" dirty="0"/>
          </a:p>
        </p:txBody>
      </p:sp>
      <p:sp>
        <p:nvSpPr>
          <p:cNvPr id="3" name="Content Placeholder 2"/>
          <p:cNvSpPr>
            <a:spLocks noGrp="1"/>
          </p:cNvSpPr>
          <p:nvPr>
            <p:ph idx="1"/>
          </p:nvPr>
        </p:nvSpPr>
        <p:spPr/>
        <p:txBody>
          <a:bodyPr/>
          <a:lstStyle/>
          <a:p>
            <a:r>
              <a:rPr lang="en-US" dirty="0" smtClean="0">
                <a:hlinkClick r:id="rId2" action="ppaction://hlinkfile"/>
              </a:rPr>
              <a:t>mouseevent.js</a:t>
            </a:r>
            <a:endParaRPr lang="en-US" dirty="0"/>
          </a:p>
        </p:txBody>
      </p:sp>
    </p:spTree>
    <p:extLst>
      <p:ext uri="{BB962C8B-B14F-4D97-AF65-F5344CB8AC3E}">
        <p14:creationId xmlns:p14="http://schemas.microsoft.com/office/powerpoint/2010/main" val="24000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idx="1"/>
          </p:nvPr>
        </p:nvSpPr>
        <p:spPr/>
        <p:txBody>
          <a:bodyPr/>
          <a:lstStyle/>
          <a:p>
            <a:r>
              <a:rPr lang="en-US" dirty="0"/>
              <a:t>&lt;script </a:t>
            </a:r>
            <a:r>
              <a:rPr lang="en-US" dirty="0" err="1"/>
              <a:t>src</a:t>
            </a:r>
            <a:r>
              <a:rPr lang="en-US" dirty="0"/>
              <a:t>="https://ajax.googleapis.com/ajax/libs/</a:t>
            </a:r>
            <a:r>
              <a:rPr lang="en-US" dirty="0" err="1"/>
              <a:t>jquery</a:t>
            </a:r>
            <a:r>
              <a:rPr lang="en-US" dirty="0"/>
              <a:t>/3.6.0/jquery.min.js"&gt;&lt;/script&gt;</a:t>
            </a:r>
          </a:p>
          <a:p>
            <a:r>
              <a:rPr lang="en-US" dirty="0" smtClean="0">
                <a:hlinkClick r:id="rId2" action="ppaction://hlinkfile"/>
              </a:rPr>
              <a:t>form</a:t>
            </a:r>
            <a:endParaRPr lang="en-US" dirty="0"/>
          </a:p>
        </p:txBody>
      </p:sp>
    </p:spTree>
    <p:extLst>
      <p:ext uri="{BB962C8B-B14F-4D97-AF65-F5344CB8AC3E}">
        <p14:creationId xmlns:p14="http://schemas.microsoft.com/office/powerpoint/2010/main" val="246842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a:t>jQuery is a lightweight </a:t>
            </a:r>
            <a:r>
              <a:rPr lang="en-US" dirty="0" err="1"/>
              <a:t>Javascript</a:t>
            </a:r>
            <a:r>
              <a:rPr lang="en-US" dirty="0"/>
              <a:t> library which is blazing fast and concise. This library was created by John </a:t>
            </a:r>
            <a:r>
              <a:rPr lang="en-US" dirty="0" err="1"/>
              <a:t>Resig</a:t>
            </a:r>
            <a:r>
              <a:rPr lang="en-US" dirty="0"/>
              <a:t> in 2006 and</a:t>
            </a:r>
          </a:p>
          <a:p>
            <a:r>
              <a:rPr lang="en-US" dirty="0"/>
              <a:t>jQuery has been designed to simplify HTML DOM tree traversal and manipulation, as well as event handling, CSS animation, and Ajax.</a:t>
            </a:r>
          </a:p>
          <a:p>
            <a:r>
              <a:rPr lang="en-US" dirty="0"/>
              <a:t>jQuery can be used to find a particular HTML element in the HTML document with a certain ID, class or attribute and later we can use jQuery to change one or more of attributes of the same element like color, visibility etc. jQuery can also be used to make a webpage interactive by responding to an event like a mouse click.</a:t>
            </a:r>
          </a:p>
          <a:p>
            <a:endParaRPr lang="en-US" dirty="0"/>
          </a:p>
        </p:txBody>
      </p:sp>
    </p:spTree>
    <p:extLst>
      <p:ext uri="{BB962C8B-B14F-4D97-AF65-F5344CB8AC3E}">
        <p14:creationId xmlns:p14="http://schemas.microsoft.com/office/powerpoint/2010/main" val="1965419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has been developed with the following principles:</a:t>
            </a:r>
          </a:p>
        </p:txBody>
      </p:sp>
      <p:sp>
        <p:nvSpPr>
          <p:cNvPr id="3" name="Content Placeholder 2"/>
          <p:cNvSpPr>
            <a:spLocks noGrp="1"/>
          </p:cNvSpPr>
          <p:nvPr>
            <p:ph idx="1"/>
          </p:nvPr>
        </p:nvSpPr>
        <p:spPr/>
        <p:txBody>
          <a:bodyPr/>
          <a:lstStyle/>
          <a:p>
            <a:r>
              <a:rPr lang="en-US" b="1" dirty="0"/>
              <a:t>Separation of JavaScript and HTML</a:t>
            </a:r>
            <a:r>
              <a:rPr lang="en-US" dirty="0"/>
              <a:t>, which encourages developers to completely separate JavaScript code from HTML markup.</a:t>
            </a:r>
          </a:p>
          <a:p>
            <a:r>
              <a:rPr lang="en-US" b="1" dirty="0"/>
              <a:t>Brevity and clarity</a:t>
            </a:r>
            <a:r>
              <a:rPr lang="en-US" dirty="0"/>
              <a:t> promotes features like </a:t>
            </a:r>
            <a:r>
              <a:rPr lang="en-US" b="1" dirty="0"/>
              <a:t>chainable</a:t>
            </a:r>
            <a:r>
              <a:rPr lang="en-US" dirty="0"/>
              <a:t> functions and shorthand function names.</a:t>
            </a:r>
          </a:p>
          <a:p>
            <a:r>
              <a:rPr lang="en-US" b="1" dirty="0"/>
              <a:t>Eliminates of cross-browser incompatibilities</a:t>
            </a:r>
            <a:r>
              <a:rPr lang="en-US" dirty="0"/>
              <a:t>, so developers does not need to worry about browser compatibility while writing code using jQuery library.</a:t>
            </a:r>
          </a:p>
          <a:p>
            <a:r>
              <a:rPr lang="en-US" b="1" dirty="0"/>
              <a:t>Extensibility</a:t>
            </a:r>
            <a:r>
              <a:rPr lang="en-US" dirty="0"/>
              <a:t>, which means new events, elements, and methods can be easily added in jQuery library and then reused as a plugin.</a:t>
            </a:r>
          </a:p>
          <a:p>
            <a:endParaRPr lang="en-US" dirty="0"/>
          </a:p>
        </p:txBody>
      </p:sp>
    </p:spTree>
    <p:extLst>
      <p:ext uri="{BB962C8B-B14F-4D97-AF65-F5344CB8AC3E}">
        <p14:creationId xmlns:p14="http://schemas.microsoft.com/office/powerpoint/2010/main" val="173302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Jquery</a:t>
            </a:r>
            <a:endParaRPr lang="en-US" dirty="0"/>
          </a:p>
        </p:txBody>
      </p:sp>
      <p:sp>
        <p:nvSpPr>
          <p:cNvPr id="3" name="Content Placeholder 2"/>
          <p:cNvSpPr>
            <a:spLocks noGrp="1"/>
          </p:cNvSpPr>
          <p:nvPr>
            <p:ph idx="1"/>
          </p:nvPr>
        </p:nvSpPr>
        <p:spPr>
          <a:xfrm>
            <a:off x="677333" y="1423851"/>
            <a:ext cx="9524757" cy="5434149"/>
          </a:xfrm>
        </p:spPr>
        <p:txBody>
          <a:bodyPr>
            <a:normAutofit fontScale="92500" lnSpcReduction="20000"/>
          </a:bodyPr>
          <a:lstStyle/>
          <a:p>
            <a:r>
              <a:rPr lang="en-US" dirty="0"/>
              <a:t>jQuery is a fast and concise JavaScript Library created by John </a:t>
            </a:r>
            <a:r>
              <a:rPr lang="en-US" dirty="0" err="1"/>
              <a:t>Resig</a:t>
            </a:r>
            <a:r>
              <a:rPr lang="en-US" dirty="0"/>
              <a:t> in 2006 with a nice motto: </a:t>
            </a:r>
            <a:r>
              <a:rPr lang="en-US" b="1" dirty="0"/>
              <a:t>Write less, do more</a:t>
            </a:r>
            <a:r>
              <a:rPr lang="en-US" dirty="0"/>
              <a:t>. jQuery simplifies HTML document traversing, event handling, animating, and Ajax interactions for rapid web development</a:t>
            </a:r>
            <a:r>
              <a:rPr lang="en-US" dirty="0" smtClean="0"/>
              <a:t>.</a:t>
            </a:r>
          </a:p>
          <a:p>
            <a:r>
              <a:rPr lang="en-US" dirty="0"/>
              <a:t>jQuery simplifies various tasks of a </a:t>
            </a:r>
            <a:r>
              <a:rPr lang="en-US" dirty="0" err="1"/>
              <a:t>progammer</a:t>
            </a:r>
            <a:r>
              <a:rPr lang="en-US" dirty="0"/>
              <a:t> by writing less code. Here is the list of important core features supported by jQuery −</a:t>
            </a:r>
          </a:p>
          <a:p>
            <a:r>
              <a:rPr lang="en-US" b="1" dirty="0"/>
              <a:t>DOM manipulation</a:t>
            </a:r>
            <a:r>
              <a:rPr lang="en-US" dirty="0"/>
              <a:t> − The jQuery made it easy to select DOM elements, negotiate them and modifying their content by using cross-browser open source selector engine called </a:t>
            </a:r>
            <a:r>
              <a:rPr lang="en-US" b="1" dirty="0"/>
              <a:t>Sizzle</a:t>
            </a:r>
            <a:r>
              <a:rPr lang="en-US" dirty="0"/>
              <a:t>.</a:t>
            </a:r>
          </a:p>
          <a:p>
            <a:r>
              <a:rPr lang="en-US" b="1" dirty="0"/>
              <a:t>Event handling</a:t>
            </a:r>
            <a:r>
              <a:rPr lang="en-US" dirty="0"/>
              <a:t> − The jQuery offers an elegant way to capture a wide variety of events, such as a user clicking on a link, without the need to clutter the HTML code itself with event handlers.</a:t>
            </a:r>
          </a:p>
          <a:p>
            <a:r>
              <a:rPr lang="en-US" b="1" dirty="0"/>
              <a:t>AJAX Support</a:t>
            </a:r>
            <a:r>
              <a:rPr lang="en-US" dirty="0"/>
              <a:t> − The jQuery helps you a lot to develop a responsive and </a:t>
            </a:r>
            <a:r>
              <a:rPr lang="en-US" dirty="0" err="1"/>
              <a:t>featurerich</a:t>
            </a:r>
            <a:r>
              <a:rPr lang="en-US" dirty="0"/>
              <a:t> site using AJAX technology.</a:t>
            </a:r>
          </a:p>
          <a:p>
            <a:r>
              <a:rPr lang="en-US" b="1" dirty="0"/>
              <a:t>Animations</a:t>
            </a:r>
            <a:r>
              <a:rPr lang="en-US" dirty="0"/>
              <a:t> − The jQuery comes with plenty of built-in animation effects which you can use in your websites.</a:t>
            </a:r>
          </a:p>
          <a:p>
            <a:r>
              <a:rPr lang="en-US" b="1" dirty="0"/>
              <a:t>Lightweight</a:t>
            </a:r>
            <a:r>
              <a:rPr lang="en-US" dirty="0"/>
              <a:t> − The jQuery is very lightweight library - about 19KB in size (Minified and </a:t>
            </a:r>
            <a:r>
              <a:rPr lang="en-US" dirty="0" err="1"/>
              <a:t>gzipped</a:t>
            </a:r>
            <a:r>
              <a:rPr lang="en-US" dirty="0"/>
              <a:t>).</a:t>
            </a:r>
          </a:p>
          <a:p>
            <a:r>
              <a:rPr lang="en-US" b="1" dirty="0"/>
              <a:t>Cross Browser Support</a:t>
            </a:r>
            <a:r>
              <a:rPr lang="en-US" dirty="0"/>
              <a:t> − The jQuery has cross-browser support, and works well in IE 6.0+, FF 2.0+, Safari 3.0+, Chrome and Opera 9.0+</a:t>
            </a:r>
          </a:p>
          <a:p>
            <a:r>
              <a:rPr lang="en-US" b="1" dirty="0"/>
              <a:t>Latest Technology</a:t>
            </a:r>
            <a:r>
              <a:rPr lang="en-US" dirty="0"/>
              <a:t> − The jQuery supports CSS3 selectors and basic XPath syntax.</a:t>
            </a:r>
          </a:p>
          <a:p>
            <a:endParaRPr lang="en-US" dirty="0"/>
          </a:p>
        </p:txBody>
      </p:sp>
    </p:spTree>
    <p:extLst>
      <p:ext uri="{BB962C8B-B14F-4D97-AF65-F5344CB8AC3E}">
        <p14:creationId xmlns:p14="http://schemas.microsoft.com/office/powerpoint/2010/main" val="2199306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up jQuery</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Local Installation</a:t>
            </a:r>
            <a:r>
              <a:rPr lang="en-US" dirty="0"/>
              <a:t> − You can download jQuery library on your local machine and include it in your HTML code.</a:t>
            </a:r>
          </a:p>
          <a:p>
            <a:r>
              <a:rPr lang="en-US" b="1" dirty="0"/>
              <a:t>CDN Based Installation</a:t>
            </a:r>
            <a:r>
              <a:rPr lang="en-US" dirty="0"/>
              <a:t> − You can include jQuery library into your HTML code directly from Content Delivery Network (CDN).</a:t>
            </a:r>
          </a:p>
          <a:p>
            <a:r>
              <a:rPr lang="en-US" dirty="0" smtClean="0">
                <a:hlinkClick r:id="rId2" action="ppaction://hlinkfile"/>
              </a:rPr>
              <a:t>jquery.js</a:t>
            </a:r>
            <a:endParaRPr lang="en-US" dirty="0" smtClean="0"/>
          </a:p>
          <a:p>
            <a:r>
              <a:rPr lang="en-US" dirty="0"/>
              <a:t>&lt;script </a:t>
            </a:r>
            <a:r>
              <a:rPr lang="en-US" dirty="0" err="1"/>
              <a:t>src</a:t>
            </a:r>
            <a:r>
              <a:rPr lang="en-US" dirty="0"/>
              <a:t>="https://ajax.googleapis.com/ajax/libs/</a:t>
            </a:r>
            <a:r>
              <a:rPr lang="en-US" dirty="0" err="1"/>
              <a:t>jquery</a:t>
            </a:r>
            <a:r>
              <a:rPr lang="en-US" dirty="0"/>
              <a:t>/3.6.0/jquery.min.js"&gt;&lt;/script&gt;</a:t>
            </a:r>
          </a:p>
        </p:txBody>
      </p:sp>
    </p:spTree>
    <p:extLst>
      <p:ext uri="{BB962C8B-B14F-4D97-AF65-F5344CB8AC3E}">
        <p14:creationId xmlns:p14="http://schemas.microsoft.com/office/powerpoint/2010/main" val="4107917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link </a:t>
            </a:r>
            <a:r>
              <a:rPr lang="en-US" dirty="0" err="1" smtClean="0"/>
              <a:t>Jquery</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example1.html</a:t>
            </a:r>
            <a:endParaRPr lang="en-US" dirty="0" smtClean="0"/>
          </a:p>
          <a:p>
            <a:endParaRPr lang="en-US" dirty="0"/>
          </a:p>
        </p:txBody>
      </p:sp>
    </p:spTree>
    <p:extLst>
      <p:ext uri="{BB962C8B-B14F-4D97-AF65-F5344CB8AC3E}">
        <p14:creationId xmlns:p14="http://schemas.microsoft.com/office/powerpoint/2010/main" val="2216543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br>
              <a:rPr lang="en-US" dirty="0"/>
            </a:br>
            <a:endParaRPr lang="en-US" dirty="0"/>
          </a:p>
        </p:txBody>
      </p:sp>
      <p:sp>
        <p:nvSpPr>
          <p:cNvPr id="4" name="Rectangle 1"/>
          <p:cNvSpPr>
            <a:spLocks noGrp="1" noChangeArrowheads="1"/>
          </p:cNvSpPr>
          <p:nvPr>
            <p:ph idx="1"/>
          </p:nvPr>
        </p:nvSpPr>
        <p:spPr bwMode="auto">
          <a:xfrm>
            <a:off x="569757" y="1527104"/>
            <a:ext cx="10927478" cy="53308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Nunito"/>
              </a:rPr>
              <a:t>A function in JavaScript (jQuery) can be either named or anonymous.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Nunito"/>
              </a:rPr>
              <a:t> A named function can be defined using </a:t>
            </a:r>
            <a:r>
              <a:rPr kumimoji="0" lang="en-US" altLang="en-US" sz="2800" b="0" i="1" u="none" strike="noStrike" cap="none" normalizeH="0" baseline="0" dirty="0" smtClean="0">
                <a:ln>
                  <a:noFill/>
                </a:ln>
                <a:solidFill>
                  <a:srgbClr val="000000"/>
                </a:solidFill>
                <a:effectLst/>
                <a:latin typeface="Nunito"/>
              </a:rPr>
              <a:t>function</a:t>
            </a:r>
            <a:r>
              <a:rPr kumimoji="0" lang="en-US" altLang="en-US" sz="2800" b="0" i="0" u="none" strike="noStrike" cap="none" normalizeH="0" baseline="0" dirty="0" smtClean="0">
                <a:ln>
                  <a:noFill/>
                </a:ln>
                <a:solidFill>
                  <a:srgbClr val="000000"/>
                </a:solidFill>
                <a:effectLst/>
                <a:latin typeface="Nunito"/>
              </a:rPr>
              <a:t> keyword as follows −</a:t>
            </a:r>
            <a:endParaRPr kumimoji="0" lang="en-US" altLang="en-US" sz="4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714B7"/>
                </a:solidFill>
                <a:effectLst/>
                <a:latin typeface="Liberation Mono"/>
                <a:cs typeface="Courier New" panose="02070309020205020404" pitchFamily="49" charset="0"/>
              </a:rPr>
              <a:t>function</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DD4A68"/>
                </a:solidFill>
                <a:effectLst/>
                <a:latin typeface="Liberation Mono"/>
                <a:cs typeface="Courier New" panose="02070309020205020404" pitchFamily="49" charset="0"/>
              </a:rPr>
              <a:t>named</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708090"/>
                </a:solidFill>
                <a:effectLst/>
                <a:latin typeface="Liberation Mono"/>
                <a:cs typeface="Courier New" panose="02070309020205020404" pitchFamily="49" charset="0"/>
              </a:rPr>
              <a:t>// do some stuff here</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Nunito"/>
              </a:rPr>
              <a:t>An anonymous function can be defined in similar way as a normal function but it would not have any name.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Nunito"/>
              </a:rPr>
              <a:t>A anonymous function can be assigned to a variable or passed to a method as shown below.</a:t>
            </a:r>
            <a:endParaRPr kumimoji="0" lang="en-US" altLang="en-US" sz="4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714B7"/>
                </a:solidFill>
                <a:effectLst/>
                <a:latin typeface="Liberation Mono"/>
                <a:cs typeface="Courier New" panose="02070309020205020404" pitchFamily="49" charset="0"/>
              </a:rPr>
              <a:t>var</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DD4A68"/>
                </a:solidFill>
                <a:effectLst/>
                <a:latin typeface="Liberation Mono"/>
                <a:cs typeface="Courier New" panose="02070309020205020404" pitchFamily="49" charset="0"/>
              </a:rPr>
              <a:t>handler</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9A6E3A"/>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0714B7"/>
                </a:solidFill>
                <a:effectLst/>
                <a:latin typeface="Liberation Mono"/>
                <a:cs typeface="Courier New" panose="02070309020205020404" pitchFamily="49" charset="0"/>
              </a:rPr>
              <a:t>function</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708090"/>
                </a:solidFill>
                <a:effectLst/>
                <a:latin typeface="Liberation Mono"/>
                <a:cs typeface="Courier New" panose="02070309020205020404" pitchFamily="49" charset="0"/>
              </a:rPr>
              <a:t>// do some stuff here</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Nunito"/>
              </a:rPr>
              <a:t>JQuery makes a use of anonymous functions very frequently as follows −</a:t>
            </a:r>
            <a:endParaRPr kumimoji="0" lang="en-US" altLang="en-US" sz="4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DD4A68"/>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document</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DD4A68"/>
                </a:solidFill>
                <a:effectLst/>
                <a:latin typeface="Liberation Mono"/>
                <a:cs typeface="Courier New" panose="02070309020205020404" pitchFamily="49" charset="0"/>
              </a:rPr>
              <a:t>ready</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714B7"/>
                </a:solidFill>
                <a:effectLst/>
                <a:latin typeface="Liberation Mono"/>
                <a:cs typeface="Courier New" panose="02070309020205020404" pitchFamily="49" charset="0"/>
              </a:rPr>
              <a:t>function</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708090"/>
                </a:solidFill>
                <a:effectLst/>
                <a:latin typeface="Liberation Mono"/>
                <a:cs typeface="Courier New" panose="02070309020205020404" pitchFamily="49" charset="0"/>
              </a:rPr>
              <a:t>// do some stuff here</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r>
              <a:rPr kumimoji="0" lang="en-US" altLang="en-US" b="0" i="0" u="none" strike="noStrike" cap="none" normalizeH="0" baseline="0" dirty="0" smtClean="0">
                <a:ln>
                  <a:noFill/>
                </a:ln>
                <a:solidFill>
                  <a:srgbClr val="999999"/>
                </a:solidFill>
                <a:effectLst/>
                <a:latin typeface="Liberation Mono"/>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Liberation Mono"/>
                <a:cs typeface="Courier New" panose="02070309020205020404" pitchFamily="49" charset="0"/>
              </a:rPr>
              <a:t> </a:t>
            </a:r>
            <a:endParaRPr kumimoji="0" lang="en-US" altLang="en-US" sz="3600" b="0" i="0" u="none" strike="noStrike" cap="none" normalizeH="0" baseline="0" dirty="0" smtClean="0">
              <a:ln>
                <a:noFill/>
              </a:ln>
              <a:solidFill>
                <a:srgbClr val="000000"/>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01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a:t>
            </a:r>
            <a:br>
              <a:rPr lang="en-US" dirty="0"/>
            </a:br>
            <a:endParaRPr lang="en-US" dirty="0"/>
          </a:p>
        </p:txBody>
      </p:sp>
      <p:sp>
        <p:nvSpPr>
          <p:cNvPr id="3" name="Content Placeholder 2"/>
          <p:cNvSpPr>
            <a:spLocks noGrp="1"/>
          </p:cNvSpPr>
          <p:nvPr>
            <p:ph idx="1"/>
          </p:nvPr>
        </p:nvSpPr>
        <p:spPr/>
        <p:txBody>
          <a:bodyPr/>
          <a:lstStyle/>
          <a:p>
            <a:r>
              <a:rPr lang="en-US" dirty="0"/>
              <a:t>JavaScript (jQuery) famous keyword </a:t>
            </a:r>
            <a:r>
              <a:rPr lang="en-US" b="1" dirty="0"/>
              <a:t>this</a:t>
            </a:r>
            <a:r>
              <a:rPr lang="en-US" dirty="0"/>
              <a:t> always refers to the current context. Within a function </a:t>
            </a:r>
            <a:r>
              <a:rPr lang="en-US" b="1" dirty="0"/>
              <a:t>this</a:t>
            </a:r>
            <a:r>
              <a:rPr lang="en-US" dirty="0"/>
              <a:t> context can change, depending on how the function is called </a:t>
            </a:r>
            <a:br>
              <a:rPr lang="en-US" dirty="0"/>
            </a:br>
            <a:r>
              <a:rPr lang="en-US" dirty="0" smtClean="0"/>
              <a:t>$(document</a:t>
            </a:r>
            <a:r>
              <a:rPr lang="en-US" dirty="0"/>
              <a:t>).ready(function() { // </a:t>
            </a:r>
            <a:r>
              <a:rPr lang="en-US" dirty="0" smtClean="0"/>
              <a:t>this refers to </a:t>
            </a:r>
            <a:r>
              <a:rPr lang="en-US" dirty="0" err="1" smtClean="0"/>
              <a:t>window.document</a:t>
            </a:r>
            <a:r>
              <a:rPr lang="en-US" dirty="0" smtClean="0"/>
              <a:t> }); $("</a:t>
            </a:r>
            <a:r>
              <a:rPr lang="en-US" dirty="0"/>
              <a:t>div").click(function() { // this refers to a div DOM element });</a:t>
            </a:r>
          </a:p>
        </p:txBody>
      </p:sp>
    </p:spTree>
    <p:extLst>
      <p:ext uri="{BB962C8B-B14F-4D97-AF65-F5344CB8AC3E}">
        <p14:creationId xmlns:p14="http://schemas.microsoft.com/office/powerpoint/2010/main" val="180875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Ready Event</a:t>
            </a:r>
            <a:br>
              <a:rPr lang="en-US" dirty="0"/>
            </a:br>
            <a:endParaRPr lang="en-US" dirty="0"/>
          </a:p>
        </p:txBody>
      </p:sp>
      <p:sp>
        <p:nvSpPr>
          <p:cNvPr id="3" name="Content Placeholder 2"/>
          <p:cNvSpPr>
            <a:spLocks noGrp="1"/>
          </p:cNvSpPr>
          <p:nvPr>
            <p:ph idx="1"/>
          </p:nvPr>
        </p:nvSpPr>
        <p:spPr/>
        <p:txBody>
          <a:bodyPr/>
          <a:lstStyle/>
          <a:p>
            <a:r>
              <a:rPr lang="en-US" dirty="0" smtClean="0"/>
              <a:t>Following </a:t>
            </a:r>
            <a:r>
              <a:rPr lang="en-US" dirty="0"/>
              <a:t>is basic syntax of a Document Ready Event</a:t>
            </a:r>
            <a:r>
              <a:rPr lang="en-US" dirty="0" smtClean="0"/>
              <a:t>:</a:t>
            </a:r>
          </a:p>
          <a:p>
            <a:pPr marL="0" indent="0">
              <a:buNone/>
            </a:pPr>
            <a:r>
              <a:rPr lang="en-US" dirty="0" smtClean="0"/>
              <a:t>	$(</a:t>
            </a:r>
            <a:r>
              <a:rPr lang="en-US" dirty="0"/>
              <a:t>document).ready(function(){ // jQuery code goes here... </a:t>
            </a:r>
            <a:r>
              <a:rPr lang="en-US" dirty="0" smtClean="0"/>
              <a:t>});</a:t>
            </a:r>
          </a:p>
          <a:p>
            <a:pPr marL="0" indent="0">
              <a:buNone/>
            </a:pPr>
            <a:r>
              <a:rPr lang="en-US" dirty="0"/>
              <a:t>Alternatively you can also use the following syntax for document ready event</a:t>
            </a:r>
            <a:r>
              <a:rPr lang="en-US" dirty="0" smtClean="0"/>
              <a:t>:</a:t>
            </a:r>
          </a:p>
          <a:p>
            <a:pPr marL="0" indent="0">
              <a:buNone/>
            </a:pPr>
            <a:r>
              <a:rPr lang="en-US" dirty="0"/>
              <a:t>	$(function(){ // jQuery code goes here... });</a:t>
            </a:r>
          </a:p>
        </p:txBody>
      </p:sp>
    </p:spTree>
    <p:extLst>
      <p:ext uri="{BB962C8B-B14F-4D97-AF65-F5344CB8AC3E}">
        <p14:creationId xmlns:p14="http://schemas.microsoft.com/office/powerpoint/2010/main" val="4283398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241</TotalTime>
  <Words>1047</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Courier New</vt:lpstr>
      <vt:lpstr>Heebo</vt:lpstr>
      <vt:lpstr>Liberation Mono</vt:lpstr>
      <vt:lpstr>Nunito</vt:lpstr>
      <vt:lpstr>Trebuchet MS</vt:lpstr>
      <vt:lpstr>Wingdings 3</vt:lpstr>
      <vt:lpstr>Facet</vt:lpstr>
      <vt:lpstr>Jquery </vt:lpstr>
      <vt:lpstr>Jquery</vt:lpstr>
      <vt:lpstr>jQuery has been developed with the following principles:</vt:lpstr>
      <vt:lpstr>Why Jquery</vt:lpstr>
      <vt:lpstr>Setting up jQuery  </vt:lpstr>
      <vt:lpstr>How to link Jquery</vt:lpstr>
      <vt:lpstr>Functions </vt:lpstr>
      <vt:lpstr>Context </vt:lpstr>
      <vt:lpstr>Document Ready Event </vt:lpstr>
      <vt:lpstr>PowerPoint Presentation</vt:lpstr>
      <vt:lpstr>PowerPoint Presentation</vt:lpstr>
      <vt:lpstr>For css</vt:lpstr>
      <vt:lpstr> jQuery Events?</vt:lpstr>
      <vt:lpstr>PowerPoint Presentation</vt:lpstr>
      <vt:lpstr>jQuery Event Binding Syntax </vt:lpstr>
      <vt:lpstr>jQuery dblclick Event </vt:lpstr>
      <vt:lpstr>jQuery mouseenter Event </vt:lpstr>
      <vt:lpstr>Form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dc:title>
  <dc:creator>ACER</dc:creator>
  <cp:lastModifiedBy>ACER</cp:lastModifiedBy>
  <cp:revision>21</cp:revision>
  <dcterms:created xsi:type="dcterms:W3CDTF">2023-03-06T15:07:23Z</dcterms:created>
  <dcterms:modified xsi:type="dcterms:W3CDTF">2024-01-18T08:27:24Z</dcterms:modified>
</cp:coreProperties>
</file>