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DOM and Event listening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</a:t>
            </a:r>
            <a:r>
              <a:rPr lang="en-US" dirty="0" smtClean="0"/>
              <a:t> : Ravi </a:t>
            </a:r>
            <a:r>
              <a:rPr lang="en-US" dirty="0" err="1" smtClean="0"/>
              <a:t>Sah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2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89088" y="2894330"/>
          <a:ext cx="8294637" cy="2834640"/>
        </p:xfrm>
        <a:graphic>
          <a:graphicData uri="http://schemas.openxmlformats.org/drawingml/2006/table">
            <a:tbl>
              <a:tblPr/>
              <a:tblGrid>
                <a:gridCol w="4142480">
                  <a:extLst>
                    <a:ext uri="{9D8B030D-6E8A-4147-A177-3AD203B41FA5}">
                      <a16:colId xmlns:a16="http://schemas.microsoft.com/office/drawing/2014/main" val="2224002083"/>
                    </a:ext>
                  </a:extLst>
                </a:gridCol>
                <a:gridCol w="4152157">
                  <a:extLst>
                    <a:ext uri="{9D8B030D-6E8A-4147-A177-3AD203B41FA5}">
                      <a16:colId xmlns:a16="http://schemas.microsoft.com/office/drawing/2014/main" val="3084006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71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document.createElement(</a:t>
                      </a:r>
                      <a:r>
                        <a:rPr lang="en-US" i="1">
                          <a:effectLst/>
                        </a:rPr>
                        <a:t>element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Create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00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document.removeChild(</a:t>
                      </a:r>
                      <a:r>
                        <a:rPr lang="en-US" i="1">
                          <a:effectLst/>
                        </a:rPr>
                        <a:t>element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0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document.appendChild(</a:t>
                      </a:r>
                      <a:r>
                        <a:rPr lang="en-US" i="1">
                          <a:effectLst/>
                        </a:rPr>
                        <a:t>element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58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document.replaceChild(</a:t>
                      </a:r>
                      <a:r>
                        <a:rPr lang="en-US" i="1">
                          <a:effectLst/>
                        </a:rPr>
                        <a:t>new, old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Replace an HTML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65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document.write(</a:t>
                      </a:r>
                      <a:r>
                        <a:rPr lang="en-US" i="1">
                          <a:effectLst/>
                        </a:rPr>
                        <a:t>text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Write into the HTML output stream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4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18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Events Handlers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89088" y="3747770"/>
          <a:ext cx="8294637" cy="1127760"/>
        </p:xfrm>
        <a:graphic>
          <a:graphicData uri="http://schemas.openxmlformats.org/drawingml/2006/table">
            <a:tbl>
              <a:tblPr/>
              <a:tblGrid>
                <a:gridCol w="4142480">
                  <a:extLst>
                    <a:ext uri="{9D8B030D-6E8A-4147-A177-3AD203B41FA5}">
                      <a16:colId xmlns:a16="http://schemas.microsoft.com/office/drawing/2014/main" val="1959279656"/>
                    </a:ext>
                  </a:extLst>
                </a:gridCol>
                <a:gridCol w="4152157">
                  <a:extLst>
                    <a:ext uri="{9D8B030D-6E8A-4147-A177-3AD203B41FA5}">
                      <a16:colId xmlns:a16="http://schemas.microsoft.com/office/drawing/2014/main" val="350639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06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document.getElementById(</a:t>
                      </a:r>
                      <a:r>
                        <a:rPr lang="en-US" i="1">
                          <a:effectLst/>
                        </a:rPr>
                        <a:t>id</a:t>
                      </a:r>
                      <a:r>
                        <a:rPr lang="en-US">
                          <a:effectLst/>
                        </a:rPr>
                        <a:t>).onclick = function(){</a:t>
                      </a:r>
                      <a:r>
                        <a:rPr lang="en-US" i="1">
                          <a:effectLst/>
                        </a:rPr>
                        <a:t>code</a:t>
                      </a:r>
                      <a:r>
                        <a:rPr lang="en-US">
                          <a:effectLst/>
                        </a:rPr>
                        <a:t>}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Adding event handler code to an </a:t>
                      </a:r>
                      <a:r>
                        <a:rPr lang="en-US" dirty="0" err="1">
                          <a:effectLst/>
                        </a:rPr>
                        <a:t>onclick</a:t>
                      </a:r>
                      <a:r>
                        <a:rPr lang="en-US" dirty="0">
                          <a:effectLst/>
                        </a:rPr>
                        <a:t> event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6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09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Objects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274627"/>
              </p:ext>
            </p:extLst>
          </p:nvPr>
        </p:nvGraphicFramePr>
        <p:xfrm>
          <a:off x="1154954" y="1680634"/>
          <a:ext cx="9961536" cy="53391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320512">
                  <a:extLst>
                    <a:ext uri="{9D8B030D-6E8A-4147-A177-3AD203B41FA5}">
                      <a16:colId xmlns:a16="http://schemas.microsoft.com/office/drawing/2014/main" val="1026242407"/>
                    </a:ext>
                  </a:extLst>
                </a:gridCol>
                <a:gridCol w="3320512">
                  <a:extLst>
                    <a:ext uri="{9D8B030D-6E8A-4147-A177-3AD203B41FA5}">
                      <a16:colId xmlns:a16="http://schemas.microsoft.com/office/drawing/2014/main" val="891493608"/>
                    </a:ext>
                  </a:extLst>
                </a:gridCol>
                <a:gridCol w="3320512">
                  <a:extLst>
                    <a:ext uri="{9D8B030D-6E8A-4147-A177-3AD203B41FA5}">
                      <a16:colId xmlns:a16="http://schemas.microsoft.com/office/drawing/2014/main" val="2345550592"/>
                    </a:ext>
                  </a:extLst>
                </a:gridCol>
              </a:tblGrid>
              <a:tr h="1097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Property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DOM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887219831"/>
                  </a:ext>
                </a:extLst>
              </a:tr>
              <a:tr h="250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document.anchors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all &lt;a&gt; elements that have a name attribute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1277253436"/>
                  </a:ext>
                </a:extLst>
              </a:tr>
              <a:tr h="1097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document.applets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Deprecated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2348125039"/>
                  </a:ext>
                </a:extLst>
              </a:tr>
              <a:tr h="250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document.baseURI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absolute base URI of the document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3200293246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document.body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&lt;body&gt; element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1894589777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document.cookie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document's cookie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254360794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document.doctype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document's doctype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3824860509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document.documentElement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&lt;html&gt; element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4136422658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document.documentMode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mode used by the browser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3405099294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document.documentURI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URI of the document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3291945985"/>
                  </a:ext>
                </a:extLst>
              </a:tr>
              <a:tr h="250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document.domain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domain name of the document server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1872283117"/>
                  </a:ext>
                </a:extLst>
              </a:tr>
              <a:tr h="10971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document.domConfig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Obsolete.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3107708871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document.embeds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all &lt;embed&gt; elements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2078782928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document.forms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all &lt;form&gt; elements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1585306298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document.head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&lt;head&gt; element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31049763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document.images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all &lt;img&gt; elements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1837447320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document.implementation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DOM implementation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235841443"/>
                  </a:ext>
                </a:extLst>
              </a:tr>
              <a:tr h="250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document.inputEncoding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document's encoding (character set)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291821892"/>
                  </a:ext>
                </a:extLst>
              </a:tr>
              <a:tr h="250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document.lastModified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date and time the document was updated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1872822835"/>
                  </a:ext>
                </a:extLst>
              </a:tr>
              <a:tr h="250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document.links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all &lt;area&gt; and &lt;a&gt; elements that have a href attribute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4178738578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document.readyState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(loading) status of the document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3992557879"/>
                  </a:ext>
                </a:extLst>
              </a:tr>
              <a:tr h="25076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document.referrer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URI of the referrer (the linking document)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496823328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document.scripts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all &lt;script&gt; elements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2087660466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document.strictErrorChecking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if error checking is enforced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1558464217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document.title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&lt;title&gt; element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3793086457"/>
                  </a:ext>
                </a:extLst>
              </a:tr>
              <a:tr h="1802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document.URL</a:t>
                      </a:r>
                    </a:p>
                  </a:txBody>
                  <a:tcPr marL="26942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Returns the complete URL of the document</a:t>
                      </a:r>
                    </a:p>
                  </a:txBody>
                  <a:tcPr marL="13471" marR="13471" marT="13471" marB="1347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13471" marR="13471" marT="13471" marB="13471"/>
                </a:tc>
                <a:extLst>
                  <a:ext uri="{0D108BD9-81ED-4DB2-BD59-A6C34878D82A}">
                    <a16:rowId xmlns:a16="http://schemas.microsoft.com/office/drawing/2014/main" val="408759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1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 </a:t>
            </a:r>
            <a:r>
              <a:rPr lang="en-US" dirty="0" err="1"/>
              <a:t>validateForm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let x = </a:t>
            </a:r>
            <a:r>
              <a:rPr lang="en-US" dirty="0" err="1"/>
              <a:t>document.forms</a:t>
            </a:r>
            <a:r>
              <a:rPr lang="en-US" dirty="0"/>
              <a:t>["</a:t>
            </a:r>
            <a:r>
              <a:rPr lang="en-US" dirty="0" err="1"/>
              <a:t>myForm</a:t>
            </a:r>
            <a:r>
              <a:rPr lang="en-US" dirty="0"/>
              <a:t>"]["</a:t>
            </a:r>
            <a:r>
              <a:rPr lang="en-US" dirty="0" err="1"/>
              <a:t>fname</a:t>
            </a:r>
            <a:r>
              <a:rPr lang="en-US" dirty="0"/>
              <a:t>"].value;</a:t>
            </a:r>
            <a:br>
              <a:rPr lang="en-US" dirty="0"/>
            </a:br>
            <a:r>
              <a:rPr lang="en-US" dirty="0"/>
              <a:t>  if (x == "") {</a:t>
            </a:r>
            <a:br>
              <a:rPr lang="en-US" dirty="0"/>
            </a:br>
            <a:r>
              <a:rPr lang="en-US" dirty="0"/>
              <a:t>    alert("Name must be filled out");</a:t>
            </a:r>
            <a:br>
              <a:rPr lang="en-US" dirty="0"/>
            </a:br>
            <a:r>
              <a:rPr lang="en-US" dirty="0"/>
              <a:t>    return false;</a:t>
            </a:r>
            <a:br>
              <a:rPr lang="en-US" dirty="0"/>
            </a:b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99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change the style of an HTML element, use this syntax: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/>
              <a:t>).</a:t>
            </a:r>
            <a:r>
              <a:rPr lang="en-US" dirty="0" err="1"/>
              <a:t>style.</a:t>
            </a:r>
            <a:r>
              <a:rPr lang="en-US" i="1" dirty="0" err="1"/>
              <a:t>property</a:t>
            </a:r>
            <a:r>
              <a:rPr lang="en-US" i="1" dirty="0"/>
              <a:t> </a:t>
            </a:r>
            <a:r>
              <a:rPr lang="en-US" dirty="0"/>
              <a:t>=</a:t>
            </a:r>
            <a:r>
              <a:rPr lang="en-US" i="1" dirty="0"/>
              <a:t> new style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183860"/>
              </p:ext>
            </p:extLst>
          </p:nvPr>
        </p:nvGraphicFramePr>
        <p:xfrm>
          <a:off x="2518093" y="325968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8093" y="325968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45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Events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allows you to execute code when an event occurs.</a:t>
            </a:r>
          </a:p>
          <a:p>
            <a:r>
              <a:rPr lang="en-US" dirty="0"/>
              <a:t>Events are generated by the browser when "things happen" to HTML elements:</a:t>
            </a:r>
          </a:p>
          <a:p>
            <a:r>
              <a:rPr lang="en-US" dirty="0"/>
              <a:t>An element is clicked on</a:t>
            </a:r>
          </a:p>
          <a:p>
            <a:r>
              <a:rPr lang="en-US" dirty="0"/>
              <a:t>The page has loaded</a:t>
            </a:r>
          </a:p>
          <a:p>
            <a:r>
              <a:rPr lang="en-US" dirty="0"/>
              <a:t>Input fields are changed</a:t>
            </a:r>
          </a:p>
          <a:p>
            <a:r>
              <a:rPr lang="en-US" dirty="0"/>
              <a:t>You will learn more about events in the next chapter of this tutorial.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741549"/>
              </p:ext>
            </p:extLst>
          </p:nvPr>
        </p:nvGraphicFramePr>
        <p:xfrm>
          <a:off x="9766663" y="431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6663" y="431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68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Document.createElement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 para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para.innerText</a:t>
            </a:r>
            <a:r>
              <a:rPr lang="en-US" dirty="0"/>
              <a:t> = "This is a paragraph";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document.body.appendChild</a:t>
            </a:r>
            <a:r>
              <a:rPr lang="en-US" dirty="0"/>
              <a:t>(para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 para = </a:t>
            </a:r>
            <a:r>
              <a:rPr lang="en-US" dirty="0" err="1"/>
              <a:t>document.createElement</a:t>
            </a:r>
            <a:r>
              <a:rPr lang="en-US" dirty="0"/>
              <a:t>("p");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para.innerHTML</a:t>
            </a:r>
            <a:r>
              <a:rPr lang="en-US" dirty="0"/>
              <a:t> = "This is a paragraph.";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appendChild</a:t>
            </a:r>
            <a:r>
              <a:rPr lang="en-US" dirty="0"/>
              <a:t>(para);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3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removeChild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 list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myList</a:t>
            </a:r>
            <a:r>
              <a:rPr lang="en-US" dirty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(</a:t>
            </a:r>
            <a:r>
              <a:rPr lang="en-US" dirty="0" err="1"/>
              <a:t>list.hasChildNodes</a:t>
            </a:r>
            <a:r>
              <a:rPr lang="en-US" dirty="0"/>
              <a:t>())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list.children</a:t>
            </a:r>
            <a:r>
              <a:rPr lang="en-US" dirty="0"/>
              <a:t>[0]);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err="1"/>
              <a:t>const</a:t>
            </a:r>
            <a:r>
              <a:rPr lang="en-US" dirty="0"/>
              <a:t> list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myList</a:t>
            </a:r>
            <a:r>
              <a:rPr lang="en-US" dirty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 (</a:t>
            </a:r>
            <a:r>
              <a:rPr lang="en-US" dirty="0" err="1"/>
              <a:t>list.hasChildNodes</a:t>
            </a:r>
            <a:r>
              <a:rPr lang="en-US" dirty="0"/>
              <a:t>())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list.removeChild</a:t>
            </a:r>
            <a:r>
              <a:rPr lang="en-US" dirty="0"/>
              <a:t>(</a:t>
            </a:r>
            <a:r>
              <a:rPr lang="en-US" dirty="0" err="1"/>
              <a:t>list.firstChild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8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replaceChild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// Create a new &lt;li&gt; element: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 element = 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Create a new text node: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 </a:t>
            </a:r>
            <a:r>
              <a:rPr lang="en-US" dirty="0" err="1"/>
              <a:t>textNode</a:t>
            </a:r>
            <a:r>
              <a:rPr lang="en-US" dirty="0"/>
              <a:t> = </a:t>
            </a:r>
            <a:r>
              <a:rPr lang="en-US" dirty="0" err="1"/>
              <a:t>document.createTextNode</a:t>
            </a:r>
            <a:r>
              <a:rPr lang="en-US" dirty="0"/>
              <a:t>("Water");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Append the text node to the &lt;li&gt; element:</a:t>
            </a:r>
            <a:br>
              <a:rPr lang="en-US" dirty="0"/>
            </a:br>
            <a:r>
              <a:rPr lang="en-US" dirty="0" err="1"/>
              <a:t>element.appendChild</a:t>
            </a:r>
            <a:r>
              <a:rPr lang="en-US" dirty="0"/>
              <a:t>(</a:t>
            </a:r>
            <a:r>
              <a:rPr lang="en-US" dirty="0" err="1"/>
              <a:t>textNode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Get the &lt;</a:t>
            </a:r>
            <a:r>
              <a:rPr lang="en-US" dirty="0" err="1"/>
              <a:t>ul</a:t>
            </a:r>
            <a:r>
              <a:rPr lang="en-US" dirty="0"/>
              <a:t>&gt; element with id="</a:t>
            </a:r>
            <a:r>
              <a:rPr lang="en-US" dirty="0" err="1"/>
              <a:t>myList</a:t>
            </a:r>
            <a:r>
              <a:rPr lang="en-US" dirty="0"/>
              <a:t>":</a:t>
            </a:r>
            <a:br>
              <a:rPr lang="en-US" dirty="0"/>
            </a:br>
            <a:r>
              <a:rPr lang="en-US" dirty="0" err="1"/>
              <a:t>const</a:t>
            </a:r>
            <a:r>
              <a:rPr lang="en-US" dirty="0"/>
              <a:t> list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myList</a:t>
            </a:r>
            <a:r>
              <a:rPr lang="en-US" dirty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 Replace the first child node with the new &lt;li&gt; element:</a:t>
            </a:r>
            <a:br>
              <a:rPr lang="en-US" dirty="0"/>
            </a:br>
            <a:r>
              <a:rPr lang="en-US" dirty="0" err="1"/>
              <a:t>list.replaceChild</a:t>
            </a:r>
            <a:r>
              <a:rPr lang="en-US" dirty="0"/>
              <a:t>(element, </a:t>
            </a:r>
            <a:r>
              <a:rPr lang="en-US" dirty="0" err="1"/>
              <a:t>list.childNodes</a:t>
            </a:r>
            <a:r>
              <a:rPr lang="en-US" dirty="0"/>
              <a:t>[0]);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 page is loaded, the browser creates a </a:t>
            </a:r>
            <a:r>
              <a:rPr lang="en-US" b="1" dirty="0"/>
              <a:t>D</a:t>
            </a:r>
            <a:r>
              <a:rPr lang="en-US" dirty="0"/>
              <a:t>ocument </a:t>
            </a:r>
            <a:r>
              <a:rPr lang="en-US" b="1" dirty="0"/>
              <a:t>O</a:t>
            </a:r>
            <a:r>
              <a:rPr lang="en-US" dirty="0"/>
              <a:t>bject </a:t>
            </a:r>
            <a:r>
              <a:rPr lang="en-US" b="1" dirty="0"/>
              <a:t>M</a:t>
            </a:r>
            <a:r>
              <a:rPr lang="en-US" dirty="0"/>
              <a:t>odel of the page.</a:t>
            </a:r>
          </a:p>
          <a:p>
            <a:r>
              <a:rPr lang="en-US" dirty="0"/>
              <a:t>The </a:t>
            </a:r>
            <a:r>
              <a:rPr lang="en-US" b="1" dirty="0"/>
              <a:t>HTML DOM</a:t>
            </a:r>
            <a:r>
              <a:rPr lang="en-US" dirty="0"/>
              <a:t> model is constructed as a tree of </a:t>
            </a:r>
            <a:r>
              <a:rPr lang="en-US" b="1" dirty="0"/>
              <a:t>Objects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028" name="Picture 4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17" y="3752623"/>
            <a:ext cx="5422265" cy="29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7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getAttribute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 text = </a:t>
            </a:r>
            <a:r>
              <a:rPr lang="en-US" dirty="0" err="1"/>
              <a:t>element.getAttribute</a:t>
            </a:r>
            <a:r>
              <a:rPr lang="en-US" dirty="0"/>
              <a:t>("class");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2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element</a:t>
            </a:r>
            <a:r>
              <a:rPr lang="en-US" dirty="0" err="1"/>
              <a:t>.setAttribute</a:t>
            </a:r>
            <a:r>
              <a:rPr lang="en-US" dirty="0"/>
              <a:t>("style", "</a:t>
            </a:r>
            <a:r>
              <a:rPr lang="en-US" dirty="0" err="1"/>
              <a:t>background-color:red</a:t>
            </a:r>
            <a:r>
              <a:rPr lang="en-US" dirty="0" smtClean="0"/>
              <a:t>;");</a:t>
            </a:r>
          </a:p>
          <a:p>
            <a:r>
              <a:rPr lang="en-US" i="1" dirty="0" err="1"/>
              <a:t>element</a:t>
            </a:r>
            <a:r>
              <a:rPr lang="en-US" dirty="0" err="1"/>
              <a:t>.style.backgroundColor</a:t>
            </a:r>
            <a:r>
              <a:rPr lang="en-US" dirty="0"/>
              <a:t> = "red";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9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"The W3C Document Object Model (DOM) is a platform and language-neutral interface that allows programs and scripts to dynamically access and update the content, structure, and style of a document."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7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HTML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is a standard </a:t>
            </a:r>
            <a:r>
              <a:rPr lang="en-US" b="1" dirty="0"/>
              <a:t>object</a:t>
            </a:r>
            <a:r>
              <a:rPr lang="en-US" dirty="0"/>
              <a:t> model and </a:t>
            </a:r>
            <a:r>
              <a:rPr lang="en-US" b="1" dirty="0"/>
              <a:t>programming interface</a:t>
            </a:r>
            <a:r>
              <a:rPr lang="en-US" dirty="0"/>
              <a:t> for HTML. It defines:</a:t>
            </a:r>
          </a:p>
          <a:p>
            <a:r>
              <a:rPr lang="en-US" dirty="0"/>
              <a:t>The HTML elements as </a:t>
            </a:r>
            <a:r>
              <a:rPr lang="en-US" b="1" dirty="0"/>
              <a:t>objects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properties</a:t>
            </a:r>
            <a:r>
              <a:rPr lang="en-US" dirty="0"/>
              <a:t> of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methods</a:t>
            </a:r>
            <a:r>
              <a:rPr lang="en-US" dirty="0"/>
              <a:t> to access all HTML elements</a:t>
            </a:r>
          </a:p>
          <a:p>
            <a:r>
              <a:rPr lang="en-US" dirty="0"/>
              <a:t>The </a:t>
            </a:r>
            <a:r>
              <a:rPr lang="en-US" b="1" dirty="0"/>
              <a:t>events</a:t>
            </a:r>
            <a:r>
              <a:rPr lang="en-US" dirty="0"/>
              <a:t> for all HTML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DOM can be accessed with JavaScript (and with other programming languages).</a:t>
            </a:r>
          </a:p>
          <a:p>
            <a:r>
              <a:rPr lang="en-US" dirty="0"/>
              <a:t>In the DOM, all HTML elements are defined as 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The programming interface is the properties and methods of each object.</a:t>
            </a:r>
          </a:p>
          <a:p>
            <a:r>
              <a:rPr lang="en-US" dirty="0"/>
              <a:t>A </a:t>
            </a:r>
            <a:r>
              <a:rPr lang="en-US" b="1" dirty="0"/>
              <a:t>property</a:t>
            </a:r>
            <a:r>
              <a:rPr lang="en-US" dirty="0"/>
              <a:t> is a value that you can get or set (like changing the content of an HTML element).</a:t>
            </a:r>
          </a:p>
          <a:p>
            <a:r>
              <a:rPr lang="en-US" dirty="0"/>
              <a:t>A </a:t>
            </a:r>
            <a:r>
              <a:rPr lang="en-US" b="1" dirty="0"/>
              <a:t>method</a:t>
            </a:r>
            <a:r>
              <a:rPr lang="en-US" dirty="0"/>
              <a:t> is an action you can do (like add or deleting an HTML element).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157302"/>
              </p:ext>
            </p:extLst>
          </p:nvPr>
        </p:nvGraphicFramePr>
        <p:xfrm>
          <a:off x="2303463" y="3203575"/>
          <a:ext cx="7429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ackager Shell Object" showAsIcon="1" r:id="rId3" imgW="743400" imgH="491040" progId="Package">
                  <p:embed/>
                </p:oleObj>
              </mc:Choice>
              <mc:Fallback>
                <p:oleObj name="Packager Shell Object" showAsIcon="1" r:id="rId3" imgW="74340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3463" y="3203575"/>
                        <a:ext cx="7429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54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HTML Elements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649819"/>
              </p:ext>
            </p:extLst>
          </p:nvPr>
        </p:nvGraphicFramePr>
        <p:xfrm>
          <a:off x="522513" y="2651760"/>
          <a:ext cx="11234057" cy="2993872"/>
        </p:xfrm>
        <a:graphic>
          <a:graphicData uri="http://schemas.openxmlformats.org/drawingml/2006/table">
            <a:tbl>
              <a:tblPr/>
              <a:tblGrid>
                <a:gridCol w="5610474">
                  <a:extLst>
                    <a:ext uri="{9D8B030D-6E8A-4147-A177-3AD203B41FA5}">
                      <a16:colId xmlns:a16="http://schemas.microsoft.com/office/drawing/2014/main" val="1446650087"/>
                    </a:ext>
                  </a:extLst>
                </a:gridCol>
                <a:gridCol w="5623583">
                  <a:extLst>
                    <a:ext uri="{9D8B030D-6E8A-4147-A177-3AD203B41FA5}">
                      <a16:colId xmlns:a16="http://schemas.microsoft.com/office/drawing/2014/main" val="1279074653"/>
                    </a:ext>
                  </a:extLst>
                </a:gridCol>
              </a:tblGrid>
              <a:tr h="5453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Method</a:t>
                      </a:r>
                    </a:p>
                  </a:txBody>
                  <a:tcPr marL="199829" marR="99914" marT="99914" marB="999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 marL="99914" marR="99914" marT="99914" marB="999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34376"/>
                  </a:ext>
                </a:extLst>
              </a:tr>
              <a:tr h="54537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document.getElementById(</a:t>
                      </a:r>
                      <a:r>
                        <a:rPr lang="en-US" sz="2400" i="1">
                          <a:effectLst/>
                        </a:rPr>
                        <a:t>id</a:t>
                      </a:r>
                      <a:r>
                        <a:rPr lang="en-US" sz="2400">
                          <a:effectLst/>
                        </a:rPr>
                        <a:t>)</a:t>
                      </a:r>
                    </a:p>
                  </a:txBody>
                  <a:tcPr marL="199829" marR="99914" marT="99914" marB="999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Find an element by element id</a:t>
                      </a:r>
                    </a:p>
                  </a:txBody>
                  <a:tcPr marL="99914" marR="99914" marT="99914" marB="999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77466"/>
                  </a:ext>
                </a:extLst>
              </a:tr>
              <a:tr h="89806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document.getElementsByTagName(</a:t>
                      </a:r>
                      <a:r>
                        <a:rPr lang="en-US" sz="2400" i="1">
                          <a:effectLst/>
                        </a:rPr>
                        <a:t>name</a:t>
                      </a:r>
                      <a:r>
                        <a:rPr lang="en-US" sz="2400">
                          <a:effectLst/>
                        </a:rPr>
                        <a:t>)</a:t>
                      </a:r>
                    </a:p>
                  </a:txBody>
                  <a:tcPr marL="199829" marR="99914" marT="99914" marB="999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Find elements by tag name</a:t>
                      </a:r>
                    </a:p>
                  </a:txBody>
                  <a:tcPr marL="99914" marR="99914" marT="99914" marB="999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14672"/>
                  </a:ext>
                </a:extLst>
              </a:tr>
              <a:tr h="89806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effectLst/>
                        </a:rPr>
                        <a:t>document.getElementsByClassName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i="1" dirty="0">
                          <a:effectLst/>
                        </a:rPr>
                        <a:t>name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199829" marR="99914" marT="99914" marB="999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Find elements by class name</a:t>
                      </a:r>
                    </a:p>
                  </a:txBody>
                  <a:tcPr marL="99914" marR="99914" marT="99914" marB="999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2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29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Elements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409474"/>
              </p:ext>
            </p:extLst>
          </p:nvPr>
        </p:nvGraphicFramePr>
        <p:xfrm>
          <a:off x="1662696" y="2589212"/>
          <a:ext cx="9819555" cy="3330028"/>
        </p:xfrm>
        <a:graphic>
          <a:graphicData uri="http://schemas.openxmlformats.org/drawingml/2006/table">
            <a:tbl>
              <a:tblPr/>
              <a:tblGrid>
                <a:gridCol w="4904049">
                  <a:extLst>
                    <a:ext uri="{9D8B030D-6E8A-4147-A177-3AD203B41FA5}">
                      <a16:colId xmlns:a16="http://schemas.microsoft.com/office/drawing/2014/main" val="3288055580"/>
                    </a:ext>
                  </a:extLst>
                </a:gridCol>
                <a:gridCol w="4915506">
                  <a:extLst>
                    <a:ext uri="{9D8B030D-6E8A-4147-A177-3AD203B41FA5}">
                      <a16:colId xmlns:a16="http://schemas.microsoft.com/office/drawing/2014/main" val="2815963634"/>
                    </a:ext>
                  </a:extLst>
                </a:gridCol>
              </a:tblGrid>
              <a:tr h="3665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Property</a:t>
                      </a: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021556"/>
                  </a:ext>
                </a:extLst>
              </a:tr>
              <a:tr h="603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.innerHTML =  </a:t>
                      </a:r>
                      <a:r>
                        <a:rPr lang="en-US" sz="1700" i="1">
                          <a:effectLst/>
                        </a:rPr>
                        <a:t>new html content</a:t>
                      </a:r>
                      <a:endParaRPr lang="en-US" sz="1700">
                        <a:effectLst/>
                      </a:endParaRP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inner HTML of an element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999875"/>
                  </a:ext>
                </a:extLst>
              </a:tr>
              <a:tr h="603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.</a:t>
                      </a:r>
                      <a:r>
                        <a:rPr lang="en-US" sz="1700" i="1">
                          <a:effectLst/>
                        </a:rPr>
                        <a:t>attribute = new value</a:t>
                      </a:r>
                      <a:endParaRPr lang="en-US" sz="1700">
                        <a:effectLst/>
                      </a:endParaRP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attribute value of an HTML element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802359"/>
                  </a:ext>
                </a:extLst>
              </a:tr>
              <a:tr h="603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.style.</a:t>
                      </a:r>
                      <a:r>
                        <a:rPr lang="en-US" sz="1700" i="1">
                          <a:effectLst/>
                        </a:rPr>
                        <a:t>property = new style</a:t>
                      </a:r>
                      <a:endParaRPr lang="en-US" sz="1700">
                        <a:effectLst/>
                      </a:endParaRP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style of an HTML element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89882"/>
                  </a:ext>
                </a:extLst>
              </a:tr>
              <a:tr h="3665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Method</a:t>
                      </a: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1298"/>
                  </a:ext>
                </a:extLst>
              </a:tr>
              <a:tr h="603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i="1">
                          <a:effectLst/>
                        </a:rPr>
                        <a:t>element</a:t>
                      </a:r>
                      <a:r>
                        <a:rPr lang="en-US" sz="1700">
                          <a:effectLst/>
                        </a:rPr>
                        <a:t>.setAttribute</a:t>
                      </a:r>
                      <a:r>
                        <a:rPr lang="en-US" sz="1700" i="1">
                          <a:effectLst/>
                        </a:rPr>
                        <a:t>(attribute, value)</a:t>
                      </a:r>
                      <a:endParaRPr lang="en-US" sz="1700">
                        <a:effectLst/>
                      </a:endParaRPr>
                    </a:p>
                  </a:txBody>
                  <a:tcPr marL="142346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71173" marR="71173" marT="71173" marB="7117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5308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00307"/>
            <a:ext cx="154528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2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2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50</TotalTime>
  <Words>984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Packager Shell Object</vt:lpstr>
      <vt:lpstr>Javascript DOM and Event listening</vt:lpstr>
      <vt:lpstr>DOM</vt:lpstr>
      <vt:lpstr>What is the DOM? </vt:lpstr>
      <vt:lpstr>What is the HTML DOM?</vt:lpstr>
      <vt:lpstr>The DOM Programming Interface</vt:lpstr>
      <vt:lpstr>Example 1</vt:lpstr>
      <vt:lpstr>Finding HTML Elements </vt:lpstr>
      <vt:lpstr>Changing HTML Elements </vt:lpstr>
      <vt:lpstr>Inputs</vt:lpstr>
      <vt:lpstr>Adding and Deleting Elements </vt:lpstr>
      <vt:lpstr>Adding Events Handlers  </vt:lpstr>
      <vt:lpstr>Finding HTML Objects </vt:lpstr>
      <vt:lpstr>JavaScript Forms </vt:lpstr>
      <vt:lpstr>Changing HTML Style </vt:lpstr>
      <vt:lpstr>Example</vt:lpstr>
      <vt:lpstr>Using Events </vt:lpstr>
      <vt:lpstr>Document.createElement() </vt:lpstr>
      <vt:lpstr>Element removeChild() </vt:lpstr>
      <vt:lpstr>Document replaceChild</vt:lpstr>
      <vt:lpstr>getAttribute() </vt:lpstr>
      <vt:lpstr>setAttribute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DOM and Event listening</dc:title>
  <dc:creator>ACER</dc:creator>
  <cp:lastModifiedBy>ACER</cp:lastModifiedBy>
  <cp:revision>23</cp:revision>
  <dcterms:created xsi:type="dcterms:W3CDTF">2024-01-03T01:56:08Z</dcterms:created>
  <dcterms:modified xsi:type="dcterms:W3CDTF">2024-01-04T02:15:44Z</dcterms:modified>
</cp:coreProperties>
</file>