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92">
          <p15:clr>
            <a:srgbClr val="A4A3A4"/>
          </p15:clr>
        </p15:guide>
        <p15:guide id="2" pos="3840">
          <p15:clr>
            <a:srgbClr val="A4A3A4"/>
          </p15:clr>
        </p15:guide>
        <p15:guide id="3" orient="horz" pos="1416">
          <p15:clr>
            <a:srgbClr val="A4A3A4"/>
          </p15:clr>
        </p15:guide>
      </p15:sldGuideLst>
    </p:ext>
    <p:ext uri="GoogleSlidesCustomDataVersion2">
      <go:slidesCustomData xmlns:go="http://customooxmlschemas.google.com/" r:id="rId24" roundtripDataSignature="AMtx7mjou/1qcHmTOxqgTggRZOU44Q4A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92" orient="horz"/>
        <p:guide pos="3840"/>
        <p:guide pos="141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14" name="Shape 14"/>
        <p:cNvGrpSpPr/>
        <p:nvPr/>
      </p:nvGrpSpPr>
      <p:grpSpPr>
        <a:xfrm>
          <a:off x="0" y="0"/>
          <a:ext cx="0" cy="0"/>
          <a:chOff x="0" y="0"/>
          <a:chExt cx="0" cy="0"/>
        </a:xfrm>
      </p:grpSpPr>
      <p:sp>
        <p:nvSpPr>
          <p:cNvPr id="15" name="Google Shape;15;p20"/>
          <p:cNvSpPr txBox="1"/>
          <p:nvPr>
            <p:ph idx="1" type="body"/>
          </p:nvPr>
        </p:nvSpPr>
        <p:spPr>
          <a:xfrm>
            <a:off x="6225539" y="1546138"/>
            <a:ext cx="4023360" cy="464871"/>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sz="1400">
                <a:solidFill>
                  <a:schemeClr val="lt1"/>
                </a:solidFill>
                <a:latin typeface="Calibri"/>
                <a:ea typeface="Calibri"/>
                <a:cs typeface="Calibri"/>
                <a:sym typeface="Calibri"/>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0"/>
          <p:cNvSpPr/>
          <p:nvPr>
            <p:ph idx="2" type="pic"/>
          </p:nvPr>
        </p:nvSpPr>
        <p:spPr>
          <a:xfrm>
            <a:off x="0" y="0"/>
            <a:ext cx="5416550" cy="6846932"/>
          </a:xfrm>
          <a:prstGeom prst="rect">
            <a:avLst/>
          </a:prstGeom>
          <a:noFill/>
          <a:ln>
            <a:noFill/>
          </a:ln>
        </p:spPr>
      </p:sp>
      <p:sp>
        <p:nvSpPr>
          <p:cNvPr id="17" name="Google Shape;17;p2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20"/>
          <p:cNvSpPr txBox="1"/>
          <p:nvPr>
            <p:ph idx="3" type="body"/>
          </p:nvPr>
        </p:nvSpPr>
        <p:spPr>
          <a:xfrm>
            <a:off x="6096000" y="2799617"/>
            <a:ext cx="4646246" cy="221858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0"/>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0" name="Google Shape;20;p20"/>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76" name="Shape 76"/>
        <p:cNvGrpSpPr/>
        <p:nvPr/>
      </p:nvGrpSpPr>
      <p:grpSpPr>
        <a:xfrm>
          <a:off x="0" y="0"/>
          <a:ext cx="0" cy="0"/>
          <a:chOff x="0" y="0"/>
          <a:chExt cx="0" cy="0"/>
        </a:xfrm>
      </p:grpSpPr>
      <p:sp>
        <p:nvSpPr>
          <p:cNvPr id="77" name="Google Shape;77;p29"/>
          <p:cNvSpPr/>
          <p:nvPr>
            <p:ph idx="2" type="pic"/>
          </p:nvPr>
        </p:nvSpPr>
        <p:spPr>
          <a:xfrm>
            <a:off x="0" y="0"/>
            <a:ext cx="5416550" cy="6858000"/>
          </a:xfrm>
          <a:prstGeom prst="rect">
            <a:avLst/>
          </a:prstGeom>
          <a:noFill/>
          <a:ln>
            <a:noFill/>
          </a:ln>
        </p:spPr>
      </p:sp>
      <p:sp>
        <p:nvSpPr>
          <p:cNvPr id="78" name="Google Shape;78;p2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29"/>
          <p:cNvSpPr txBox="1"/>
          <p:nvPr>
            <p:ph idx="1" type="body"/>
          </p:nvPr>
        </p:nvSpPr>
        <p:spPr>
          <a:xfrm>
            <a:off x="6096000" y="1661160"/>
            <a:ext cx="4646246" cy="221858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9"/>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81" name="Google Shape;81;p29"/>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9"/>
          <p:cNvSpPr/>
          <p:nvPr/>
        </p:nvSpPr>
        <p:spPr>
          <a:xfrm>
            <a:off x="6107044"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83" name="Shape 83"/>
        <p:cNvGrpSpPr/>
        <p:nvPr/>
      </p:nvGrpSpPr>
      <p:grpSpPr>
        <a:xfrm>
          <a:off x="0" y="0"/>
          <a:ext cx="0" cy="0"/>
          <a:chOff x="0" y="0"/>
          <a:chExt cx="0" cy="0"/>
        </a:xfrm>
      </p:grpSpPr>
      <p:sp>
        <p:nvSpPr>
          <p:cNvPr id="84" name="Google Shape;84;p30"/>
          <p:cNvSpPr/>
          <p:nvPr>
            <p:ph idx="2" type="pic"/>
          </p:nvPr>
        </p:nvSpPr>
        <p:spPr>
          <a:xfrm>
            <a:off x="0" y="0"/>
            <a:ext cx="12192000" cy="6858000"/>
          </a:xfrm>
          <a:prstGeom prst="rect">
            <a:avLst/>
          </a:prstGeom>
          <a:noFill/>
          <a:ln>
            <a:noFill/>
          </a:ln>
        </p:spPr>
      </p:sp>
      <p:sp>
        <p:nvSpPr>
          <p:cNvPr id="85" name="Google Shape;85;p30"/>
          <p:cNvSpPr txBox="1"/>
          <p:nvPr>
            <p:ph type="title"/>
          </p:nvPr>
        </p:nvSpPr>
        <p:spPr>
          <a:xfrm>
            <a:off x="702365" y="1660810"/>
            <a:ext cx="10787270" cy="83064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0"/>
          <p:cNvSpPr txBox="1"/>
          <p:nvPr>
            <p:ph idx="1" type="body"/>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7" name="Google Shape;87;p30"/>
          <p:cNvSpPr txBox="1"/>
          <p:nvPr>
            <p:ph idx="3" type="body"/>
          </p:nvPr>
        </p:nvSpPr>
        <p:spPr>
          <a:xfrm>
            <a:off x="588194"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30"/>
          <p:cNvSpPr txBox="1"/>
          <p:nvPr>
            <p:ph idx="4" type="body"/>
          </p:nvPr>
        </p:nvSpPr>
        <p:spPr>
          <a:xfrm>
            <a:off x="4563664" y="3893330"/>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30"/>
          <p:cNvSpPr txBox="1"/>
          <p:nvPr>
            <p:ph idx="5" type="body"/>
          </p:nvPr>
        </p:nvSpPr>
        <p:spPr>
          <a:xfrm>
            <a:off x="8539138"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0" name="Google Shape;90;p30"/>
          <p:cNvSpPr/>
          <p:nvPr>
            <p:ph idx="6" type="clipArt"/>
          </p:nvPr>
        </p:nvSpPr>
        <p:spPr>
          <a:xfrm>
            <a:off x="1754768" y="3098985"/>
            <a:ext cx="731520" cy="731520"/>
          </a:xfrm>
          <a:prstGeom prst="rect">
            <a:avLst/>
          </a:prstGeom>
          <a:noFill/>
          <a:ln>
            <a:noFill/>
          </a:ln>
        </p:spPr>
      </p:sp>
      <p:sp>
        <p:nvSpPr>
          <p:cNvPr id="91" name="Google Shape;91;p30"/>
          <p:cNvSpPr/>
          <p:nvPr>
            <p:ph idx="7" type="clipArt"/>
          </p:nvPr>
        </p:nvSpPr>
        <p:spPr>
          <a:xfrm>
            <a:off x="5730240" y="3098985"/>
            <a:ext cx="731520" cy="731520"/>
          </a:xfrm>
          <a:prstGeom prst="rect">
            <a:avLst/>
          </a:prstGeom>
          <a:noFill/>
          <a:ln>
            <a:noFill/>
          </a:ln>
        </p:spPr>
      </p:sp>
      <p:sp>
        <p:nvSpPr>
          <p:cNvPr id="92" name="Google Shape;92;p30"/>
          <p:cNvSpPr/>
          <p:nvPr>
            <p:ph idx="8" type="clipArt"/>
          </p:nvPr>
        </p:nvSpPr>
        <p:spPr>
          <a:xfrm>
            <a:off x="9705712" y="3098985"/>
            <a:ext cx="731520" cy="73152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1" name="Shape 21"/>
        <p:cNvGrpSpPr/>
        <p:nvPr/>
      </p:nvGrpSpPr>
      <p:grpSpPr>
        <a:xfrm>
          <a:off x="0" y="0"/>
          <a:ext cx="0" cy="0"/>
          <a:chOff x="0" y="0"/>
          <a:chExt cx="0" cy="0"/>
        </a:xfrm>
      </p:grpSpPr>
      <p:sp>
        <p:nvSpPr>
          <p:cNvPr id="22" name="Google Shape;22;p21"/>
          <p:cNvSpPr/>
          <p:nvPr>
            <p:ph idx="2" type="pic"/>
          </p:nvPr>
        </p:nvSpPr>
        <p:spPr>
          <a:xfrm>
            <a:off x="0" y="0"/>
            <a:ext cx="6096000" cy="6858000"/>
          </a:xfrm>
          <a:prstGeom prst="parallelogram">
            <a:avLst>
              <a:gd fmla="val 25000" name="adj"/>
            </a:avLst>
          </a:prstGeom>
          <a:noFill/>
          <a:ln>
            <a:noFill/>
          </a:ln>
        </p:spPr>
      </p:sp>
      <p:sp>
        <p:nvSpPr>
          <p:cNvPr id="23" name="Google Shape;23;p21"/>
          <p:cNvSpPr txBox="1"/>
          <p:nvPr>
            <p:ph type="title"/>
          </p:nvPr>
        </p:nvSpPr>
        <p:spPr>
          <a:xfrm>
            <a:off x="7068819" y="642927"/>
            <a:ext cx="4846320" cy="1435947"/>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21"/>
          <p:cNvSpPr txBox="1"/>
          <p:nvPr>
            <p:ph idx="1" type="body"/>
          </p:nvPr>
        </p:nvSpPr>
        <p:spPr>
          <a:xfrm>
            <a:off x="7068820" y="2078875"/>
            <a:ext cx="4114800" cy="37988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800"/>
              <a:buNone/>
              <a:defRPr sz="18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1"/>
          <p:cNvSpPr/>
          <p:nvPr/>
        </p:nvSpPr>
        <p:spPr>
          <a:xfrm>
            <a:off x="7068820" y="6303963"/>
            <a:ext cx="3014980" cy="554037"/>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28" name="Shape 28"/>
        <p:cNvGrpSpPr/>
        <p:nvPr/>
      </p:nvGrpSpPr>
      <p:grpSpPr>
        <a:xfrm>
          <a:off x="0" y="0"/>
          <a:ext cx="0" cy="0"/>
          <a:chOff x="0" y="0"/>
          <a:chExt cx="0" cy="0"/>
        </a:xfrm>
      </p:grpSpPr>
      <p:sp>
        <p:nvSpPr>
          <p:cNvPr id="29" name="Google Shape;29;p22"/>
          <p:cNvSpPr/>
          <p:nvPr>
            <p:ph idx="2" type="pic"/>
          </p:nvPr>
        </p:nvSpPr>
        <p:spPr>
          <a:xfrm>
            <a:off x="0" y="0"/>
            <a:ext cx="6096000" cy="6867922"/>
          </a:xfrm>
          <a:prstGeom prst="rect">
            <a:avLst/>
          </a:prstGeom>
          <a:noFill/>
          <a:ln>
            <a:noFill/>
          </a:ln>
        </p:spPr>
      </p:sp>
      <p:sp>
        <p:nvSpPr>
          <p:cNvPr id="30" name="Google Shape;30;p22"/>
          <p:cNvSpPr txBox="1"/>
          <p:nvPr>
            <p:ph type="title"/>
          </p:nvPr>
        </p:nvSpPr>
        <p:spPr>
          <a:xfrm>
            <a:off x="6096000" y="2262871"/>
            <a:ext cx="5251450" cy="166129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6096000" y="4378134"/>
            <a:ext cx="5251450" cy="365125"/>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sz="1400" cap="none">
                <a:solidFill>
                  <a:schemeClr val="lt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and Table">
  <p:cSld name="Chart and Table">
    <p:spTree>
      <p:nvGrpSpPr>
        <p:cNvPr id="34" name="Shape 34"/>
        <p:cNvGrpSpPr/>
        <p:nvPr/>
      </p:nvGrpSpPr>
      <p:grpSpPr>
        <a:xfrm>
          <a:off x="0" y="0"/>
          <a:ext cx="0" cy="0"/>
          <a:chOff x="0" y="0"/>
          <a:chExt cx="0" cy="0"/>
        </a:xfrm>
      </p:grpSpPr>
      <p:sp>
        <p:nvSpPr>
          <p:cNvPr id="35" name="Google Shape;35;p23"/>
          <p:cNvSpPr txBox="1"/>
          <p:nvPr>
            <p:ph type="title"/>
          </p:nvPr>
        </p:nvSpPr>
        <p:spPr>
          <a:xfrm>
            <a:off x="594519" y="767791"/>
            <a:ext cx="11002962" cy="8239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dk1"/>
        </a:solidFill>
      </p:bgPr>
    </p:bg>
    <p:spTree>
      <p:nvGrpSpPr>
        <p:cNvPr id="38" name="Shape 38"/>
        <p:cNvGrpSpPr/>
        <p:nvPr/>
      </p:nvGrpSpPr>
      <p:grpSpPr>
        <a:xfrm>
          <a:off x="0" y="0"/>
          <a:ext cx="0" cy="0"/>
          <a:chOff x="0" y="0"/>
          <a:chExt cx="0" cy="0"/>
        </a:xfrm>
      </p:grpSpPr>
      <p:sp>
        <p:nvSpPr>
          <p:cNvPr id="39" name="Google Shape;39;p24"/>
          <p:cNvSpPr/>
          <p:nvPr>
            <p:ph idx="2" type="pic"/>
          </p:nvPr>
        </p:nvSpPr>
        <p:spPr>
          <a:xfrm>
            <a:off x="0" y="0"/>
            <a:ext cx="12192000" cy="6858000"/>
          </a:xfrm>
          <a:prstGeom prst="rect">
            <a:avLst/>
          </a:prstGeom>
          <a:noFill/>
          <a:ln>
            <a:noFill/>
          </a:ln>
        </p:spPr>
      </p:sp>
      <p:sp>
        <p:nvSpPr>
          <p:cNvPr id="40" name="Google Shape;40;p24"/>
          <p:cNvSpPr txBox="1"/>
          <p:nvPr>
            <p:ph idx="1" type="body"/>
          </p:nvPr>
        </p:nvSpPr>
        <p:spPr>
          <a:xfrm>
            <a:off x="3512343" y="5922140"/>
            <a:ext cx="5167313"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24"/>
          <p:cNvSpPr txBox="1"/>
          <p:nvPr>
            <p:ph idx="3" type="body"/>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cap="none"/>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24"/>
          <p:cNvSpPr txBox="1"/>
          <p:nvPr>
            <p:ph type="title"/>
          </p:nvPr>
        </p:nvSpPr>
        <p:spPr>
          <a:xfrm>
            <a:off x="350836" y="2445633"/>
            <a:ext cx="11490325" cy="823913"/>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1000"/>
              </a:spcBef>
              <a:spcAft>
                <a:spcPts val="0"/>
              </a:spcAft>
              <a:buClr>
                <a:schemeClr val="lt1"/>
              </a:buClr>
              <a:buSzPts val="4000"/>
              <a:buFont typeface="Calibri"/>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43" name="Shape 43"/>
        <p:cNvGrpSpPr/>
        <p:nvPr/>
      </p:nvGrpSpPr>
      <p:grpSpPr>
        <a:xfrm>
          <a:off x="0" y="0"/>
          <a:ext cx="0" cy="0"/>
          <a:chOff x="0" y="0"/>
          <a:chExt cx="0" cy="0"/>
        </a:xfrm>
      </p:grpSpPr>
      <p:sp>
        <p:nvSpPr>
          <p:cNvPr id="44" name="Google Shape;44;p25"/>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5"/>
          <p:cNvSpPr txBox="1"/>
          <p:nvPr>
            <p:ph idx="1" type="body"/>
          </p:nvPr>
        </p:nvSpPr>
        <p:spPr>
          <a:xfrm>
            <a:off x="7792279" y="1263841"/>
            <a:ext cx="4018722" cy="4636392"/>
          </a:xfrm>
          <a:prstGeom prst="rect">
            <a:avLst/>
          </a:prstGeom>
          <a:noFill/>
          <a:ln>
            <a:noFill/>
          </a:ln>
        </p:spPr>
        <p:txBody>
          <a:bodyPr anchorCtr="0" anchor="t" bIns="45700" lIns="0" spcFirstLastPara="1" rIns="0" wrap="square" tIns="45700">
            <a:noAutofit/>
          </a:bodyPr>
          <a:lstStyle>
            <a:lvl1pPr indent="-330200" lvl="0" marL="457200" algn="l">
              <a:lnSpc>
                <a:spcPct val="150000"/>
              </a:lnSpc>
              <a:spcBef>
                <a:spcPts val="500"/>
              </a:spcBef>
              <a:spcAft>
                <a:spcPts val="0"/>
              </a:spcAft>
              <a:buClr>
                <a:schemeClr val="dk1"/>
              </a:buClr>
              <a:buSzPts val="1600"/>
              <a:buChar char="•"/>
              <a:defRPr sz="1600"/>
            </a:lvl1pPr>
            <a:lvl2pPr indent="-317500" lvl="1" marL="914400" algn="l">
              <a:lnSpc>
                <a:spcPct val="150000"/>
              </a:lnSpc>
              <a:spcBef>
                <a:spcPts val="500"/>
              </a:spcBef>
              <a:spcAft>
                <a:spcPts val="0"/>
              </a:spcAft>
              <a:buClr>
                <a:schemeClr val="dk1"/>
              </a:buClr>
              <a:buSzPts val="1400"/>
              <a:buChar char="•"/>
              <a:defRPr sz="1400"/>
            </a:lvl2pPr>
            <a:lvl3pPr indent="-317500" lvl="2" marL="1371600" algn="l">
              <a:lnSpc>
                <a:spcPct val="150000"/>
              </a:lnSpc>
              <a:spcBef>
                <a:spcPts val="500"/>
              </a:spcBef>
              <a:spcAft>
                <a:spcPts val="0"/>
              </a:spcAft>
              <a:buClr>
                <a:schemeClr val="dk1"/>
              </a:buClr>
              <a:buSzPts val="1400"/>
              <a:buChar char="•"/>
              <a:defRPr sz="1400"/>
            </a:lvl3pPr>
            <a:lvl4pPr indent="-304800" lvl="3" marL="1828800" algn="l">
              <a:lnSpc>
                <a:spcPct val="150000"/>
              </a:lnSpc>
              <a:spcBef>
                <a:spcPts val="500"/>
              </a:spcBef>
              <a:spcAft>
                <a:spcPts val="0"/>
              </a:spcAft>
              <a:buClr>
                <a:schemeClr val="dk1"/>
              </a:buClr>
              <a:buSzPts val="1200"/>
              <a:buChar char="•"/>
              <a:defRPr sz="1200"/>
            </a:lvl4pPr>
            <a:lvl5pPr indent="-304800" lvl="4" marL="2286000" algn="l">
              <a:lnSpc>
                <a:spcPct val="15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5"/>
          <p:cNvSpPr/>
          <p:nvPr>
            <p:ph idx="2" type="pic"/>
          </p:nvPr>
        </p:nvSpPr>
        <p:spPr>
          <a:xfrm>
            <a:off x="736600" y="365125"/>
            <a:ext cx="2997200" cy="1781979"/>
          </a:xfrm>
          <a:prstGeom prst="rect">
            <a:avLst/>
          </a:prstGeom>
          <a:noFill/>
          <a:ln>
            <a:noFill/>
          </a:ln>
        </p:spPr>
      </p:sp>
      <p:sp>
        <p:nvSpPr>
          <p:cNvPr id="48" name="Google Shape;48;p25"/>
          <p:cNvSpPr/>
          <p:nvPr>
            <p:ph idx="3" type="pic"/>
          </p:nvPr>
        </p:nvSpPr>
        <p:spPr>
          <a:xfrm>
            <a:off x="4051300" y="365125"/>
            <a:ext cx="2997200" cy="1781979"/>
          </a:xfrm>
          <a:prstGeom prst="rect">
            <a:avLst/>
          </a:prstGeom>
          <a:noFill/>
          <a:ln>
            <a:noFill/>
          </a:ln>
        </p:spPr>
      </p:sp>
      <p:sp>
        <p:nvSpPr>
          <p:cNvPr id="49" name="Google Shape;49;p25"/>
          <p:cNvSpPr/>
          <p:nvPr>
            <p:ph idx="4" type="pic"/>
          </p:nvPr>
        </p:nvSpPr>
        <p:spPr>
          <a:xfrm>
            <a:off x="736600" y="2422525"/>
            <a:ext cx="2997200" cy="1781979"/>
          </a:xfrm>
          <a:prstGeom prst="rect">
            <a:avLst/>
          </a:prstGeom>
          <a:noFill/>
          <a:ln>
            <a:noFill/>
          </a:ln>
        </p:spPr>
      </p:sp>
      <p:sp>
        <p:nvSpPr>
          <p:cNvPr id="50" name="Google Shape;50;p25"/>
          <p:cNvSpPr/>
          <p:nvPr>
            <p:ph idx="5" type="pic"/>
          </p:nvPr>
        </p:nvSpPr>
        <p:spPr>
          <a:xfrm>
            <a:off x="4051300" y="2422525"/>
            <a:ext cx="2997200" cy="1781979"/>
          </a:xfrm>
          <a:prstGeom prst="rect">
            <a:avLst/>
          </a:prstGeom>
          <a:noFill/>
          <a:ln>
            <a:noFill/>
          </a:ln>
        </p:spPr>
      </p:sp>
      <p:sp>
        <p:nvSpPr>
          <p:cNvPr id="51" name="Google Shape;51;p25"/>
          <p:cNvSpPr/>
          <p:nvPr>
            <p:ph idx="6" type="pic"/>
          </p:nvPr>
        </p:nvSpPr>
        <p:spPr>
          <a:xfrm>
            <a:off x="736600" y="4479925"/>
            <a:ext cx="2997200" cy="1781979"/>
          </a:xfrm>
          <a:prstGeom prst="rect">
            <a:avLst/>
          </a:prstGeom>
          <a:noFill/>
          <a:ln>
            <a:noFill/>
          </a:ln>
        </p:spPr>
      </p:sp>
      <p:sp>
        <p:nvSpPr>
          <p:cNvPr id="52" name="Google Shape;52;p25"/>
          <p:cNvSpPr/>
          <p:nvPr>
            <p:ph idx="7" type="pic"/>
          </p:nvPr>
        </p:nvSpPr>
        <p:spPr>
          <a:xfrm>
            <a:off x="4051300" y="4479925"/>
            <a:ext cx="2997200" cy="1781979"/>
          </a:xfrm>
          <a:prstGeom prst="rect">
            <a:avLst/>
          </a:prstGeom>
          <a:noFill/>
          <a:ln>
            <a:noFill/>
          </a:ln>
        </p:spPr>
      </p:sp>
      <p:sp>
        <p:nvSpPr>
          <p:cNvPr id="53" name="Google Shape;53;p25"/>
          <p:cNvSpPr/>
          <p:nvPr/>
        </p:nvSpPr>
        <p:spPr>
          <a:xfrm>
            <a:off x="7781678"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dk1"/>
        </a:solidFill>
      </p:bgPr>
    </p:bg>
    <p:spTree>
      <p:nvGrpSpPr>
        <p:cNvPr id="54" name="Shape 54"/>
        <p:cNvGrpSpPr/>
        <p:nvPr/>
      </p:nvGrpSpPr>
      <p:grpSpPr>
        <a:xfrm>
          <a:off x="0" y="0"/>
          <a:ext cx="0" cy="0"/>
          <a:chOff x="0" y="0"/>
          <a:chExt cx="0" cy="0"/>
        </a:xfrm>
      </p:grpSpPr>
      <p:sp>
        <p:nvSpPr>
          <p:cNvPr id="55" name="Google Shape;55;p26"/>
          <p:cNvSpPr/>
          <p:nvPr>
            <p:ph idx="2" type="pic"/>
          </p:nvPr>
        </p:nvSpPr>
        <p:spPr>
          <a:xfrm>
            <a:off x="0" y="0"/>
            <a:ext cx="12192000" cy="6858000"/>
          </a:xfrm>
          <a:prstGeom prst="rect">
            <a:avLst/>
          </a:prstGeom>
          <a:noFill/>
          <a:ln>
            <a:noFill/>
          </a:ln>
        </p:spPr>
      </p:sp>
      <p:sp>
        <p:nvSpPr>
          <p:cNvPr id="56" name="Google Shape;56;p26"/>
          <p:cNvSpPr txBox="1"/>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400"/>
              <a:buFont typeface="Calibri"/>
              <a:buNone/>
              <a:defRPr sz="1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6"/>
          <p:cNvSpPr txBox="1"/>
          <p:nvPr>
            <p:ph idx="1" type="body"/>
          </p:nvPr>
        </p:nvSpPr>
        <p:spPr>
          <a:xfrm>
            <a:off x="1478756" y="1569719"/>
            <a:ext cx="9234488" cy="2651443"/>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3200"/>
              <a:buNone/>
              <a:defRPr sz="3200"/>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spTree>
      <p:nvGrpSpPr>
        <p:cNvPr id="58" name="Shape 58"/>
        <p:cNvGrpSpPr/>
        <p:nvPr/>
      </p:nvGrpSpPr>
      <p:grpSpPr>
        <a:xfrm>
          <a:off x="0" y="0"/>
          <a:ext cx="0" cy="0"/>
          <a:chOff x="0" y="0"/>
          <a:chExt cx="0" cy="0"/>
        </a:xfrm>
      </p:grpSpPr>
      <p:sp>
        <p:nvSpPr>
          <p:cNvPr id="59" name="Google Shape;59;p27"/>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p:nvPr>
            <p:ph idx="2" type="pic"/>
          </p:nvPr>
        </p:nvSpPr>
        <p:spPr>
          <a:xfrm>
            <a:off x="6578601" y="1638300"/>
            <a:ext cx="5156200" cy="1892300"/>
          </a:xfrm>
          <a:prstGeom prst="rect">
            <a:avLst/>
          </a:prstGeom>
          <a:noFill/>
          <a:ln>
            <a:noFill/>
          </a:ln>
        </p:spPr>
      </p:sp>
      <p:sp>
        <p:nvSpPr>
          <p:cNvPr id="61" name="Google Shape;61;p27"/>
          <p:cNvSpPr/>
          <p:nvPr>
            <p:ph idx="3" type="pic"/>
          </p:nvPr>
        </p:nvSpPr>
        <p:spPr>
          <a:xfrm>
            <a:off x="469900" y="1638300"/>
            <a:ext cx="5156200" cy="1892300"/>
          </a:xfrm>
          <a:prstGeom prst="rect">
            <a:avLst/>
          </a:prstGeom>
          <a:noFill/>
          <a:ln>
            <a:noFill/>
          </a:ln>
        </p:spPr>
      </p:sp>
      <p:sp>
        <p:nvSpPr>
          <p:cNvPr id="62" name="Google Shape;62;p27"/>
          <p:cNvSpPr txBox="1"/>
          <p:nvPr>
            <p:ph idx="1" type="body"/>
          </p:nvPr>
        </p:nvSpPr>
        <p:spPr>
          <a:xfrm>
            <a:off x="469107" y="3864355"/>
            <a:ext cx="5157787" cy="494506"/>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None/>
              <a:defRPr sz="24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7"/>
          <p:cNvSpPr txBox="1"/>
          <p:nvPr>
            <p:ph idx="4" type="body"/>
          </p:nvPr>
        </p:nvSpPr>
        <p:spPr>
          <a:xfrm>
            <a:off x="469107" y="4531139"/>
            <a:ext cx="5157787" cy="2039144"/>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7"/>
          <p:cNvSpPr txBox="1"/>
          <p:nvPr>
            <p:ph idx="5" type="body"/>
          </p:nvPr>
        </p:nvSpPr>
        <p:spPr>
          <a:xfrm>
            <a:off x="6565107" y="3864355"/>
            <a:ext cx="5183188" cy="494506"/>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None/>
              <a:defRPr sz="24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7"/>
          <p:cNvSpPr txBox="1"/>
          <p:nvPr>
            <p:ph idx="6" type="body"/>
          </p:nvPr>
        </p:nvSpPr>
        <p:spPr>
          <a:xfrm>
            <a:off x="6565107" y="4531139"/>
            <a:ext cx="5183188" cy="2039144"/>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67" name="Shape 67"/>
        <p:cNvGrpSpPr/>
        <p:nvPr/>
      </p:nvGrpSpPr>
      <p:grpSpPr>
        <a:xfrm>
          <a:off x="0" y="0"/>
          <a:ext cx="0" cy="0"/>
          <a:chOff x="0" y="0"/>
          <a:chExt cx="0" cy="0"/>
        </a:xfrm>
      </p:grpSpPr>
      <p:sp>
        <p:nvSpPr>
          <p:cNvPr id="68" name="Google Shape;68;p28"/>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8"/>
          <p:cNvSpPr txBox="1"/>
          <p:nvPr>
            <p:ph idx="1" type="body"/>
          </p:nvPr>
        </p:nvSpPr>
        <p:spPr>
          <a:xfrm>
            <a:off x="960121" y="3669506"/>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8"/>
          <p:cNvSpPr/>
          <p:nvPr>
            <p:ph idx="2" type="pic"/>
          </p:nvPr>
        </p:nvSpPr>
        <p:spPr>
          <a:xfrm>
            <a:off x="960438" y="1624013"/>
            <a:ext cx="3108325" cy="1892300"/>
          </a:xfrm>
          <a:prstGeom prst="rect">
            <a:avLst/>
          </a:prstGeom>
          <a:noFill/>
          <a:ln>
            <a:noFill/>
          </a:ln>
        </p:spPr>
      </p:sp>
      <p:sp>
        <p:nvSpPr>
          <p:cNvPr id="71" name="Google Shape;71;p28"/>
          <p:cNvSpPr/>
          <p:nvPr>
            <p:ph idx="3" type="pic"/>
          </p:nvPr>
        </p:nvSpPr>
        <p:spPr>
          <a:xfrm>
            <a:off x="4542155" y="1623219"/>
            <a:ext cx="3108325" cy="1892300"/>
          </a:xfrm>
          <a:prstGeom prst="rect">
            <a:avLst/>
          </a:prstGeom>
          <a:noFill/>
          <a:ln>
            <a:noFill/>
          </a:ln>
        </p:spPr>
      </p:sp>
      <p:sp>
        <p:nvSpPr>
          <p:cNvPr id="72" name="Google Shape;72;p28"/>
          <p:cNvSpPr/>
          <p:nvPr>
            <p:ph idx="4" type="pic"/>
          </p:nvPr>
        </p:nvSpPr>
        <p:spPr>
          <a:xfrm>
            <a:off x="8122920" y="1623219"/>
            <a:ext cx="3108325" cy="1892300"/>
          </a:xfrm>
          <a:prstGeom prst="rect">
            <a:avLst/>
          </a:prstGeom>
          <a:noFill/>
          <a:ln>
            <a:noFill/>
          </a:ln>
        </p:spPr>
      </p:sp>
      <p:sp>
        <p:nvSpPr>
          <p:cNvPr id="73" name="Google Shape;73;p28"/>
          <p:cNvSpPr txBox="1"/>
          <p:nvPr>
            <p:ph idx="5" type="body"/>
          </p:nvPr>
        </p:nvSpPr>
        <p:spPr>
          <a:xfrm>
            <a:off x="4541837" y="3681412"/>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8"/>
          <p:cNvSpPr txBox="1"/>
          <p:nvPr>
            <p:ph idx="6" type="body"/>
          </p:nvPr>
        </p:nvSpPr>
        <p:spPr>
          <a:xfrm>
            <a:off x="8122919" y="3681412"/>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594519" y="1365813"/>
            <a:ext cx="10989920" cy="481115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idx="1" type="body"/>
          </p:nvPr>
        </p:nvSpPr>
        <p:spPr>
          <a:xfrm>
            <a:off x="6225539" y="1546138"/>
            <a:ext cx="4023360" cy="464871"/>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None/>
            </a:pPr>
            <a:r>
              <a:rPr lang="en-US" sz="1800"/>
              <a:t>E-commerce Assignment</a:t>
            </a:r>
            <a:endParaRPr/>
          </a:p>
        </p:txBody>
      </p:sp>
      <p:sp>
        <p:nvSpPr>
          <p:cNvPr id="98" name="Google Shape;98;p1"/>
          <p:cNvSpPr txBox="1"/>
          <p:nvPr>
            <p:ph idx="3" type="body"/>
          </p:nvPr>
        </p:nvSpPr>
        <p:spPr>
          <a:xfrm>
            <a:off x="6225539" y="2232058"/>
            <a:ext cx="4646246" cy="221858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t>2023/12/21</a:t>
            </a:r>
            <a:endParaRPr/>
          </a:p>
          <a:p>
            <a:pPr indent="-228600" lvl="0" marL="228600" rtl="0" algn="l">
              <a:lnSpc>
                <a:spcPct val="150000"/>
              </a:lnSpc>
              <a:spcBef>
                <a:spcPts val="1000"/>
              </a:spcBef>
              <a:spcAft>
                <a:spcPts val="0"/>
              </a:spcAft>
              <a:buClr>
                <a:schemeClr val="dk1"/>
              </a:buClr>
              <a:buSzPts val="2000"/>
              <a:buChar char="•"/>
            </a:pPr>
            <a:r>
              <a:rPr lang="en-US" sz="2000"/>
              <a:t>TEAM 1</a:t>
            </a:r>
            <a:endParaRPr/>
          </a:p>
          <a:p>
            <a:pPr indent="-228600" lvl="0" marL="228600" rtl="0" algn="l">
              <a:lnSpc>
                <a:spcPct val="150000"/>
              </a:lnSpc>
              <a:spcBef>
                <a:spcPts val="1000"/>
              </a:spcBef>
              <a:spcAft>
                <a:spcPts val="0"/>
              </a:spcAft>
              <a:buClr>
                <a:schemeClr val="dk1"/>
              </a:buClr>
              <a:buSzPts val="2000"/>
              <a:buChar char="•"/>
            </a:pPr>
            <a:r>
              <a:rPr lang="en-US" sz="2000"/>
              <a:t>Sahil, Shishir, Navraj, Medha, Arshdeep</a:t>
            </a:r>
            <a:endParaRPr/>
          </a:p>
        </p:txBody>
      </p:sp>
      <p:sp>
        <p:nvSpPr>
          <p:cNvPr id="99" name="Google Shape;99;p1"/>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4800"/>
              <a:t>HOME ELEGANZ</a:t>
            </a:r>
            <a:endParaRPr/>
          </a:p>
        </p:txBody>
      </p:sp>
      <p:sp>
        <p:nvSpPr>
          <p:cNvPr id="100" name="Google Shape;100;p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101" name="Google Shape;101;p1"/>
          <p:cNvPicPr preferRelativeResize="0"/>
          <p:nvPr/>
        </p:nvPicPr>
        <p:blipFill rotWithShape="1">
          <a:blip r:embed="rId3">
            <a:alphaModFix/>
          </a:blip>
          <a:srcRect b="-2" l="14152" r="6736" t="0"/>
          <a:stretch/>
        </p:blipFill>
        <p:spPr>
          <a:xfrm>
            <a:off x="20" y="10"/>
            <a:ext cx="5416530" cy="68469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10"/>
          <p:cNvSpPr txBox="1"/>
          <p:nvPr/>
        </p:nvSpPr>
        <p:spPr>
          <a:xfrm>
            <a:off x="2907932" y="270588"/>
            <a:ext cx="6376135" cy="723262"/>
          </a:xfrm>
          <a:prstGeom prst="rect">
            <a:avLst/>
          </a:prstGeom>
          <a:noFill/>
          <a:ln>
            <a:noFill/>
          </a:ln>
        </p:spPr>
        <p:txBody>
          <a:bodyPr anchorCtr="0" anchor="t" bIns="45700" lIns="91425" spcFirstLastPara="1" rIns="91425" wrap="square" tIns="45700">
            <a:noAutofit/>
          </a:bodyPr>
          <a:lstStyle/>
          <a:p>
            <a:pPr indent="0" lvl="1" marL="457200" marR="0" rtl="0" algn="l">
              <a:lnSpc>
                <a:spcPct val="150000"/>
              </a:lnSpc>
              <a:spcBef>
                <a:spcPts val="0"/>
              </a:spcBef>
              <a:spcAft>
                <a:spcPts val="0"/>
              </a:spcAft>
              <a:buClr>
                <a:schemeClr val="dk1"/>
              </a:buClr>
              <a:buSzPts val="3800"/>
              <a:buFont typeface="Arial"/>
              <a:buNone/>
            </a:pPr>
            <a:r>
              <a:rPr b="1" i="0" lang="en-US" sz="3800" u="none" cap="none" strike="noStrike">
                <a:solidFill>
                  <a:schemeClr val="dk1"/>
                </a:solidFill>
                <a:latin typeface="Calibri"/>
                <a:ea typeface="Calibri"/>
                <a:cs typeface="Calibri"/>
                <a:sym typeface="Calibri"/>
              </a:rPr>
              <a:t>Entity Relationship Diagram</a:t>
            </a:r>
            <a:endParaRPr/>
          </a:p>
        </p:txBody>
      </p:sp>
      <p:pic>
        <p:nvPicPr>
          <p:cNvPr id="171" name="Google Shape;171;p10"/>
          <p:cNvPicPr preferRelativeResize="0"/>
          <p:nvPr/>
        </p:nvPicPr>
        <p:blipFill>
          <a:blip r:embed="rId3">
            <a:alphaModFix/>
          </a:blip>
          <a:stretch>
            <a:fillRect/>
          </a:stretch>
        </p:blipFill>
        <p:spPr>
          <a:xfrm>
            <a:off x="1335650" y="1097950"/>
            <a:ext cx="8940626" cy="5559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11"/>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1"/>
          <p:cNvSpPr txBox="1"/>
          <p:nvPr>
            <p:ph type="title"/>
          </p:nvPr>
        </p:nvSpPr>
        <p:spPr>
          <a:xfrm>
            <a:off x="823912" y="2505251"/>
            <a:ext cx="2933701" cy="18474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en-US" sz="3600">
                <a:solidFill>
                  <a:srgbClr val="FFFFFF"/>
                </a:solidFill>
                <a:latin typeface="Calibri"/>
                <a:ea typeface="Calibri"/>
                <a:cs typeface="Calibri"/>
                <a:sym typeface="Calibri"/>
              </a:rPr>
              <a:t>PROPOSED DESIGN HOMEPAGE</a:t>
            </a:r>
            <a:endParaRPr/>
          </a:p>
        </p:txBody>
      </p:sp>
      <p:pic>
        <p:nvPicPr>
          <p:cNvPr descr="A screenshot of a website&#10;&#10;Description automatically generated" id="178" name="Google Shape;178;p11"/>
          <p:cNvPicPr preferRelativeResize="0"/>
          <p:nvPr/>
        </p:nvPicPr>
        <p:blipFill rotWithShape="1">
          <a:blip r:embed="rId3">
            <a:alphaModFix/>
          </a:blip>
          <a:srcRect b="0" l="0" r="0" t="0"/>
          <a:stretch/>
        </p:blipFill>
        <p:spPr>
          <a:xfrm>
            <a:off x="4527804" y="796588"/>
            <a:ext cx="7520943" cy="4888612"/>
          </a:xfrm>
          <a:prstGeom prst="rect">
            <a:avLst/>
          </a:prstGeom>
          <a:noFill/>
          <a:ln>
            <a:noFill/>
          </a:ln>
        </p:spPr>
      </p:pic>
      <p:sp>
        <p:nvSpPr>
          <p:cNvPr id="179" name="Google Shape;179;p11"/>
          <p:cNvSpPr txBox="1"/>
          <p:nvPr>
            <p:ph idx="12" type="sldNum"/>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12"/>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2"/>
          <p:cNvSpPr txBox="1"/>
          <p:nvPr>
            <p:ph type="title"/>
          </p:nvPr>
        </p:nvSpPr>
        <p:spPr>
          <a:xfrm>
            <a:off x="823912" y="2505251"/>
            <a:ext cx="2933701" cy="18474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en-US" sz="3600">
                <a:solidFill>
                  <a:srgbClr val="FFFFFF"/>
                </a:solidFill>
                <a:latin typeface="Calibri"/>
                <a:ea typeface="Calibri"/>
                <a:cs typeface="Calibri"/>
                <a:sym typeface="Calibri"/>
              </a:rPr>
              <a:t>PROPOSED DESIGN</a:t>
            </a:r>
            <a:br>
              <a:rPr lang="en-US" sz="3600">
                <a:solidFill>
                  <a:srgbClr val="FFFFFF"/>
                </a:solidFill>
                <a:latin typeface="Calibri"/>
                <a:ea typeface="Calibri"/>
                <a:cs typeface="Calibri"/>
                <a:sym typeface="Calibri"/>
              </a:rPr>
            </a:br>
            <a:r>
              <a:rPr lang="en-US" sz="3600">
                <a:solidFill>
                  <a:srgbClr val="FFFFFF"/>
                </a:solidFill>
                <a:latin typeface="Calibri"/>
                <a:ea typeface="Calibri"/>
                <a:cs typeface="Calibri"/>
                <a:sym typeface="Calibri"/>
              </a:rPr>
              <a:t>LIST VIEW</a:t>
            </a:r>
            <a:endParaRPr/>
          </a:p>
        </p:txBody>
      </p:sp>
      <p:sp>
        <p:nvSpPr>
          <p:cNvPr id="187" name="Google Shape;187;p12"/>
          <p:cNvSpPr txBox="1"/>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pic>
        <p:nvPicPr>
          <p:cNvPr descr="A screenshot of a website&#10;&#10;Description automatically generated" id="188" name="Google Shape;188;p12"/>
          <p:cNvPicPr preferRelativeResize="0"/>
          <p:nvPr/>
        </p:nvPicPr>
        <p:blipFill rotWithShape="1">
          <a:blip r:embed="rId3">
            <a:alphaModFix/>
          </a:blip>
          <a:srcRect b="0" l="0" r="0" t="0"/>
          <a:stretch/>
        </p:blipFill>
        <p:spPr>
          <a:xfrm>
            <a:off x="4216526" y="716920"/>
            <a:ext cx="7772400" cy="50479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3"/>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3"/>
          <p:cNvSpPr txBox="1"/>
          <p:nvPr>
            <p:ph type="title"/>
          </p:nvPr>
        </p:nvSpPr>
        <p:spPr>
          <a:xfrm>
            <a:off x="823912" y="2505251"/>
            <a:ext cx="2933701" cy="184749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alibri"/>
              <a:buNone/>
            </a:pPr>
            <a:r>
              <a:rPr lang="en-US" sz="3600">
                <a:solidFill>
                  <a:srgbClr val="FFFFFF"/>
                </a:solidFill>
                <a:latin typeface="Calibri"/>
                <a:ea typeface="Calibri"/>
                <a:cs typeface="Calibri"/>
                <a:sym typeface="Calibri"/>
              </a:rPr>
              <a:t>PROPOSED DESIGN DETAIL VIEW</a:t>
            </a:r>
            <a:endParaRPr/>
          </a:p>
        </p:txBody>
      </p:sp>
      <p:sp>
        <p:nvSpPr>
          <p:cNvPr id="196" name="Google Shape;196;p13"/>
          <p:cNvSpPr txBox="1"/>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pic>
        <p:nvPicPr>
          <p:cNvPr descr="A screenshot of a home furnishings store&#10;&#10;Description automatically generated" id="197" name="Google Shape;197;p13"/>
          <p:cNvPicPr preferRelativeResize="0"/>
          <p:nvPr/>
        </p:nvPicPr>
        <p:blipFill rotWithShape="1">
          <a:blip r:embed="rId3">
            <a:alphaModFix/>
          </a:blip>
          <a:srcRect b="0" l="0" r="0" t="0"/>
          <a:stretch/>
        </p:blipFill>
        <p:spPr>
          <a:xfrm>
            <a:off x="4306545" y="847874"/>
            <a:ext cx="7772400" cy="50479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14"/>
          <p:cNvSpPr txBox="1"/>
          <p:nvPr>
            <p:ph type="title"/>
          </p:nvPr>
        </p:nvSpPr>
        <p:spPr>
          <a:xfrm>
            <a:off x="1628378" y="24572"/>
            <a:ext cx="8935244" cy="8239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lang="en-US"/>
              <a:t>PRODUCTS PAGE</a:t>
            </a:r>
            <a:endParaRPr/>
          </a:p>
        </p:txBody>
      </p:sp>
      <p:sp>
        <p:nvSpPr>
          <p:cNvPr id="204" name="Google Shape;204;p14"/>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A screenshot of a website&#10;&#10;Description automatically generated" id="205" name="Google Shape;205;p14"/>
          <p:cNvPicPr preferRelativeResize="0"/>
          <p:nvPr/>
        </p:nvPicPr>
        <p:blipFill rotWithShape="1">
          <a:blip r:embed="rId3">
            <a:alphaModFix/>
          </a:blip>
          <a:srcRect b="0" l="0" r="0" t="0"/>
          <a:stretch/>
        </p:blipFill>
        <p:spPr>
          <a:xfrm>
            <a:off x="594520" y="848485"/>
            <a:ext cx="10635456" cy="5676646"/>
          </a:xfrm>
          <a:prstGeom prst="rect">
            <a:avLst/>
          </a:prstGeom>
          <a:noFill/>
          <a:ln>
            <a:noFill/>
          </a:ln>
        </p:spPr>
      </p:pic>
      <p:sp>
        <p:nvSpPr>
          <p:cNvPr id="206" name="Google Shape;206;p1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4"/>
          <p:cNvSpPr txBox="1"/>
          <p:nvPr/>
        </p:nvSpPr>
        <p:spPr>
          <a:xfrm>
            <a:off x="1113810" y="2960716"/>
            <a:ext cx="4036334" cy="23876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5400"/>
              <a:buFont typeface="Calibri"/>
              <a:buNone/>
            </a:pPr>
            <a:r>
              <a:rPr lang="en-US" sz="5400">
                <a:solidFill>
                  <a:schemeClr val="dk1"/>
                </a:solidFill>
                <a:latin typeface="Calibri"/>
                <a:ea typeface="Calibri"/>
                <a:cs typeface="Calibri"/>
                <a:sym typeface="Calibri"/>
              </a:rPr>
              <a:t>HOME PAGE</a:t>
            </a:r>
            <a:endParaRPr/>
          </a:p>
        </p:txBody>
      </p:sp>
      <p:grpSp>
        <p:nvGrpSpPr>
          <p:cNvPr id="208" name="Google Shape;208;p14"/>
          <p:cNvGrpSpPr/>
          <p:nvPr/>
        </p:nvGrpSpPr>
        <p:grpSpPr>
          <a:xfrm>
            <a:off x="0" y="2984992"/>
            <a:ext cx="731521" cy="673460"/>
            <a:chOff x="3940602" y="308034"/>
            <a:chExt cx="2116791" cy="3428999"/>
          </a:xfrm>
        </p:grpSpPr>
        <p:sp>
          <p:nvSpPr>
            <p:cNvPr id="209" name="Google Shape;209;p14"/>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4"/>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4"/>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2" name="Google Shape;212;p14"/>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14"/>
          <p:cNvSpPr/>
          <p:nvPr/>
        </p:nvSpPr>
        <p:spPr>
          <a:xfrm>
            <a:off x="5685810" y="391886"/>
            <a:ext cx="6009366" cy="601707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4"/>
          <p:cNvSpPr txBox="1"/>
          <p:nvPr/>
        </p:nvSpPr>
        <p:spPr>
          <a:xfrm>
            <a:off x="8610600" y="6492240"/>
            <a:ext cx="1871749"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A screenshot of a homepage&#10;&#10;Description automatically generated" id="215" name="Google Shape;215;p14"/>
          <p:cNvPicPr preferRelativeResize="0"/>
          <p:nvPr/>
        </p:nvPicPr>
        <p:blipFill rotWithShape="1">
          <a:blip r:embed="rId4">
            <a:alphaModFix/>
          </a:blip>
          <a:srcRect b="0" l="0" r="0" t="0"/>
          <a:stretch/>
        </p:blipFill>
        <p:spPr>
          <a:xfrm>
            <a:off x="5934298" y="516251"/>
            <a:ext cx="5575700" cy="57423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1628378" y="24572"/>
            <a:ext cx="8935244" cy="8239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lang="en-US"/>
              <a:t>PRODUCTS PAGE</a:t>
            </a:r>
            <a:endParaRPr/>
          </a:p>
        </p:txBody>
      </p:sp>
      <p:sp>
        <p:nvSpPr>
          <p:cNvPr id="221" name="Google Shape;221;p1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website&#10;&#10;Description automatically generated" id="222" name="Google Shape;222;p15"/>
          <p:cNvPicPr preferRelativeResize="0"/>
          <p:nvPr/>
        </p:nvPicPr>
        <p:blipFill rotWithShape="1">
          <a:blip r:embed="rId3">
            <a:alphaModFix/>
          </a:blip>
          <a:srcRect b="0" l="0" r="0" t="0"/>
          <a:stretch/>
        </p:blipFill>
        <p:spPr>
          <a:xfrm>
            <a:off x="594520" y="848485"/>
            <a:ext cx="10635456" cy="5676646"/>
          </a:xfrm>
          <a:prstGeom prst="rect">
            <a:avLst/>
          </a:prstGeom>
          <a:noFill/>
          <a:ln>
            <a:noFill/>
          </a:ln>
        </p:spPr>
      </p:pic>
      <p:sp>
        <p:nvSpPr>
          <p:cNvPr id="223" name="Google Shape;223;p1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5"/>
          <p:cNvSpPr txBox="1"/>
          <p:nvPr/>
        </p:nvSpPr>
        <p:spPr>
          <a:xfrm>
            <a:off x="1113810" y="2960716"/>
            <a:ext cx="4036334" cy="23876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5400"/>
              <a:buFont typeface="Calibri"/>
              <a:buNone/>
            </a:pPr>
            <a:r>
              <a:rPr lang="en-US" sz="5400" cap="none">
                <a:solidFill>
                  <a:schemeClr val="dk1"/>
                </a:solidFill>
                <a:latin typeface="Calibri"/>
                <a:ea typeface="Calibri"/>
                <a:cs typeface="Calibri"/>
                <a:sym typeface="Calibri"/>
              </a:rPr>
              <a:t>LIST VIEW</a:t>
            </a:r>
            <a:endParaRPr/>
          </a:p>
        </p:txBody>
      </p:sp>
      <p:grpSp>
        <p:nvGrpSpPr>
          <p:cNvPr id="225" name="Google Shape;225;p15"/>
          <p:cNvGrpSpPr/>
          <p:nvPr/>
        </p:nvGrpSpPr>
        <p:grpSpPr>
          <a:xfrm>
            <a:off x="0" y="2984992"/>
            <a:ext cx="731521" cy="673460"/>
            <a:chOff x="3940602" y="308034"/>
            <a:chExt cx="2116791" cy="3428999"/>
          </a:xfrm>
        </p:grpSpPr>
        <p:sp>
          <p:nvSpPr>
            <p:cNvPr id="226" name="Google Shape;226;p15"/>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5"/>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5"/>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9" name="Google Shape;229;p15"/>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5"/>
          <p:cNvSpPr/>
          <p:nvPr/>
        </p:nvSpPr>
        <p:spPr>
          <a:xfrm>
            <a:off x="5685810" y="391886"/>
            <a:ext cx="6009366" cy="601707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5"/>
          <p:cNvSpPr txBox="1"/>
          <p:nvPr/>
        </p:nvSpPr>
        <p:spPr>
          <a:xfrm>
            <a:off x="8610600" y="6492240"/>
            <a:ext cx="1871749" cy="365125"/>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A screenshot of a home eleganz website&#10;&#10;Description automatically generated" id="232" name="Google Shape;232;p15"/>
          <p:cNvPicPr preferRelativeResize="0"/>
          <p:nvPr/>
        </p:nvPicPr>
        <p:blipFill rotWithShape="1">
          <a:blip r:embed="rId3">
            <a:alphaModFix/>
          </a:blip>
          <a:srcRect b="0" l="0" r="0" t="0"/>
          <a:stretch/>
        </p:blipFill>
        <p:spPr>
          <a:xfrm>
            <a:off x="5425742" y="464344"/>
            <a:ext cx="6123527" cy="58721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16"/>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6"/>
          <p:cNvSpPr txBox="1"/>
          <p:nvPr>
            <p:ph type="title"/>
          </p:nvPr>
        </p:nvSpPr>
        <p:spPr>
          <a:xfrm>
            <a:off x="1113810" y="2960716"/>
            <a:ext cx="4036334"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solidFill>
                  <a:schemeClr val="dk1"/>
                </a:solidFill>
                <a:latin typeface="Calibri"/>
                <a:ea typeface="Calibri"/>
                <a:cs typeface="Calibri"/>
                <a:sym typeface="Calibri"/>
              </a:rPr>
              <a:t>DETAIL VIEW</a:t>
            </a:r>
            <a:endParaRPr/>
          </a:p>
        </p:txBody>
      </p:sp>
      <p:grpSp>
        <p:nvGrpSpPr>
          <p:cNvPr id="239" name="Google Shape;239;p16"/>
          <p:cNvGrpSpPr/>
          <p:nvPr/>
        </p:nvGrpSpPr>
        <p:grpSpPr>
          <a:xfrm>
            <a:off x="0" y="2984992"/>
            <a:ext cx="731521" cy="673460"/>
            <a:chOff x="3940602" y="308034"/>
            <a:chExt cx="2116791" cy="3428999"/>
          </a:xfrm>
        </p:grpSpPr>
        <p:sp>
          <p:nvSpPr>
            <p:cNvPr id="240" name="Google Shape;240;p16"/>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6"/>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16"/>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3" name="Google Shape;243;p16"/>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6"/>
          <p:cNvSpPr/>
          <p:nvPr/>
        </p:nvSpPr>
        <p:spPr>
          <a:xfrm>
            <a:off x="5685810" y="391886"/>
            <a:ext cx="6009366" cy="601707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computer&#10;&#10;Description automatically generated" id="245" name="Google Shape;245;p16"/>
          <p:cNvPicPr preferRelativeResize="0"/>
          <p:nvPr/>
        </p:nvPicPr>
        <p:blipFill rotWithShape="1">
          <a:blip r:embed="rId3">
            <a:alphaModFix/>
          </a:blip>
          <a:srcRect b="2501" l="0" r="-1" t="0"/>
          <a:stretch/>
        </p:blipFill>
        <p:spPr>
          <a:xfrm>
            <a:off x="5922503" y="666728"/>
            <a:ext cx="5535978" cy="5465791"/>
          </a:xfrm>
          <a:prstGeom prst="rect">
            <a:avLst/>
          </a:prstGeom>
          <a:noFill/>
          <a:ln>
            <a:noFill/>
          </a:ln>
        </p:spPr>
      </p:pic>
      <p:sp>
        <p:nvSpPr>
          <p:cNvPr id="246" name="Google Shape;246;p16"/>
          <p:cNvSpPr txBox="1"/>
          <p:nvPr>
            <p:ph idx="12" type="sldNum"/>
          </p:nvPr>
        </p:nvSpPr>
        <p:spPr>
          <a:xfrm>
            <a:off x="8610600" y="6492240"/>
            <a:ext cx="18717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type="title"/>
          </p:nvPr>
        </p:nvSpPr>
        <p:spPr>
          <a:xfrm>
            <a:off x="594519" y="767791"/>
            <a:ext cx="11002962" cy="479004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lang="en-US"/>
              <a:t>EXPERIENCE - CREATING HTML/CSS FOR DESIGN</a:t>
            </a:r>
            <a:endParaRPr b="1"/>
          </a:p>
        </p:txBody>
      </p:sp>
      <p:sp>
        <p:nvSpPr>
          <p:cNvPr id="252" name="Google Shape;252;p1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 name="Google Shape;258;p18"/>
          <p:cNvSpPr txBox="1"/>
          <p:nvPr/>
        </p:nvSpPr>
        <p:spPr>
          <a:xfrm>
            <a:off x="3261491" y="2564966"/>
            <a:ext cx="566901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Calibri"/>
                <a:ea typeface="Calibri"/>
                <a:cs typeface="Calibri"/>
                <a:sym typeface="Calibri"/>
              </a:rPr>
              <a:t>Site Walkthrough</a:t>
            </a:r>
            <a:endParaRPr sz="6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idx="1" type="body"/>
          </p:nvPr>
        </p:nvSpPr>
        <p:spPr>
          <a:xfrm>
            <a:off x="3664562" y="495104"/>
            <a:ext cx="4862875" cy="850221"/>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lang="en-US" sz="2800"/>
              <a:t>Team Members</a:t>
            </a:r>
            <a:endParaRPr/>
          </a:p>
        </p:txBody>
      </p:sp>
      <p:sp>
        <p:nvSpPr>
          <p:cNvPr id="107" name="Google Shape;107;p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 name="Google Shape;108;p2"/>
          <p:cNvSpPr txBox="1"/>
          <p:nvPr/>
        </p:nvSpPr>
        <p:spPr>
          <a:xfrm>
            <a:off x="1608081" y="2175640"/>
            <a:ext cx="9941187" cy="353943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Sahil Rajbhandari (Project/Git Manager)</a:t>
            </a:r>
            <a:endParaRPr/>
          </a:p>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3200" u="sng">
                <a:solidFill>
                  <a:schemeClr val="dk1"/>
                </a:solidFill>
                <a:latin typeface="Calibri"/>
                <a:ea typeface="Calibri"/>
                <a:cs typeface="Calibri"/>
                <a:sym typeface="Calibri"/>
              </a:rPr>
              <a:t>Developers:</a:t>
            </a:r>
            <a:endParaRPr/>
          </a:p>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Shishir Shrestha</a:t>
            </a:r>
            <a:endParaRPr/>
          </a:p>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Navraj Kaler</a:t>
            </a:r>
            <a:endParaRPr/>
          </a:p>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Medha Meduri</a:t>
            </a:r>
            <a:endParaRPr/>
          </a:p>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Arshdeep Sandhu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group of people at a conference table" id="113" name="Google Shape;113;p3"/>
          <p:cNvPicPr preferRelativeResize="0"/>
          <p:nvPr>
            <p:ph idx="2" type="pic"/>
          </p:nvPr>
        </p:nvPicPr>
        <p:blipFill rotWithShape="1">
          <a:blip r:embed="rId3">
            <a:alphaModFix/>
          </a:blip>
          <a:srcRect b="0" l="20370" r="20369" t="0"/>
          <a:stretch/>
        </p:blipFill>
        <p:spPr>
          <a:xfrm>
            <a:off x="0" y="0"/>
            <a:ext cx="6096000" cy="6858000"/>
          </a:xfrm>
          <a:prstGeom prst="parallelogram">
            <a:avLst>
              <a:gd fmla="val 25000" name="adj"/>
            </a:avLst>
          </a:prstGeom>
          <a:noFill/>
          <a:ln>
            <a:noFill/>
          </a:ln>
        </p:spPr>
      </p:pic>
      <p:sp>
        <p:nvSpPr>
          <p:cNvPr id="114" name="Google Shape;114;p3"/>
          <p:cNvSpPr txBox="1"/>
          <p:nvPr>
            <p:ph idx="1" type="body"/>
          </p:nvPr>
        </p:nvSpPr>
        <p:spPr>
          <a:xfrm>
            <a:off x="5994226" y="1982095"/>
            <a:ext cx="5656818" cy="389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74151"/>
              </a:buClr>
              <a:buSzPts val="1600"/>
              <a:buNone/>
            </a:pPr>
            <a:r>
              <a:rPr b="0" i="0" lang="en-US" sz="1600">
                <a:solidFill>
                  <a:srgbClr val="374151"/>
                </a:solidFill>
                <a:latin typeface="Calibri"/>
                <a:ea typeface="Calibri"/>
                <a:cs typeface="Calibri"/>
                <a:sym typeface="Calibri"/>
              </a:rPr>
              <a:t>Home Eleganz is an innovative home decor platform designed to transform any living space into a place of beauty and comfort. Our website is a one-stop destination for all home decoration needs, offering a wide range of products that blend contemporary design with functionality. We believe that everyone deserves a home that reflects their personal style and values.</a:t>
            </a:r>
            <a:endParaRPr/>
          </a:p>
          <a:p>
            <a:pPr indent="0" lvl="0" marL="0" rtl="0" algn="l">
              <a:lnSpc>
                <a:spcPct val="150000"/>
              </a:lnSpc>
              <a:spcBef>
                <a:spcPts val="1000"/>
              </a:spcBef>
              <a:spcAft>
                <a:spcPts val="0"/>
              </a:spcAft>
              <a:buClr>
                <a:schemeClr val="dk1"/>
              </a:buClr>
              <a:buSzPts val="1400"/>
              <a:buNone/>
            </a:pPr>
            <a:br>
              <a:rPr lang="en-US" sz="1400"/>
            </a:br>
            <a:endParaRPr sz="1400"/>
          </a:p>
        </p:txBody>
      </p:sp>
      <p:sp>
        <p:nvSpPr>
          <p:cNvPr id="115" name="Google Shape;115;p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3"/>
          <p:cNvSpPr txBox="1"/>
          <p:nvPr/>
        </p:nvSpPr>
        <p:spPr>
          <a:xfrm>
            <a:off x="6096000" y="984567"/>
            <a:ext cx="4996069" cy="75337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3200"/>
              <a:buFont typeface="Arial"/>
              <a:buNone/>
            </a:pPr>
            <a:r>
              <a:rPr b="1" lang="en-US" sz="3200" cap="none">
                <a:solidFill>
                  <a:schemeClr val="dk1"/>
                </a:solidFill>
                <a:latin typeface="Calibri"/>
                <a:ea typeface="Calibri"/>
                <a:cs typeface="Calibri"/>
                <a:sym typeface="Calibri"/>
              </a:rP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table with various people working on their laptops" id="122" name="Google Shape;122;p4"/>
          <p:cNvPicPr preferRelativeResize="0"/>
          <p:nvPr>
            <p:ph idx="2" type="pic"/>
          </p:nvPr>
        </p:nvPicPr>
        <p:blipFill rotWithShape="1">
          <a:blip r:embed="rId3">
            <a:alphaModFix/>
          </a:blip>
          <a:srcRect b="0" l="23617" r="23616" t="0"/>
          <a:stretch/>
        </p:blipFill>
        <p:spPr>
          <a:xfrm>
            <a:off x="0" y="0"/>
            <a:ext cx="5416550" cy="6846932"/>
          </a:xfrm>
          <a:prstGeom prst="rect">
            <a:avLst/>
          </a:prstGeom>
          <a:noFill/>
          <a:ln>
            <a:noFill/>
          </a:ln>
        </p:spPr>
      </p:pic>
      <p:sp>
        <p:nvSpPr>
          <p:cNvPr id="123" name="Google Shape;123;p4"/>
          <p:cNvSpPr txBox="1"/>
          <p:nvPr>
            <p:ph idx="1" type="body"/>
          </p:nvPr>
        </p:nvSpPr>
        <p:spPr>
          <a:xfrm>
            <a:off x="5445126" y="993707"/>
            <a:ext cx="4790212" cy="8554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None/>
            </a:pPr>
            <a:r>
              <a:rPr b="1" lang="en-US" sz="3200">
                <a:solidFill>
                  <a:schemeClr val="dk1"/>
                </a:solidFill>
              </a:rPr>
              <a:t>Mission Statement</a:t>
            </a:r>
            <a:endParaRPr/>
          </a:p>
        </p:txBody>
      </p:sp>
      <p:sp>
        <p:nvSpPr>
          <p:cNvPr id="124" name="Google Shape;124;p4"/>
          <p:cNvSpPr txBox="1"/>
          <p:nvPr>
            <p:ph idx="3" type="body"/>
          </p:nvPr>
        </p:nvSpPr>
        <p:spPr>
          <a:xfrm>
            <a:off x="5854815" y="1834883"/>
            <a:ext cx="5694454" cy="343720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000"/>
              <a:buNone/>
            </a:pPr>
            <a:r>
              <a:rPr lang="en-US" sz="2000"/>
              <a:t>Our mission is to empower homeowners by providing them with high-quality, stylish, and affordable home decor options. We strive to make home decorating an accessible and enjoyable experience for everyone, regardless of their budget or design expertise.</a:t>
            </a:r>
            <a:endParaRPr/>
          </a:p>
        </p:txBody>
      </p:sp>
      <p:sp>
        <p:nvSpPr>
          <p:cNvPr id="125" name="Google Shape;125;p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table with various people working on their laptops" id="131" name="Google Shape;131;p5"/>
          <p:cNvPicPr preferRelativeResize="0"/>
          <p:nvPr>
            <p:ph idx="2" type="pic"/>
          </p:nvPr>
        </p:nvPicPr>
        <p:blipFill rotWithShape="1">
          <a:blip r:embed="rId3">
            <a:alphaModFix/>
          </a:blip>
          <a:srcRect b="0" l="23617" r="23616" t="0"/>
          <a:stretch/>
        </p:blipFill>
        <p:spPr>
          <a:xfrm>
            <a:off x="0" y="0"/>
            <a:ext cx="5416550" cy="6846932"/>
          </a:xfrm>
          <a:prstGeom prst="rect">
            <a:avLst/>
          </a:prstGeom>
          <a:noFill/>
          <a:ln>
            <a:noFill/>
          </a:ln>
        </p:spPr>
      </p:pic>
      <p:sp>
        <p:nvSpPr>
          <p:cNvPr id="132" name="Google Shape;132;p5"/>
          <p:cNvSpPr txBox="1"/>
          <p:nvPr>
            <p:ph idx="1" type="body"/>
          </p:nvPr>
        </p:nvSpPr>
        <p:spPr>
          <a:xfrm>
            <a:off x="5632840" y="979419"/>
            <a:ext cx="6138403" cy="8554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None/>
            </a:pPr>
            <a:r>
              <a:rPr b="1" lang="en-US" sz="3200">
                <a:solidFill>
                  <a:schemeClr val="dk1"/>
                </a:solidFill>
              </a:rPr>
              <a:t>Vision for Home Decoration</a:t>
            </a:r>
            <a:endParaRPr/>
          </a:p>
        </p:txBody>
      </p:sp>
      <p:sp>
        <p:nvSpPr>
          <p:cNvPr id="133" name="Google Shape;133;p5"/>
          <p:cNvSpPr txBox="1"/>
          <p:nvPr>
            <p:ph idx="3" type="body"/>
          </p:nvPr>
        </p:nvSpPr>
        <p:spPr>
          <a:xfrm>
            <a:off x="5754802" y="1834883"/>
            <a:ext cx="6132718" cy="369438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74151"/>
              </a:buClr>
              <a:buSzPts val="2000"/>
              <a:buNone/>
            </a:pPr>
            <a:r>
              <a:rPr b="0" i="0" lang="en-US" sz="2000">
                <a:solidFill>
                  <a:srgbClr val="374151"/>
                </a:solidFill>
                <a:latin typeface="Arial"/>
                <a:ea typeface="Arial"/>
                <a:cs typeface="Arial"/>
                <a:sym typeface="Arial"/>
              </a:rPr>
              <a:t>At Home Eleganz, we envision a world where every home is a sanctuary of elegance and personal expression. We are committed to leading the home decor industry with innovative designs, sustainability, and an unparalleled customer experience. Our vision is to inspire and enable homeowners to create spaces that tell their stories, nurture their well-being, and bring joy to everyday living.</a:t>
            </a:r>
            <a:endParaRPr sz="2000"/>
          </a:p>
        </p:txBody>
      </p:sp>
      <p:sp>
        <p:nvSpPr>
          <p:cNvPr id="134" name="Google Shape;134;p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close up of computer code" id="139" name="Google Shape;139;p6"/>
          <p:cNvPicPr preferRelativeResize="0"/>
          <p:nvPr>
            <p:ph idx="2" type="pic"/>
          </p:nvPr>
        </p:nvPicPr>
        <p:blipFill rotWithShape="1">
          <a:blip r:embed="rId3">
            <a:alphaModFix/>
          </a:blip>
          <a:srcRect b="0" l="20370" r="20369" t="0"/>
          <a:stretch/>
        </p:blipFill>
        <p:spPr>
          <a:xfrm>
            <a:off x="0" y="0"/>
            <a:ext cx="5511274" cy="6867926"/>
          </a:xfrm>
          <a:prstGeom prst="rect">
            <a:avLst/>
          </a:prstGeom>
          <a:noFill/>
          <a:ln>
            <a:noFill/>
          </a:ln>
        </p:spPr>
      </p:pic>
      <p:sp>
        <p:nvSpPr>
          <p:cNvPr id="140" name="Google Shape;140;p6"/>
          <p:cNvSpPr txBox="1"/>
          <p:nvPr>
            <p:ph idx="1" type="body"/>
          </p:nvPr>
        </p:nvSpPr>
        <p:spPr>
          <a:xfrm>
            <a:off x="6678930" y="904049"/>
            <a:ext cx="3855720" cy="80092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None/>
            </a:pPr>
            <a:r>
              <a:rPr b="1" lang="en-US" sz="3200">
                <a:solidFill>
                  <a:schemeClr val="dk1"/>
                </a:solidFill>
              </a:rPr>
              <a:t>OVERVIEW</a:t>
            </a:r>
            <a:endParaRPr/>
          </a:p>
        </p:txBody>
      </p:sp>
      <p:sp>
        <p:nvSpPr>
          <p:cNvPr id="141" name="Google Shape;141;p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6"/>
          <p:cNvSpPr txBox="1"/>
          <p:nvPr/>
        </p:nvSpPr>
        <p:spPr>
          <a:xfrm>
            <a:off x="5675243" y="1975188"/>
            <a:ext cx="6317974"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374151"/>
                </a:solidFill>
                <a:latin typeface="Arial"/>
                <a:ea typeface="Arial"/>
                <a:cs typeface="Arial"/>
                <a:sym typeface="Arial"/>
              </a:rPr>
              <a:t>Home Eleganz's website is a digital embodiment of our brand's ethos: combining elegance with practicality. The website serves as a digital showroom, idea incubator, and shopping destination, providing users with an immersive experience that captures the essence of their dream home.</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idx="1" type="body"/>
          </p:nvPr>
        </p:nvSpPr>
        <p:spPr>
          <a:xfrm>
            <a:off x="5689601" y="385764"/>
            <a:ext cx="6197599" cy="900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None/>
            </a:pPr>
            <a:r>
              <a:rPr b="1" lang="en-US" sz="3200">
                <a:solidFill>
                  <a:schemeClr val="dk1"/>
                </a:solidFill>
              </a:rPr>
              <a:t>KEY FEATURES OF THE WEBSITE</a:t>
            </a:r>
            <a:endParaRPr/>
          </a:p>
        </p:txBody>
      </p:sp>
      <p:sp>
        <p:nvSpPr>
          <p:cNvPr id="148" name="Google Shape;148;p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couch in a room&#10;&#10;Description automatically generated" id="149" name="Google Shape;149;p7"/>
          <p:cNvPicPr preferRelativeResize="0"/>
          <p:nvPr>
            <p:ph idx="2" type="pic"/>
          </p:nvPr>
        </p:nvPicPr>
        <p:blipFill rotWithShape="1">
          <a:blip r:embed="rId3">
            <a:alphaModFix/>
          </a:blip>
          <a:srcRect b="12448" l="0" r="0" t="12448"/>
          <a:stretch/>
        </p:blipFill>
        <p:spPr>
          <a:xfrm>
            <a:off x="0" y="0"/>
            <a:ext cx="4951850" cy="6867926"/>
          </a:xfrm>
          <a:prstGeom prst="rect">
            <a:avLst/>
          </a:prstGeom>
          <a:noFill/>
          <a:ln>
            <a:noFill/>
          </a:ln>
        </p:spPr>
      </p:pic>
      <p:sp>
        <p:nvSpPr>
          <p:cNvPr id="150" name="Google Shape;150;p7"/>
          <p:cNvSpPr txBox="1"/>
          <p:nvPr/>
        </p:nvSpPr>
        <p:spPr>
          <a:xfrm>
            <a:off x="5113836" y="1295690"/>
            <a:ext cx="7005600" cy="5325600"/>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374151"/>
              </a:buClr>
              <a:buSzPts val="2000"/>
              <a:buFont typeface="Calibri"/>
              <a:buAutoNum type="arabicPeriod"/>
            </a:pPr>
            <a:r>
              <a:rPr b="1" i="0" lang="en-US" sz="2000">
                <a:solidFill>
                  <a:srgbClr val="374151"/>
                </a:solidFill>
                <a:latin typeface="Arial"/>
                <a:ea typeface="Arial"/>
                <a:cs typeface="Arial"/>
                <a:sym typeface="Arial"/>
              </a:rPr>
              <a:t>User-Friendly Interface</a:t>
            </a:r>
            <a:r>
              <a:rPr b="0" i="0" lang="en-US" sz="2000">
                <a:solidFill>
                  <a:srgbClr val="374151"/>
                </a:solidFill>
                <a:latin typeface="Arial"/>
                <a:ea typeface="Arial"/>
                <a:cs typeface="Arial"/>
                <a:sym typeface="Arial"/>
              </a:rPr>
              <a:t>: A clean, intuitive, and responsive design ensures easy navigation, allowing users to find what they need swiftly.</a:t>
            </a:r>
            <a:endParaRPr/>
          </a:p>
          <a:p>
            <a:pPr indent="-127000" lvl="0" marL="0" marR="0" rtl="0" algn="l">
              <a:spcBef>
                <a:spcPts val="0"/>
              </a:spcBef>
              <a:spcAft>
                <a:spcPts val="0"/>
              </a:spcAft>
              <a:buClr>
                <a:srgbClr val="374151"/>
              </a:buClr>
              <a:buSzPts val="2000"/>
              <a:buFont typeface="Calibri"/>
              <a:buAutoNum type="arabicPeriod"/>
            </a:pPr>
            <a:r>
              <a:rPr b="1" i="0" lang="en-US" sz="2000">
                <a:solidFill>
                  <a:srgbClr val="374151"/>
                </a:solidFill>
                <a:latin typeface="Arial"/>
                <a:ea typeface="Arial"/>
                <a:cs typeface="Arial"/>
                <a:sym typeface="Arial"/>
              </a:rPr>
              <a:t>Extensive Product Catalogue</a:t>
            </a:r>
            <a:r>
              <a:rPr b="0" i="0" lang="en-US" sz="2000">
                <a:solidFill>
                  <a:srgbClr val="374151"/>
                </a:solidFill>
                <a:latin typeface="Arial"/>
                <a:ea typeface="Arial"/>
                <a:cs typeface="Arial"/>
                <a:sym typeface="Arial"/>
              </a:rPr>
              <a:t>: Users can browse an extensive range of home decor items, from furniture to accents, all categorized for convenience.</a:t>
            </a:r>
            <a:endParaRPr/>
          </a:p>
          <a:p>
            <a:pPr indent="-127000" lvl="0" marL="0" marR="0" rtl="0" algn="l">
              <a:spcBef>
                <a:spcPts val="0"/>
              </a:spcBef>
              <a:spcAft>
                <a:spcPts val="0"/>
              </a:spcAft>
              <a:buClr>
                <a:srgbClr val="374151"/>
              </a:buClr>
              <a:buSzPts val="2000"/>
              <a:buFont typeface="Calibri"/>
              <a:buAutoNum type="arabicPeriod"/>
            </a:pPr>
            <a:r>
              <a:rPr b="1" i="0" lang="en-US" sz="2000">
                <a:solidFill>
                  <a:srgbClr val="374151"/>
                </a:solidFill>
                <a:latin typeface="Arial"/>
                <a:ea typeface="Arial"/>
                <a:cs typeface="Arial"/>
                <a:sym typeface="Arial"/>
              </a:rPr>
              <a:t>Visual Inspiration</a:t>
            </a:r>
            <a:r>
              <a:rPr b="0" i="0" lang="en-US" sz="2000">
                <a:solidFill>
                  <a:srgbClr val="374151"/>
                </a:solidFill>
                <a:latin typeface="Arial"/>
                <a:ea typeface="Arial"/>
                <a:cs typeface="Arial"/>
                <a:sym typeface="Arial"/>
              </a:rPr>
              <a:t>: A gallery full of home decor ideas inspires users to visualize the potential of their spaces.</a:t>
            </a:r>
            <a:endParaRPr/>
          </a:p>
          <a:p>
            <a:pPr indent="-127000" lvl="0" marL="0" marR="0" rtl="0" algn="l">
              <a:spcBef>
                <a:spcPts val="0"/>
              </a:spcBef>
              <a:spcAft>
                <a:spcPts val="0"/>
              </a:spcAft>
              <a:buClr>
                <a:srgbClr val="374151"/>
              </a:buClr>
              <a:buSzPts val="2000"/>
              <a:buFont typeface="Calibri"/>
              <a:buAutoNum type="arabicPeriod"/>
            </a:pPr>
            <a:r>
              <a:rPr b="1" i="0" lang="en-US" sz="2000">
                <a:solidFill>
                  <a:srgbClr val="374151"/>
                </a:solidFill>
                <a:latin typeface="Arial"/>
                <a:ea typeface="Arial"/>
                <a:cs typeface="Arial"/>
                <a:sym typeface="Arial"/>
              </a:rPr>
              <a:t>Personalized Recommendations</a:t>
            </a:r>
            <a:r>
              <a:rPr b="0" i="0" lang="en-US" sz="2000">
                <a:solidFill>
                  <a:srgbClr val="374151"/>
                </a:solidFill>
                <a:latin typeface="Arial"/>
                <a:ea typeface="Arial"/>
                <a:cs typeface="Arial"/>
                <a:sym typeface="Arial"/>
              </a:rPr>
              <a:t>: Advanced algorithms suggest products based on users' browsing patterns and preferences.</a:t>
            </a:r>
            <a:endParaRPr/>
          </a:p>
          <a:p>
            <a:pPr indent="-127000" lvl="0" marL="0" marR="0" rtl="0" algn="l">
              <a:spcBef>
                <a:spcPts val="0"/>
              </a:spcBef>
              <a:spcAft>
                <a:spcPts val="0"/>
              </a:spcAft>
              <a:buClr>
                <a:srgbClr val="374151"/>
              </a:buClr>
              <a:buSzPts val="2000"/>
              <a:buFont typeface="Calibri"/>
              <a:buAutoNum type="arabicPeriod"/>
            </a:pPr>
            <a:r>
              <a:rPr b="1" i="0" lang="en-US" sz="2000">
                <a:solidFill>
                  <a:srgbClr val="374151"/>
                </a:solidFill>
                <a:latin typeface="Arial"/>
                <a:ea typeface="Arial"/>
                <a:cs typeface="Arial"/>
                <a:sym typeface="Arial"/>
              </a:rPr>
              <a:t>Secure Payment Gateway</a:t>
            </a:r>
            <a:r>
              <a:rPr b="0" i="0" lang="en-US" sz="2000">
                <a:solidFill>
                  <a:srgbClr val="374151"/>
                </a:solidFill>
                <a:latin typeface="Arial"/>
                <a:ea typeface="Arial"/>
                <a:cs typeface="Arial"/>
                <a:sym typeface="Arial"/>
              </a:rPr>
              <a:t>: A robust and secure payment system provides users with a safe and seamless checkout experience.</a:t>
            </a:r>
            <a:endParaRPr/>
          </a:p>
          <a:p>
            <a:pPr indent="-127000" lvl="0" marL="0" marR="0" rtl="0" algn="l">
              <a:spcBef>
                <a:spcPts val="0"/>
              </a:spcBef>
              <a:spcAft>
                <a:spcPts val="0"/>
              </a:spcAft>
              <a:buClr>
                <a:srgbClr val="374151"/>
              </a:buClr>
              <a:buSzPts val="2000"/>
              <a:buFont typeface="Calibri"/>
              <a:buAutoNum type="arabicPeriod"/>
            </a:pPr>
            <a:r>
              <a:rPr b="1" i="0" lang="en-US" sz="2000">
                <a:solidFill>
                  <a:srgbClr val="374151"/>
                </a:solidFill>
                <a:latin typeface="Arial"/>
                <a:ea typeface="Arial"/>
                <a:cs typeface="Arial"/>
                <a:sym typeface="Arial"/>
              </a:rPr>
              <a:t>Customer Dashboard</a:t>
            </a:r>
            <a:r>
              <a:rPr b="0" i="0" lang="en-US" sz="2000">
                <a:solidFill>
                  <a:srgbClr val="374151"/>
                </a:solidFill>
                <a:latin typeface="Arial"/>
                <a:ea typeface="Arial"/>
                <a:cs typeface="Arial"/>
                <a:sym typeface="Arial"/>
              </a:rPr>
              <a:t>: Registered users have access to a personal dashboard for order tracking, wish lists, and customized alerts.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8"/>
          <p:cNvSpPr txBox="1"/>
          <p:nvPr>
            <p:ph idx="1" type="body"/>
          </p:nvPr>
        </p:nvSpPr>
        <p:spPr>
          <a:xfrm>
            <a:off x="3914565" y="553219"/>
            <a:ext cx="3855600" cy="80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None/>
            </a:pPr>
            <a:r>
              <a:rPr b="1" lang="en-US" sz="3200">
                <a:solidFill>
                  <a:schemeClr val="dk1"/>
                </a:solidFill>
              </a:rPr>
              <a:t>SERVER</a:t>
            </a:r>
            <a:endParaRPr/>
          </a:p>
        </p:txBody>
      </p:sp>
      <p:sp>
        <p:nvSpPr>
          <p:cNvPr id="157" name="Google Shape;157;p8"/>
          <p:cNvSpPr txBox="1"/>
          <p:nvPr/>
        </p:nvSpPr>
        <p:spPr>
          <a:xfrm>
            <a:off x="238275" y="1446200"/>
            <a:ext cx="11706300" cy="5418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AutoNum type="arabicPeriod"/>
            </a:pPr>
            <a:r>
              <a:rPr b="1" lang="en-US" sz="2000">
                <a:solidFill>
                  <a:schemeClr val="dk1"/>
                </a:solidFill>
              </a:rPr>
              <a:t>Software Installed:</a:t>
            </a:r>
            <a:endParaRPr b="1" sz="2000">
              <a:solidFill>
                <a:schemeClr val="dk1"/>
              </a:solidFill>
            </a:endParaRPr>
          </a:p>
          <a:p>
            <a:pPr indent="0" lvl="0" marL="457200" rtl="0" algn="l">
              <a:spcBef>
                <a:spcPts val="0"/>
              </a:spcBef>
              <a:spcAft>
                <a:spcPts val="0"/>
              </a:spcAft>
              <a:buNone/>
            </a:pPr>
            <a:r>
              <a:rPr lang="en-US" sz="1600">
                <a:solidFill>
                  <a:schemeClr val="dk1"/>
                </a:solidFill>
                <a:latin typeface="Calibri"/>
                <a:ea typeface="Calibri"/>
                <a:cs typeface="Calibri"/>
                <a:sym typeface="Calibri"/>
              </a:rPr>
              <a:t>   - </a:t>
            </a:r>
            <a:r>
              <a:rPr lang="en-US" sz="2000">
                <a:solidFill>
                  <a:schemeClr val="dk1"/>
                </a:solidFill>
              </a:rPr>
              <a:t>Operating System: Ubuntu Server (Version 2.14)</a:t>
            </a:r>
            <a:endParaRPr sz="2000">
              <a:solidFill>
                <a:schemeClr val="dk1"/>
              </a:solidFill>
            </a:endParaRPr>
          </a:p>
          <a:p>
            <a:pPr indent="0" lvl="0" marL="457200" rtl="0" algn="l">
              <a:spcBef>
                <a:spcPts val="0"/>
              </a:spcBef>
              <a:spcAft>
                <a:spcPts val="0"/>
              </a:spcAft>
              <a:buNone/>
            </a:pPr>
            <a:r>
              <a:rPr lang="en-US" sz="2000">
                <a:solidFill>
                  <a:schemeClr val="dk1"/>
                </a:solidFill>
              </a:rPr>
              <a:t>   - Web Server: Apache HTTP Server (Version 2.4.52)</a:t>
            </a:r>
            <a:endParaRPr sz="2000">
              <a:solidFill>
                <a:schemeClr val="dk1"/>
              </a:solidFill>
            </a:endParaRPr>
          </a:p>
          <a:p>
            <a:pPr indent="0" lvl="0" marL="457200" rtl="0" algn="l">
              <a:spcBef>
                <a:spcPts val="0"/>
              </a:spcBef>
              <a:spcAft>
                <a:spcPts val="0"/>
              </a:spcAft>
              <a:buNone/>
            </a:pPr>
            <a:r>
              <a:rPr lang="en-US" sz="2000">
                <a:solidFill>
                  <a:schemeClr val="dk1"/>
                </a:solidFill>
              </a:rPr>
              <a:t>   - Programming Language: PHP (Version 8.2.0)</a:t>
            </a:r>
            <a:endParaRPr sz="2000">
              <a:solidFill>
                <a:schemeClr val="dk1"/>
              </a:solidFill>
            </a:endParaRPr>
          </a:p>
          <a:p>
            <a:pPr indent="0" lvl="0" marL="457200" rtl="0" algn="l">
              <a:spcBef>
                <a:spcPts val="0"/>
              </a:spcBef>
              <a:spcAft>
                <a:spcPts val="0"/>
              </a:spcAft>
              <a:buNone/>
            </a:pPr>
            <a:r>
              <a:rPr lang="en-US" sz="2000">
                <a:solidFill>
                  <a:schemeClr val="dk1"/>
                </a:solidFill>
              </a:rPr>
              <a:t>   - Database Management System: MySQL(MySQL PDO Driver)</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US" sz="2000">
                <a:solidFill>
                  <a:schemeClr val="dk1"/>
                </a:solidFill>
              </a:rPr>
              <a:t>SSH Setup</a:t>
            </a:r>
            <a:r>
              <a:rPr lang="en-US" sz="2000">
                <a:solidFill>
                  <a:schemeClr val="dk1"/>
                </a:solidFill>
              </a:rPr>
              <a:t>: Configured SSH connections using the .ssh/config file.</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US" sz="2000">
                <a:solidFill>
                  <a:schemeClr val="dk1"/>
                </a:solidFill>
              </a:rPr>
              <a:t>Website Directory Setup</a:t>
            </a:r>
            <a:r>
              <a:rPr lang="en-US" sz="2000">
                <a:solidFill>
                  <a:schemeClr val="dk1"/>
                </a:solidFill>
              </a:rPr>
              <a:t>: Configured directories for website hosting (/var/www/mysites/site/homeeleganz).</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US" sz="2000">
                <a:solidFill>
                  <a:schemeClr val="dk1"/>
                </a:solidFill>
              </a:rPr>
              <a:t>Installed and configured the required server software components:</a:t>
            </a:r>
            <a:endParaRPr sz="2000">
              <a:solidFill>
                <a:schemeClr val="dk1"/>
              </a:solidFill>
            </a:endParaRPr>
          </a:p>
          <a:p>
            <a:pPr indent="457200" lvl="0" marL="0" rtl="0" algn="l">
              <a:spcBef>
                <a:spcPts val="0"/>
              </a:spcBef>
              <a:spcAft>
                <a:spcPts val="0"/>
              </a:spcAft>
              <a:buNone/>
            </a:pPr>
            <a:r>
              <a:rPr lang="en-US" sz="2000">
                <a:solidFill>
                  <a:schemeClr val="dk1"/>
                </a:solidFill>
              </a:rPr>
              <a:t> - Apache HTTP Server for web hosting</a:t>
            </a:r>
            <a:endParaRPr sz="2000">
              <a:solidFill>
                <a:schemeClr val="dk1"/>
              </a:solidFill>
            </a:endParaRPr>
          </a:p>
          <a:p>
            <a:pPr indent="457200" lvl="0" marL="0" rtl="0" algn="l">
              <a:spcBef>
                <a:spcPts val="0"/>
              </a:spcBef>
              <a:spcAft>
                <a:spcPts val="0"/>
              </a:spcAft>
              <a:buNone/>
            </a:pPr>
            <a:r>
              <a:rPr lang="en-US" sz="2000">
                <a:solidFill>
                  <a:schemeClr val="dk1"/>
                </a:solidFill>
              </a:rPr>
              <a:t> - PHP and its necessary extensions for server-side scripting</a:t>
            </a:r>
            <a:endParaRPr sz="2000">
              <a:solidFill>
                <a:schemeClr val="dk1"/>
              </a:solidFill>
            </a:endParaRPr>
          </a:p>
          <a:p>
            <a:pPr indent="0" lvl="0" marL="457200" rtl="0" algn="l">
              <a:spcBef>
                <a:spcPts val="0"/>
              </a:spcBef>
              <a:spcAft>
                <a:spcPts val="0"/>
              </a:spcAft>
              <a:buNone/>
            </a:pPr>
            <a:r>
              <a:rPr lang="en-US" sz="2000">
                <a:solidFill>
                  <a:schemeClr val="dk1"/>
                </a:solidFill>
              </a:rPr>
              <a:t> - MySQL Server for database management</a:t>
            </a:r>
            <a:endParaRPr sz="2000">
              <a:solidFill>
                <a:schemeClr val="dk1"/>
              </a:solidFill>
            </a:endParaRPr>
          </a:p>
          <a:p>
            <a:pPr indent="457200" lvl="0" marL="0" rtl="0" algn="l">
              <a:spcBef>
                <a:spcPts val="0"/>
              </a:spcBef>
              <a:spcAft>
                <a:spcPts val="0"/>
              </a:spcAft>
              <a:buNone/>
            </a:pPr>
            <a:r>
              <a:rPr lang="en-US" sz="2000">
                <a:solidFill>
                  <a:schemeClr val="dk1"/>
                </a:solidFill>
              </a:rPr>
              <a:t> - Restarted the Apache service for the changes to take effect.</a:t>
            </a:r>
            <a:endParaRPr sz="2000">
              <a:solidFill>
                <a:schemeClr val="dk1"/>
              </a:solidFill>
            </a:endParaRPr>
          </a:p>
          <a:p>
            <a:pPr indent="0" lvl="0" marL="0" rtl="0" algn="l">
              <a:spcBef>
                <a:spcPts val="0"/>
              </a:spcBef>
              <a:spcAft>
                <a:spcPts val="0"/>
              </a:spcAft>
              <a:buNone/>
            </a:pPr>
            <a:r>
              <a:rPr lang="en-US" sz="2000">
                <a:solidFill>
                  <a:schemeClr val="dk1"/>
                </a:solidFill>
              </a:rPr>
              <a:t>	 - Installed Certbot and obtained SSL certificates to secure communications over HTTPS.</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US" sz="2000">
                <a:solidFill>
                  <a:schemeClr val="dk1"/>
                </a:solidFill>
              </a:rPr>
              <a:t>Deployment Setup</a:t>
            </a:r>
            <a:r>
              <a:rPr lang="en-US" sz="2000">
                <a:solidFill>
                  <a:schemeClr val="dk1"/>
                </a:solidFill>
              </a:rPr>
              <a:t>:</a:t>
            </a:r>
            <a:endParaRPr sz="2000">
              <a:solidFill>
                <a:schemeClr val="dk1"/>
              </a:solidFill>
            </a:endParaRPr>
          </a:p>
          <a:p>
            <a:pPr indent="0" lvl="0" marL="457200" rtl="0" algn="l">
              <a:spcBef>
                <a:spcPts val="0"/>
              </a:spcBef>
              <a:spcAft>
                <a:spcPts val="0"/>
              </a:spcAft>
              <a:buNone/>
            </a:pPr>
            <a:r>
              <a:rPr lang="en-US" sz="2000">
                <a:solidFill>
                  <a:schemeClr val="dk1"/>
                </a:solidFill>
              </a:rPr>
              <a:t>-  </a:t>
            </a:r>
            <a:r>
              <a:rPr lang="en-US" sz="2000">
                <a:solidFill>
                  <a:schemeClr val="dk1"/>
                </a:solidFill>
              </a:rPr>
              <a:t>Configured the server to pull updates from Git (git pull).</a:t>
            </a:r>
            <a:endParaRPr sz="2000">
              <a:solidFill>
                <a:schemeClr val="dk1"/>
              </a:solidFill>
            </a:endParaRPr>
          </a:p>
          <a:p>
            <a:pPr indent="0" lvl="0" marL="457200" rtl="0" algn="l">
              <a:spcBef>
                <a:spcPts val="0"/>
              </a:spcBef>
              <a:spcAft>
                <a:spcPts val="0"/>
              </a:spcAft>
              <a:buNone/>
            </a:pPr>
            <a:r>
              <a:rPr lang="en-US" sz="2000">
                <a:solidFill>
                  <a:schemeClr val="dk1"/>
                </a:solidFill>
              </a:rPr>
              <a:t>-  Executed npm run build for deploying the frontend changes.</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9"/>
          <p:cNvSpPr txBox="1"/>
          <p:nvPr>
            <p:ph idx="1" type="body"/>
          </p:nvPr>
        </p:nvSpPr>
        <p:spPr>
          <a:xfrm>
            <a:off x="2941286" y="254200"/>
            <a:ext cx="6309427" cy="691692"/>
          </a:xfrm>
          <a:prstGeom prst="rect">
            <a:avLst/>
          </a:prstGeom>
          <a:noFill/>
          <a:ln>
            <a:noFill/>
          </a:ln>
        </p:spPr>
        <p:txBody>
          <a:bodyPr anchorCtr="0" anchor="ctr" bIns="45700" lIns="91425" spcFirstLastPara="1" rIns="91425" wrap="square" tIns="45700">
            <a:noAutofit/>
          </a:bodyPr>
          <a:lstStyle/>
          <a:p>
            <a:pPr indent="0" lvl="1" marL="457200" rtl="0" algn="l">
              <a:lnSpc>
                <a:spcPct val="150000"/>
              </a:lnSpc>
              <a:spcBef>
                <a:spcPts val="0"/>
              </a:spcBef>
              <a:spcAft>
                <a:spcPts val="0"/>
              </a:spcAft>
              <a:buClr>
                <a:schemeClr val="dk1"/>
              </a:buClr>
              <a:buSzPts val="3800"/>
              <a:buNone/>
            </a:pPr>
            <a:r>
              <a:rPr b="1" lang="en-US" sz="3800">
                <a:solidFill>
                  <a:schemeClr val="dk1"/>
                </a:solidFill>
              </a:rPr>
              <a:t>Entity Relationship Diagram</a:t>
            </a:r>
            <a:endParaRPr/>
          </a:p>
        </p:txBody>
      </p:sp>
      <p:pic>
        <p:nvPicPr>
          <p:cNvPr id="164" name="Google Shape;164;p9"/>
          <p:cNvPicPr preferRelativeResize="0"/>
          <p:nvPr/>
        </p:nvPicPr>
        <p:blipFill>
          <a:blip r:embed="rId3">
            <a:alphaModFix/>
          </a:blip>
          <a:stretch>
            <a:fillRect/>
          </a:stretch>
        </p:blipFill>
        <p:spPr>
          <a:xfrm>
            <a:off x="749925" y="1062100"/>
            <a:ext cx="9272801" cy="5607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2023-12-13T19:07:10Z</dcterms:created>
  <dc:creator>Shishir Ram Shrestha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