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9" r:id="rId3"/>
    <p:sldId id="259" r:id="rId4"/>
    <p:sldId id="276" r:id="rId5"/>
    <p:sldId id="277" r:id="rId6"/>
    <p:sldId id="261" r:id="rId7"/>
    <p:sldId id="262" r:id="rId8"/>
    <p:sldId id="263" r:id="rId9"/>
    <p:sldId id="260" r:id="rId10"/>
    <p:sldId id="270" r:id="rId11"/>
    <p:sldId id="264" r:id="rId12"/>
    <p:sldId id="265" r:id="rId13"/>
    <p:sldId id="272" r:id="rId14"/>
    <p:sldId id="273" r:id="rId15"/>
    <p:sldId id="266" r:id="rId16"/>
    <p:sldId id="267" r:id="rId17"/>
    <p:sldId id="274" r:id="rId18"/>
    <p:sldId id="275" r:id="rId19"/>
    <p:sldId id="268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lin Richard" initials="SR" lastIdx="1" clrIdx="0">
    <p:extLst>
      <p:ext uri="{19B8F6BF-5375-455C-9EA6-DF929625EA0E}">
        <p15:presenceInfo xmlns:p15="http://schemas.microsoft.com/office/powerpoint/2012/main" userId="S-1-5-21-1708537768-682003330-725345543-171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3B7D2-1FB8-44C7-8156-72A206BE5FF7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8B88-EC03-455B-BBE0-95EA69A74E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8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44C1-E5F4-494F-83B1-3BF169EAC4D6}" type="datetimeFigureOut">
              <a:rPr lang="en-GB" smtClean="0"/>
              <a:t>26/10/2015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063DB-BF9B-4665-A070-203D190DCE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8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together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code</a:t>
            </a:r>
            <a:r>
              <a:rPr lang="sv-SE" dirty="0" smtClean="0"/>
              <a:t> at</a:t>
            </a:r>
          </a:p>
          <a:p>
            <a:r>
              <a:rPr lang="sv-SE" smtClean="0"/>
              <a:t>https://github.com/rsahlin/super-performance-sprites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8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 smtClean="0"/>
              <a:t>Could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create</a:t>
            </a:r>
            <a:r>
              <a:rPr lang="sv-SE" dirty="0" smtClean="0"/>
              <a:t> a sprite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sheet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UV </a:t>
            </a:r>
            <a:r>
              <a:rPr lang="sv-SE" dirty="0" err="1" smtClean="0"/>
              <a:t>coordinates</a:t>
            </a:r>
            <a:r>
              <a:rPr lang="sv-SE" dirty="0" smtClean="0"/>
              <a:t> for all </a:t>
            </a:r>
            <a:r>
              <a:rPr lang="sv-SE" dirty="0" err="1" smtClean="0"/>
              <a:t>available</a:t>
            </a:r>
            <a:r>
              <a:rPr lang="sv-SE" dirty="0" smtClean="0"/>
              <a:t> </a:t>
            </a:r>
            <a:r>
              <a:rPr lang="sv-SE" dirty="0" err="1" smtClean="0"/>
              <a:t>frames</a:t>
            </a:r>
            <a:r>
              <a:rPr lang="sv-SE" dirty="0" smtClean="0"/>
              <a:t> – </a:t>
            </a:r>
            <a:r>
              <a:rPr lang="sv-SE" dirty="0" err="1" smtClean="0"/>
              <a:t>future</a:t>
            </a:r>
            <a:r>
              <a:rPr lang="sv-SE" dirty="0" smtClean="0"/>
              <a:t> addition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54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vertex</a:t>
            </a:r>
            <a:r>
              <a:rPr lang="sv-SE" baseline="0" dirty="0" smtClean="0"/>
              <a:t> per </a:t>
            </a:r>
            <a:r>
              <a:rPr lang="sv-SE" baseline="0" dirty="0" err="1" smtClean="0"/>
              <a:t>quad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be </a:t>
            </a:r>
            <a:r>
              <a:rPr lang="sv-SE" baseline="0" dirty="0" err="1" smtClean="0"/>
              <a:t>processed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save the matrix for the coming 3 </a:t>
            </a:r>
            <a:r>
              <a:rPr lang="sv-SE" baseline="0" dirty="0" err="1" smtClean="0"/>
              <a:t>vertices</a:t>
            </a:r>
            <a:r>
              <a:rPr lang="sv-SE" baseline="0" dirty="0" smtClean="0"/>
              <a:t>. 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0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UV goes from 0, 0 to 1, 1 –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tutorials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 V goes from 1 to 0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case</a:t>
            </a:r>
            <a:r>
              <a:rPr lang="sv-SE" baseline="0" dirty="0" smtClean="0"/>
              <a:t> the y </a:t>
            </a:r>
            <a:r>
              <a:rPr lang="sv-SE" baseline="0" dirty="0" err="1" smtClean="0"/>
              <a:t>axis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increases</a:t>
            </a:r>
            <a:r>
              <a:rPr lang="sv-SE" baseline="0" dirty="0" smtClean="0"/>
              <a:t> going down.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08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is a </a:t>
            </a:r>
            <a:r>
              <a:rPr lang="sv-SE" dirty="0" err="1" smtClean="0"/>
              <a:t>very</a:t>
            </a:r>
            <a:r>
              <a:rPr lang="sv-SE" dirty="0" smtClean="0"/>
              <a:t> simple </a:t>
            </a:r>
            <a:r>
              <a:rPr lang="sv-SE" dirty="0" err="1" smtClean="0"/>
              <a:t>example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function</a:t>
            </a:r>
            <a:r>
              <a:rPr lang="sv-SE" dirty="0" smtClean="0"/>
              <a:t> in a </a:t>
            </a:r>
            <a:r>
              <a:rPr lang="sv-SE" dirty="0" err="1" smtClean="0"/>
              <a:t>shader</a:t>
            </a:r>
            <a:r>
              <a:rPr lang="sv-SE" dirty="0" smtClean="0"/>
              <a:t>. </a:t>
            </a:r>
            <a:r>
              <a:rPr lang="sv-SE" baseline="0" dirty="0" smtClean="0"/>
              <a:t> It </a:t>
            </a:r>
            <a:r>
              <a:rPr lang="sv-SE" baseline="0" dirty="0" err="1" smtClean="0"/>
              <a:t>takes</a:t>
            </a:r>
            <a:r>
              <a:rPr lang="sv-SE" baseline="0" dirty="0" smtClean="0"/>
              <a:t> z </a:t>
            </a:r>
            <a:r>
              <a:rPr lang="sv-SE" baseline="0" dirty="0" err="1" smtClean="0"/>
              <a:t>axis</a:t>
            </a:r>
            <a:r>
              <a:rPr lang="sv-SE" baseline="0" dirty="0" smtClean="0"/>
              <a:t> rotation from an </a:t>
            </a:r>
            <a:r>
              <a:rPr lang="sv-SE" baseline="0" dirty="0" err="1" smtClean="0"/>
              <a:t>attribute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returns</a:t>
            </a:r>
            <a:r>
              <a:rPr lang="sv-SE" baseline="0" dirty="0" smtClean="0"/>
              <a:t> a new matrix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z </a:t>
            </a:r>
            <a:r>
              <a:rPr lang="sv-SE" baseline="0" dirty="0" err="1" smtClean="0"/>
              <a:t>axis</a:t>
            </a:r>
            <a:r>
              <a:rPr lang="sv-SE" baseline="0" dirty="0" smtClean="0"/>
              <a:t> rotation set.</a:t>
            </a:r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063DB-BF9B-4665-A070-203D190DCE6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3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73955" y="3496826"/>
            <a:ext cx="8785225" cy="1435537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3593990"/>
            <a:ext cx="7239601" cy="65114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25718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39863" y="4590957"/>
            <a:ext cx="5405437" cy="254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sv-SE" dirty="0" smtClean="0"/>
              <a:t>2014-XX-XX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9675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6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1" cy="3276000"/>
          </a:xfrm>
        </p:spPr>
        <p:txBody>
          <a:bodyPr/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6868273" y="216000"/>
            <a:ext cx="2052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338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338 w 10000"/>
              <a:gd name="connsiteY4" fmla="*/ 0 h 10018"/>
              <a:gd name="connsiteX0" fmla="*/ 2423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423 w 10000"/>
              <a:gd name="connsiteY4" fmla="*/ 0 h 10018"/>
              <a:gd name="connsiteX0" fmla="*/ 2934 w 10000"/>
              <a:gd name="connsiteY0" fmla="*/ 0 h 10018"/>
              <a:gd name="connsiteX1" fmla="*/ 10000 w 10000"/>
              <a:gd name="connsiteY1" fmla="*/ 18 h 10018"/>
              <a:gd name="connsiteX2" fmla="*/ 10000 w 10000"/>
              <a:gd name="connsiteY2" fmla="*/ 10018 h 10018"/>
              <a:gd name="connsiteX3" fmla="*/ 0 w 10000"/>
              <a:gd name="connsiteY3" fmla="*/ 10018 h 10018"/>
              <a:gd name="connsiteX4" fmla="*/ 2934 w 10000"/>
              <a:gd name="connsiteY4" fmla="*/ 0 h 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18">
                <a:moveTo>
                  <a:pt x="2934" y="0"/>
                </a:moveTo>
                <a:lnTo>
                  <a:pt x="10000" y="18"/>
                </a:lnTo>
                <a:lnTo>
                  <a:pt x="10000" y="10018"/>
                </a:lnTo>
                <a:lnTo>
                  <a:pt x="0" y="10018"/>
                </a:lnTo>
                <a:lnTo>
                  <a:pt x="2934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54640" y="2615271"/>
            <a:ext cx="2664000" cy="2304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00 w 10000"/>
              <a:gd name="connsiteY0" fmla="*/ 0 h 10119"/>
              <a:gd name="connsiteX1" fmla="*/ 10000 w 10000"/>
              <a:gd name="connsiteY1" fmla="*/ 119 h 10119"/>
              <a:gd name="connsiteX2" fmla="*/ 10000 w 10000"/>
              <a:gd name="connsiteY2" fmla="*/ 10119 h 10119"/>
              <a:gd name="connsiteX3" fmla="*/ 0 w 10000"/>
              <a:gd name="connsiteY3" fmla="*/ 10119 h 10119"/>
              <a:gd name="connsiteX4" fmla="*/ 1900 w 10000"/>
              <a:gd name="connsiteY4" fmla="*/ 0 h 10119"/>
              <a:gd name="connsiteX0" fmla="*/ 1933 w 10000"/>
              <a:gd name="connsiteY0" fmla="*/ 0 h 10003"/>
              <a:gd name="connsiteX1" fmla="*/ 10000 w 10000"/>
              <a:gd name="connsiteY1" fmla="*/ 3 h 10003"/>
              <a:gd name="connsiteX2" fmla="*/ 10000 w 10000"/>
              <a:gd name="connsiteY2" fmla="*/ 10003 h 10003"/>
              <a:gd name="connsiteX3" fmla="*/ 0 w 10000"/>
              <a:gd name="connsiteY3" fmla="*/ 10003 h 10003"/>
              <a:gd name="connsiteX4" fmla="*/ 1933 w 10000"/>
              <a:gd name="connsiteY4" fmla="*/ 0 h 10003"/>
              <a:gd name="connsiteX0" fmla="*/ 2255 w 10000"/>
              <a:gd name="connsiteY0" fmla="*/ 0 h 10024"/>
              <a:gd name="connsiteX1" fmla="*/ 10000 w 10000"/>
              <a:gd name="connsiteY1" fmla="*/ 24 h 10024"/>
              <a:gd name="connsiteX2" fmla="*/ 10000 w 10000"/>
              <a:gd name="connsiteY2" fmla="*/ 10024 h 10024"/>
              <a:gd name="connsiteX3" fmla="*/ 0 w 10000"/>
              <a:gd name="connsiteY3" fmla="*/ 10024 h 10024"/>
              <a:gd name="connsiteX4" fmla="*/ 2255 w 10000"/>
              <a:gd name="connsiteY4" fmla="*/ 0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24">
                <a:moveTo>
                  <a:pt x="2255" y="0"/>
                </a:moveTo>
                <a:lnTo>
                  <a:pt x="10000" y="24"/>
                </a:lnTo>
                <a:lnTo>
                  <a:pt x="10000" y="10024"/>
                </a:lnTo>
                <a:lnTo>
                  <a:pt x="0" y="10024"/>
                </a:lnTo>
                <a:lnTo>
                  <a:pt x="2255" y="0"/>
                </a:lnTo>
                <a:close/>
              </a:path>
            </a:pathLst>
          </a:custGeom>
        </p:spPr>
        <p:txBody>
          <a:bodyPr vert="horz" lIns="0" tIns="0" rIns="0" bIns="0" rtlCol="0" anchor="t">
            <a:normAutofit/>
          </a:bodyPr>
          <a:lstStyle>
            <a:lvl1pPr marL="180000" indent="-180000">
              <a:buNone/>
              <a:defRPr lang="en-GB" sz="1200"/>
            </a:lvl1pPr>
          </a:lstStyle>
          <a:p>
            <a:pPr marL="0" lvl="0" indent="0" algn="ctr"/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645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41005" y="216000"/>
            <a:ext cx="1872000" cy="1584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1691 w 10000"/>
              <a:gd name="connsiteY0" fmla="*/ 2488 h 10000"/>
              <a:gd name="connsiteX1" fmla="*/ 2188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1691 w 10000"/>
              <a:gd name="connsiteY5" fmla="*/ 248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1691" y="2488"/>
                </a:moveTo>
                <a:cubicBezTo>
                  <a:pt x="1857" y="1659"/>
                  <a:pt x="2022" y="829"/>
                  <a:pt x="2188" y="0"/>
                </a:cubicBez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1691" y="2488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048775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3"/>
          </p:nvPr>
        </p:nvSpPr>
        <p:spPr>
          <a:xfrm>
            <a:off x="201932" y="1937099"/>
            <a:ext cx="4716000" cy="2988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45 w 10000"/>
              <a:gd name="connsiteY0" fmla="*/ 8127 h 10000"/>
              <a:gd name="connsiteX1" fmla="*/ 1685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45 w 10000"/>
              <a:gd name="connsiteY5" fmla="*/ 812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345" y="8127"/>
                </a:moveTo>
                <a:lnTo>
                  <a:pt x="1685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345" y="8127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042477" y="216000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045857" y="3349449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7052068" y="216000"/>
            <a:ext cx="1872000" cy="158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052068" y="1906361"/>
            <a:ext cx="1872000" cy="30240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16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3469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har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08877"/>
            <a:ext cx="7236000" cy="381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9194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240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439863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6"/>
          </p:nvPr>
        </p:nvSpPr>
        <p:spPr>
          <a:xfrm>
            <a:off x="5115388" y="91080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7" name="Chart Placeholder 8"/>
          <p:cNvSpPr>
            <a:spLocks noGrp="1"/>
          </p:cNvSpPr>
          <p:nvPr>
            <p:ph type="chart" sz="quarter" idx="17"/>
          </p:nvPr>
        </p:nvSpPr>
        <p:spPr>
          <a:xfrm>
            <a:off x="14400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sp>
        <p:nvSpPr>
          <p:cNvPr id="8" name="Chart Placeholder 8"/>
          <p:cNvSpPr>
            <a:spLocks noGrp="1"/>
          </p:cNvSpPr>
          <p:nvPr>
            <p:ph type="chart" sz="quarter" idx="18"/>
          </p:nvPr>
        </p:nvSpPr>
        <p:spPr>
          <a:xfrm>
            <a:off x="5115600" y="2869340"/>
            <a:ext cx="3564000" cy="18360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29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52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868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68775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8000"/>
              </a:lnSpc>
              <a:defRPr/>
            </a:lvl1pPr>
            <a:lvl2pPr marL="396000" indent="-180000">
              <a:buSzPct val="100000"/>
              <a:buFont typeface="Arial" panose="020B0604020202020204" pitchFamily="34" charset="0"/>
              <a:buChar char="•"/>
              <a:defRPr/>
            </a:lvl2pPr>
            <a:lvl3pPr>
              <a:buSzPct val="10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801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9863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buSzPct val="100000"/>
              <a:defRPr lang="en-US" dirty="0" smtClean="0"/>
            </a:lvl2pPr>
            <a:lvl3pPr>
              <a:buSzPct val="100000"/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00" y="1440000"/>
            <a:ext cx="3528000" cy="3276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62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863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8000" y="1152000"/>
            <a:ext cx="35280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8000" y="1440000"/>
            <a:ext cx="3528000" cy="327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14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1507388"/>
            <a:ext cx="7243761" cy="2139553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1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slide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2571749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3924000"/>
            <a:ext cx="7239600" cy="216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4144575"/>
            <a:ext cx="7239601" cy="576000"/>
          </a:xfrm>
        </p:spPr>
        <p:txBody>
          <a:bodyPr vert="horz" wrap="none" lIns="0" tIns="0" rIns="0" bIns="0" rtlCol="0" anchor="t">
            <a:noAutofit/>
          </a:bodyPr>
          <a:lstStyle>
            <a:lvl1pPr>
              <a:spcBef>
                <a:spcPts val="0"/>
              </a:spcBef>
              <a:defRPr lang="en-US" smtClean="0">
                <a:solidFill>
                  <a:schemeClr val="tx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GB" sz="1200"/>
            </a:lvl5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790" y="346752"/>
            <a:ext cx="2662667" cy="2160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5337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14311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418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4180 h 10000"/>
              <a:gd name="connsiteX0" fmla="*/ 0 w 10000"/>
              <a:gd name="connsiteY0" fmla="*/ 676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6764 h 10000"/>
              <a:gd name="connsiteX0" fmla="*/ 0 w 10000"/>
              <a:gd name="connsiteY0" fmla="*/ 8878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878 h 10000"/>
              <a:gd name="connsiteX0" fmla="*/ 0 w 10000"/>
              <a:gd name="connsiteY0" fmla="*/ 10006 h 10006"/>
              <a:gd name="connsiteX1" fmla="*/ 1647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0 w 10000"/>
              <a:gd name="connsiteY0" fmla="*/ 10006 h 10006"/>
              <a:gd name="connsiteX1" fmla="*/ 1412 w 10000"/>
              <a:gd name="connsiteY1" fmla="*/ 0 h 10006"/>
              <a:gd name="connsiteX2" fmla="*/ 10000 w 10000"/>
              <a:gd name="connsiteY2" fmla="*/ 0 h 10006"/>
              <a:gd name="connsiteX3" fmla="*/ 10000 w 10000"/>
              <a:gd name="connsiteY3" fmla="*/ 10000 h 10006"/>
              <a:gd name="connsiteX4" fmla="*/ 0 w 10000"/>
              <a:gd name="connsiteY4" fmla="*/ 10000 h 10006"/>
              <a:gd name="connsiteX5" fmla="*/ 0 w 10000"/>
              <a:gd name="connsiteY5" fmla="*/ 10006 h 10006"/>
              <a:gd name="connsiteX0" fmla="*/ 16 w 10000"/>
              <a:gd name="connsiteY0" fmla="*/ 10021 h 10021"/>
              <a:gd name="connsiteX1" fmla="*/ 1412 w 10000"/>
              <a:gd name="connsiteY1" fmla="*/ 0 h 10021"/>
              <a:gd name="connsiteX2" fmla="*/ 10000 w 10000"/>
              <a:gd name="connsiteY2" fmla="*/ 0 h 10021"/>
              <a:gd name="connsiteX3" fmla="*/ 10000 w 10000"/>
              <a:gd name="connsiteY3" fmla="*/ 10000 h 10021"/>
              <a:gd name="connsiteX4" fmla="*/ 0 w 10000"/>
              <a:gd name="connsiteY4" fmla="*/ 10000 h 10021"/>
              <a:gd name="connsiteX5" fmla="*/ 16 w 10000"/>
              <a:gd name="connsiteY5" fmla="*/ 10021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1">
                <a:moveTo>
                  <a:pt x="16" y="10021"/>
                </a:moveTo>
                <a:lnTo>
                  <a:pt x="1412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5" y="10007"/>
                  <a:pt x="11" y="10014"/>
                  <a:pt x="16" y="10021"/>
                </a:cubicBezTo>
                <a:close/>
              </a:path>
            </a:pathLst>
          </a:custGeom>
          <a:noFill/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863" y="531285"/>
            <a:ext cx="7239601" cy="1288385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2044842"/>
            <a:ext cx="7239601" cy="324000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39863" y="2571750"/>
            <a:ext cx="7243762" cy="21574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7708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9863" y="410746"/>
            <a:ext cx="4608000" cy="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1440000" y="1152000"/>
            <a:ext cx="4608000" cy="288000"/>
          </a:xfrm>
        </p:spPr>
        <p:txBody>
          <a:bodyPr anchor="t">
            <a:no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863" y="1440000"/>
            <a:ext cx="4608000" cy="32760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474" y="216000"/>
            <a:ext cx="2664000" cy="4716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032 w 10000"/>
              <a:gd name="connsiteY0" fmla="*/ 0 h 10014"/>
              <a:gd name="connsiteX1" fmla="*/ 10000 w 10000"/>
              <a:gd name="connsiteY1" fmla="*/ 14 h 10014"/>
              <a:gd name="connsiteX2" fmla="*/ 10000 w 10000"/>
              <a:gd name="connsiteY2" fmla="*/ 10014 h 10014"/>
              <a:gd name="connsiteX3" fmla="*/ 0 w 10000"/>
              <a:gd name="connsiteY3" fmla="*/ 10014 h 10014"/>
              <a:gd name="connsiteX4" fmla="*/ 4032 w 10000"/>
              <a:gd name="connsiteY4" fmla="*/ 0 h 10014"/>
              <a:gd name="connsiteX0" fmla="*/ 4586 w 10000"/>
              <a:gd name="connsiteY0" fmla="*/ 0 h 10004"/>
              <a:gd name="connsiteX1" fmla="*/ 10000 w 10000"/>
              <a:gd name="connsiteY1" fmla="*/ 4 h 10004"/>
              <a:gd name="connsiteX2" fmla="*/ 10000 w 10000"/>
              <a:gd name="connsiteY2" fmla="*/ 10004 h 10004"/>
              <a:gd name="connsiteX3" fmla="*/ 0 w 10000"/>
              <a:gd name="connsiteY3" fmla="*/ 10004 h 10004"/>
              <a:gd name="connsiteX4" fmla="*/ 4586 w 10000"/>
              <a:gd name="connsiteY4" fmla="*/ 0 h 1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4">
                <a:moveTo>
                  <a:pt x="4586" y="0"/>
                </a:moveTo>
                <a:lnTo>
                  <a:pt x="10000" y="4"/>
                </a:lnTo>
                <a:lnTo>
                  <a:pt x="10000" y="10004"/>
                </a:lnTo>
                <a:lnTo>
                  <a:pt x="0" y="10004"/>
                </a:lnTo>
                <a:lnTo>
                  <a:pt x="4586" y="0"/>
                </a:lnTo>
                <a:close/>
              </a:path>
            </a:pathLst>
          </a:cu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68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ard 7"/>
          <p:cNvSpPr/>
          <p:nvPr userDrawn="1"/>
        </p:nvSpPr>
        <p:spPr>
          <a:xfrm>
            <a:off x="216000" y="216000"/>
            <a:ext cx="8712000" cy="4716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5004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5004 h 10000"/>
              <a:gd name="connsiteX0" fmla="*/ 0 w 10000"/>
              <a:gd name="connsiteY0" fmla="*/ 8225 h 10000"/>
              <a:gd name="connsiteX1" fmla="*/ 1647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8225 h 10000"/>
              <a:gd name="connsiteX0" fmla="*/ 0 w 10003"/>
              <a:gd name="connsiteY0" fmla="*/ 10010 h 10010"/>
              <a:gd name="connsiteX1" fmla="*/ 1650 w 10003"/>
              <a:gd name="connsiteY1" fmla="*/ 0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  <a:gd name="connsiteX0" fmla="*/ 0 w 10003"/>
              <a:gd name="connsiteY0" fmla="*/ 10010 h 10010"/>
              <a:gd name="connsiteX1" fmla="*/ 1412 w 10003"/>
              <a:gd name="connsiteY1" fmla="*/ 5 h 10010"/>
              <a:gd name="connsiteX2" fmla="*/ 10003 w 10003"/>
              <a:gd name="connsiteY2" fmla="*/ 0 h 10010"/>
              <a:gd name="connsiteX3" fmla="*/ 10003 w 10003"/>
              <a:gd name="connsiteY3" fmla="*/ 10000 h 10010"/>
              <a:gd name="connsiteX4" fmla="*/ 3 w 10003"/>
              <a:gd name="connsiteY4" fmla="*/ 10000 h 10010"/>
              <a:gd name="connsiteX5" fmla="*/ 0 w 10003"/>
              <a:gd name="connsiteY5" fmla="*/ 10010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3" h="10010">
                <a:moveTo>
                  <a:pt x="0" y="10010"/>
                </a:moveTo>
                <a:lnTo>
                  <a:pt x="1412" y="5"/>
                </a:lnTo>
                <a:lnTo>
                  <a:pt x="10003" y="0"/>
                </a:lnTo>
                <a:lnTo>
                  <a:pt x="10003" y="10000"/>
                </a:lnTo>
                <a:lnTo>
                  <a:pt x="3" y="10000"/>
                </a:lnTo>
                <a:cubicBezTo>
                  <a:pt x="2" y="10003"/>
                  <a:pt x="1" y="10007"/>
                  <a:pt x="0" y="1001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7240509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9863" y="1440000"/>
            <a:ext cx="7236000" cy="327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9" y="216000"/>
            <a:ext cx="902131" cy="900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600" y="4868863"/>
            <a:ext cx="444500" cy="27463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9B91-B200-45C1-AD3E-AEC4A27DD8A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0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64" r:id="rId4"/>
    <p:sldLayoutId id="2147483665" r:id="rId5"/>
    <p:sldLayoutId id="2147483663" r:id="rId6"/>
    <p:sldLayoutId id="2147483677" r:id="rId7"/>
    <p:sldLayoutId id="2147483676" r:id="rId8"/>
    <p:sldLayoutId id="2147483669" r:id="rId9"/>
    <p:sldLayoutId id="2147483670" r:id="rId10"/>
    <p:sldLayoutId id="2147483673" r:id="rId11"/>
    <p:sldLayoutId id="2147483671" r:id="rId12"/>
    <p:sldLayoutId id="2147483679" r:id="rId13"/>
    <p:sldLayoutId id="2147483675" r:id="rId14"/>
    <p:sldLayoutId id="2147483680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000" indent="-198000" algn="l" defTabSz="685800" rtl="0" eaLnBrk="1" latinLnBrk="0" hangingPunct="1">
        <a:lnSpc>
          <a:spcPct val="108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685800" rtl="0" eaLnBrk="1" latinLnBrk="0" hangingPunct="1">
        <a:lnSpc>
          <a:spcPct val="108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27088" indent="-107950" algn="l" defTabSz="685800" rtl="0" eaLnBrk="1" latinLnBrk="0" hangingPunct="1">
        <a:lnSpc>
          <a:spcPct val="108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3" pos="135" userDrawn="1">
          <p15:clr>
            <a:srgbClr val="F26B43"/>
          </p15:clr>
        </p15:guide>
        <p15:guide id="4" orient="horz" pos="259" userDrawn="1">
          <p15:clr>
            <a:srgbClr val="F26B43"/>
          </p15:clr>
        </p15:guide>
        <p15:guide id="5" pos="907" userDrawn="1">
          <p15:clr>
            <a:srgbClr val="F26B43"/>
          </p15:clr>
        </p15:guide>
        <p15:guide id="6" orient="horz" pos="3102" userDrawn="1">
          <p15:clr>
            <a:srgbClr val="F26B43"/>
          </p15:clr>
        </p15:guide>
        <p15:guide id="8" pos="5616" userDrawn="1">
          <p15:clr>
            <a:srgbClr val="F26B43"/>
          </p15:clr>
        </p15:guide>
        <p15:guide id="9" pos="5470" userDrawn="1">
          <p15:clr>
            <a:srgbClr val="F26B43"/>
          </p15:clr>
        </p15:guide>
        <p15:guide id="11" orient="horz" pos="2979" userDrawn="1">
          <p15:clr>
            <a:srgbClr val="F26B43"/>
          </p15:clr>
        </p15:guide>
        <p15:guide id="12" pos="2880" userDrawn="1">
          <p15:clr>
            <a:srgbClr val="F26B43"/>
          </p15:clr>
        </p15:guide>
        <p15:guide id="13" orient="horz" pos="690" userDrawn="1">
          <p15:clr>
            <a:srgbClr val="F26B43"/>
          </p15:clr>
        </p15:guide>
        <p15:guide id="14" orient="horz" pos="1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ahlin/graphics-engine" TargetMode="External"/><Relationship Id="rId2" Type="http://schemas.openxmlformats.org/officeDocument/2006/relationships/hyperlink" Target="https://github.com/rsahlin/graphics-by-openg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sahlin/super-performance-sprit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863" y="410746"/>
            <a:ext cx="7240509" cy="1185706"/>
          </a:xfrm>
        </p:spPr>
        <p:txBody>
          <a:bodyPr/>
          <a:lstStyle/>
          <a:p>
            <a:r>
              <a:rPr lang="en-GB" dirty="0" smtClean="0"/>
              <a:t>Deconstructing OpenGL ES</a:t>
            </a:r>
            <a:br>
              <a:rPr lang="en-GB" dirty="0" smtClean="0"/>
            </a:br>
            <a:r>
              <a:rPr lang="en-GB" sz="2000" b="0" dirty="0" smtClean="0"/>
              <a:t>Richard Sahlin</a:t>
            </a:r>
            <a:endParaRPr lang="en-GB" sz="2000" b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078038"/>
            <a:ext cx="5715000" cy="2000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9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Declaration</a:t>
            </a:r>
            <a:r>
              <a:rPr lang="sv-SE" dirty="0" smtClean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independence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1440000" y="1152000"/>
            <a:ext cx="7239600" cy="216000"/>
          </a:xfrm>
        </p:spPr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to get data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10</a:t>
            </a:fld>
            <a:endParaRPr lang="sv-SE"/>
          </a:p>
        </p:txBody>
      </p:sp>
      <p:grpSp>
        <p:nvGrpSpPr>
          <p:cNvPr id="13" name="Group 12"/>
          <p:cNvGrpSpPr/>
          <p:nvPr/>
        </p:nvGrpSpPr>
        <p:grpSpPr>
          <a:xfrm>
            <a:off x="1119883" y="2228850"/>
            <a:ext cx="3780730" cy="2292935"/>
            <a:chOff x="2167846" y="1563335"/>
            <a:chExt cx="3256909" cy="3342533"/>
          </a:xfrm>
        </p:grpSpPr>
        <p:sp>
          <p:nvSpPr>
            <p:cNvPr id="7" name="TextBox 6"/>
            <p:cNvSpPr txBox="1"/>
            <p:nvPr/>
          </p:nvSpPr>
          <p:spPr>
            <a:xfrm>
              <a:off x="2167846" y="1563335"/>
              <a:ext cx="3256909" cy="33425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#version 100</a:t>
              </a: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sv-SE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oid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b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sv-SE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l_Position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aMyVertex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uMyMatrix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sv-SE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sv-SE" sz="1100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94571" y="1844023"/>
              <a:ext cx="2020939" cy="542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ttribute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sv-SE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vec3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aMyVertex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vec4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aColor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4571" y="2292199"/>
              <a:ext cx="1860936" cy="329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niform </a:t>
              </a:r>
              <a:r>
                <a:rPr lang="sv-SE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mat4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uMyMatrix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sv-SE" sz="11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94571" y="2526760"/>
              <a:ext cx="1774779" cy="329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arying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vec4 </a:t>
              </a:r>
              <a:r>
                <a:rPr lang="sv-SE" sz="11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vMyColor</a:t>
              </a:r>
              <a:r>
                <a:rPr lang="sv-SE" sz="11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sv-SE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868778" y="2427385"/>
            <a:ext cx="1949853" cy="2616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100" dirty="0" err="1" smtClean="0"/>
              <a:t>glVertexAttribPointer</a:t>
            </a:r>
            <a:r>
              <a:rPr lang="sv-SE" sz="1100" dirty="0" smtClean="0"/>
              <a:t>()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1664414" y="1440000"/>
            <a:ext cx="1756880" cy="612648"/>
          </a:xfrm>
          <a:prstGeom prst="wedgeRoundRectCallout">
            <a:avLst>
              <a:gd name="adj1" fmla="val -25327"/>
              <a:gd name="adj2" fmla="val 10610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GLES 2.0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Vertex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shader</a:t>
            </a:r>
            <a:endParaRPr lang="sv-SE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Straight Arrow Connector 20"/>
          <p:cNvCxnSpPr>
            <a:stCxn id="10" idx="3"/>
            <a:endCxn id="14" idx="1"/>
          </p:cNvCxnSpPr>
          <p:nvPr/>
        </p:nvCxnSpPr>
        <p:spPr>
          <a:xfrm flipV="1">
            <a:off x="4193381" y="2558190"/>
            <a:ext cx="1675397" cy="49242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007644" y="2841790"/>
            <a:ext cx="3810988" cy="400959"/>
            <a:chOff x="4007644" y="2841790"/>
            <a:chExt cx="3810988" cy="400959"/>
          </a:xfrm>
          <a:solidFill>
            <a:schemeClr val="accent4">
              <a:lumMod val="50000"/>
            </a:schemeClr>
          </a:solidFill>
        </p:grpSpPr>
        <p:sp>
          <p:nvSpPr>
            <p:cNvPr id="17" name="TextBox 16"/>
            <p:cNvSpPr txBox="1"/>
            <p:nvPr/>
          </p:nvSpPr>
          <p:spPr>
            <a:xfrm>
              <a:off x="5868779" y="2981139"/>
              <a:ext cx="1949853" cy="261610"/>
            </a:xfrm>
            <a:prstGeom prst="rect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smtClean="0"/>
                <a:t>glUniformMatrix4fv()</a:t>
              </a:r>
            </a:p>
          </p:txBody>
        </p:sp>
        <p:cxnSp>
          <p:nvCxnSpPr>
            <p:cNvPr id="25" name="Straight Arrow Connector 24"/>
            <p:cNvCxnSpPr>
              <a:stCxn id="11" idx="3"/>
              <a:endCxn id="17" idx="1"/>
            </p:cNvCxnSpPr>
            <p:nvPr/>
          </p:nvCxnSpPr>
          <p:spPr>
            <a:xfrm>
              <a:off x="4007644" y="2841790"/>
              <a:ext cx="1861135" cy="270154"/>
            </a:xfrm>
            <a:prstGeom prst="straightConnector1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437219" y="3002696"/>
            <a:ext cx="4381411" cy="785613"/>
            <a:chOff x="3437219" y="3002696"/>
            <a:chExt cx="4381411" cy="78561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TextBox 17"/>
            <p:cNvSpPr txBox="1"/>
            <p:nvPr/>
          </p:nvSpPr>
          <p:spPr>
            <a:xfrm>
              <a:off x="5868777" y="3463453"/>
              <a:ext cx="1949853" cy="26161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err="1" smtClean="0"/>
                <a:t>Assign</a:t>
              </a:r>
              <a:r>
                <a:rPr lang="sv-SE" sz="1100" dirty="0" smtClean="0"/>
                <a:t> in </a:t>
              </a:r>
              <a:r>
                <a:rPr lang="sv-SE" sz="1100" dirty="0" err="1" smtClean="0"/>
                <a:t>shader</a:t>
              </a:r>
              <a:endParaRPr lang="sv-SE" sz="1100" dirty="0" smtClean="0"/>
            </a:p>
          </p:txBody>
        </p:sp>
        <p:cxnSp>
          <p:nvCxnSpPr>
            <p:cNvPr id="29" name="Straight Arrow Connector 28"/>
            <p:cNvCxnSpPr>
              <a:stCxn id="12" idx="3"/>
              <a:endCxn id="18" idx="1"/>
            </p:cNvCxnSpPr>
            <p:nvPr/>
          </p:nvCxnSpPr>
          <p:spPr>
            <a:xfrm>
              <a:off x="3907630" y="3002696"/>
              <a:ext cx="1961147" cy="591562"/>
            </a:xfrm>
            <a:prstGeom prst="straightConnector1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1"/>
              <a:endCxn id="36" idx="3"/>
            </p:cNvCxnSpPr>
            <p:nvPr/>
          </p:nvCxnSpPr>
          <p:spPr>
            <a:xfrm flipH="1">
              <a:off x="3437219" y="3594258"/>
              <a:ext cx="2431558" cy="194051"/>
            </a:xfrm>
            <a:prstGeom prst="straightConnector1">
              <a:avLst/>
            </a:prstGeom>
            <a:grpFill/>
            <a:ln w="254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446927" y="3657504"/>
            <a:ext cx="1990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vMyColor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aColor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v-SE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0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Super </a:t>
            </a:r>
            <a:r>
              <a:rPr lang="sv-SE" dirty="0" err="1" smtClean="0"/>
              <a:t>performance</a:t>
            </a:r>
            <a:r>
              <a:rPr lang="sv-SE" dirty="0" smtClean="0"/>
              <a:t> sprites	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1000 Sprites on </a:t>
            </a:r>
            <a:r>
              <a:rPr lang="sv-SE" dirty="0" err="1" smtClean="0"/>
              <a:t>screen</a:t>
            </a:r>
            <a:r>
              <a:rPr lang="sv-SE" dirty="0" smtClean="0"/>
              <a:t> at 60FPS in Java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Non </a:t>
            </a:r>
            <a:r>
              <a:rPr lang="sv-SE" dirty="0" err="1" smtClean="0"/>
              <a:t>squared</a:t>
            </a:r>
            <a:r>
              <a:rPr lang="sv-SE" dirty="0" smtClean="0"/>
              <a:t> sprites, </a:t>
            </a:r>
            <a:r>
              <a:rPr lang="sv-SE" dirty="0" err="1" smtClean="0"/>
              <a:t>rotated</a:t>
            </a:r>
            <a:r>
              <a:rPr lang="sv-SE" dirty="0" smtClean="0"/>
              <a:t> and </a:t>
            </a:r>
            <a:r>
              <a:rPr lang="sv-SE" dirty="0" err="1" smtClean="0"/>
              <a:t>scaled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dynamic</a:t>
            </a:r>
            <a:r>
              <a:rPr lang="sv-SE" dirty="0" smtClean="0"/>
              <a:t> sprite image</a:t>
            </a:r>
          </a:p>
          <a:p>
            <a:r>
              <a:rPr lang="sv-SE" dirty="0" err="1"/>
              <a:t>Put</a:t>
            </a:r>
            <a:r>
              <a:rPr lang="sv-SE" dirty="0"/>
              <a:t> as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processing</a:t>
            </a:r>
            <a:r>
              <a:rPr lang="sv-SE" dirty="0"/>
              <a:t> as </a:t>
            </a:r>
            <a:r>
              <a:rPr lang="sv-SE" dirty="0" err="1"/>
              <a:t>possible</a:t>
            </a:r>
            <a:r>
              <a:rPr lang="sv-SE" dirty="0"/>
              <a:t> on GL – </a:t>
            </a:r>
            <a:r>
              <a:rPr lang="sv-SE" dirty="0" err="1"/>
              <a:t>avoid</a:t>
            </a:r>
            <a:r>
              <a:rPr lang="sv-SE" dirty="0"/>
              <a:t> </a:t>
            </a:r>
            <a:r>
              <a:rPr lang="sv-SE" dirty="0" err="1"/>
              <a:t>doing</a:t>
            </a:r>
            <a:r>
              <a:rPr lang="sv-SE" dirty="0"/>
              <a:t> </a:t>
            </a:r>
            <a:r>
              <a:rPr lang="sv-SE" dirty="0" err="1"/>
              <a:t>calculations</a:t>
            </a:r>
            <a:r>
              <a:rPr lang="sv-SE" dirty="0"/>
              <a:t> on the </a:t>
            </a:r>
            <a:r>
              <a:rPr lang="sv-SE" dirty="0" smtClean="0"/>
              <a:t>CPU</a:t>
            </a:r>
          </a:p>
          <a:p>
            <a:r>
              <a:rPr lang="sv-SE" dirty="0" err="1" smtClean="0"/>
              <a:t>Shall</a:t>
            </a:r>
            <a:r>
              <a:rPr lang="sv-SE" dirty="0" smtClean="0"/>
              <a:t> </a:t>
            </a:r>
            <a:r>
              <a:rPr lang="sv-SE" dirty="0" err="1" smtClean="0"/>
              <a:t>run</a:t>
            </a:r>
            <a:r>
              <a:rPr lang="sv-SE" dirty="0" smtClean="0"/>
              <a:t> on </a:t>
            </a:r>
            <a:r>
              <a:rPr lang="sv-SE" dirty="0" err="1" smtClean="0"/>
              <a:t>older</a:t>
            </a:r>
            <a:r>
              <a:rPr lang="sv-SE" dirty="0" smtClean="0"/>
              <a:t> or </a:t>
            </a:r>
            <a:r>
              <a:rPr lang="sv-SE" dirty="0" err="1" smtClean="0"/>
              <a:t>low</a:t>
            </a:r>
            <a:r>
              <a:rPr lang="sv-SE" smtClean="0"/>
              <a:t> end </a:t>
            </a:r>
            <a:r>
              <a:rPr lang="sv-SE" dirty="0" smtClean="0"/>
              <a:t>hardware </a:t>
            </a:r>
            <a:r>
              <a:rPr lang="sv-SE" dirty="0" err="1" smtClean="0"/>
              <a:t>such</a:t>
            </a:r>
            <a:r>
              <a:rPr lang="sv-SE" dirty="0" smtClean="0"/>
              <a:t> as </a:t>
            </a:r>
            <a:r>
              <a:rPr lang="sv-SE" dirty="0" err="1" smtClean="0"/>
              <a:t>Tegra</a:t>
            </a:r>
            <a:r>
              <a:rPr lang="sv-SE" dirty="0" smtClean="0"/>
              <a:t> 2 / </a:t>
            </a:r>
            <a:r>
              <a:rPr lang="sv-SE" dirty="0" err="1" smtClean="0"/>
              <a:t>Adreno</a:t>
            </a:r>
            <a:r>
              <a:rPr lang="sv-SE" dirty="0" smtClean="0"/>
              <a:t> 220</a:t>
            </a:r>
          </a:p>
          <a:p>
            <a:r>
              <a:rPr lang="sv-SE" dirty="0" smtClean="0"/>
              <a:t>Calling </a:t>
            </a:r>
            <a:r>
              <a:rPr lang="sv-SE" dirty="0" err="1" smtClean="0"/>
              <a:t>drawArrays</a:t>
            </a:r>
            <a:r>
              <a:rPr lang="sv-SE" dirty="0" smtClean="0"/>
              <a:t> or </a:t>
            </a:r>
            <a:r>
              <a:rPr lang="sv-SE" dirty="0" err="1" smtClean="0"/>
              <a:t>drawElements</a:t>
            </a:r>
            <a:r>
              <a:rPr lang="sv-SE" dirty="0" smtClean="0"/>
              <a:t> is </a:t>
            </a:r>
            <a:r>
              <a:rPr lang="sv-SE" dirty="0" err="1" smtClean="0"/>
              <a:t>expensive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Lot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state</a:t>
            </a:r>
            <a:r>
              <a:rPr lang="sv-SE" dirty="0" smtClean="0"/>
              <a:t> handling and setup for </a:t>
            </a:r>
            <a:r>
              <a:rPr lang="sv-SE" dirty="0" err="1" smtClean="0"/>
              <a:t>each</a:t>
            </a:r>
            <a:r>
              <a:rPr lang="sv-SE" dirty="0" smtClean="0"/>
              <a:t> call</a:t>
            </a:r>
          </a:p>
          <a:p>
            <a:r>
              <a:rPr lang="sv-SE" dirty="0" err="1" smtClean="0"/>
              <a:t>Simply</a:t>
            </a:r>
            <a:r>
              <a:rPr lang="sv-SE" dirty="0" smtClean="0"/>
              <a:t> not </a:t>
            </a:r>
            <a:r>
              <a:rPr lang="sv-SE" dirty="0" err="1" smtClean="0"/>
              <a:t>possible</a:t>
            </a:r>
            <a:r>
              <a:rPr lang="sv-SE" dirty="0" smtClean="0"/>
              <a:t> on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type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hardware</a:t>
            </a:r>
          </a:p>
          <a:p>
            <a:r>
              <a:rPr lang="sv-SE" dirty="0" err="1" smtClean="0"/>
              <a:t>Figure</a:t>
            </a:r>
            <a:r>
              <a:rPr lang="sv-SE" dirty="0" smtClean="0"/>
              <a:t> </a:t>
            </a:r>
            <a:r>
              <a:rPr lang="sv-SE" dirty="0" err="1" smtClean="0"/>
              <a:t>out</a:t>
            </a:r>
            <a:r>
              <a:rPr lang="sv-SE" dirty="0" smtClean="0"/>
              <a:t> alternative solution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94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Tiled</a:t>
            </a:r>
            <a:r>
              <a:rPr lang="sv-SE" dirty="0" smtClean="0"/>
              <a:t> Sprite Engine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No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draw</a:t>
            </a:r>
            <a:r>
              <a:rPr lang="sv-SE" dirty="0" smtClean="0"/>
              <a:t> calls!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–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all sprites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rendered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the same </a:t>
            </a:r>
            <a:r>
              <a:rPr lang="sv-SE" dirty="0" err="1" smtClean="0"/>
              <a:t>drawCall</a:t>
            </a:r>
            <a:r>
              <a:rPr lang="sv-SE" dirty="0" smtClean="0"/>
              <a:t>, </a:t>
            </a:r>
            <a:r>
              <a:rPr lang="sv-SE" dirty="0" err="1" smtClean="0"/>
              <a:t>ie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call to </a:t>
            </a:r>
            <a:r>
              <a:rPr lang="sv-SE" dirty="0" err="1" smtClean="0"/>
              <a:t>drawArrays</a:t>
            </a:r>
            <a:r>
              <a:rPr lang="sv-SE" dirty="0" smtClean="0"/>
              <a:t> or </a:t>
            </a:r>
            <a:r>
              <a:rPr lang="sv-SE" dirty="0" err="1" smtClean="0"/>
              <a:t>drawElements</a:t>
            </a:r>
            <a:r>
              <a:rPr lang="sv-SE" dirty="0" smtClean="0"/>
              <a:t>?</a:t>
            </a:r>
          </a:p>
          <a:p>
            <a:r>
              <a:rPr lang="sv-SE" dirty="0" smtClean="0"/>
              <a:t>Drawbacks:</a:t>
            </a:r>
            <a:br>
              <a:rPr lang="sv-SE" dirty="0" smtClean="0"/>
            </a:br>
            <a:r>
              <a:rPr lang="sv-SE" dirty="0" smtClean="0"/>
              <a:t>All sprites </a:t>
            </a:r>
            <a:r>
              <a:rPr lang="sv-SE" dirty="0" err="1" smtClean="0"/>
              <a:t>share</a:t>
            </a:r>
            <a:r>
              <a:rPr lang="sv-SE" dirty="0" smtClean="0"/>
              <a:t> program, uniforms, </a:t>
            </a:r>
            <a:r>
              <a:rPr lang="sv-SE" dirty="0" err="1" smtClean="0"/>
              <a:t>textures</a:t>
            </a:r>
            <a:r>
              <a:rPr lang="sv-SE" dirty="0" smtClean="0"/>
              <a:t> and GL </a:t>
            </a:r>
            <a:r>
              <a:rPr lang="sv-SE" dirty="0" err="1" smtClean="0"/>
              <a:t>state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means</a:t>
            </a:r>
            <a:r>
              <a:rPr lang="sv-SE" dirty="0" smtClean="0"/>
              <a:t> same matrix for all sprites, </a:t>
            </a:r>
            <a:r>
              <a:rPr lang="sv-SE" dirty="0" err="1" smtClean="0"/>
              <a:t>ie</a:t>
            </a:r>
            <a:r>
              <a:rPr lang="sv-SE" dirty="0" smtClean="0"/>
              <a:t> transform </a:t>
            </a:r>
            <a:r>
              <a:rPr lang="sv-SE" dirty="0" err="1" smtClean="0"/>
              <a:t>can</a:t>
            </a:r>
            <a:r>
              <a:rPr lang="sv-SE" dirty="0" smtClean="0"/>
              <a:t> not be </a:t>
            </a:r>
            <a:r>
              <a:rPr lang="sv-SE" dirty="0" err="1" smtClean="0"/>
              <a:t>passed</a:t>
            </a:r>
            <a:r>
              <a:rPr lang="sv-SE" dirty="0" smtClean="0"/>
              <a:t> as uniform.</a:t>
            </a:r>
          </a:p>
          <a:p>
            <a:r>
              <a:rPr lang="sv-SE" dirty="0" err="1"/>
              <a:t>Calculate</a:t>
            </a:r>
            <a:r>
              <a:rPr lang="sv-SE" dirty="0"/>
              <a:t> </a:t>
            </a:r>
            <a:r>
              <a:rPr lang="sv-SE" dirty="0" err="1"/>
              <a:t>texture</a:t>
            </a:r>
            <a:r>
              <a:rPr lang="sv-SE" dirty="0"/>
              <a:t> UV </a:t>
            </a:r>
            <a:r>
              <a:rPr lang="sv-SE" dirty="0" err="1"/>
              <a:t>coordinates</a:t>
            </a:r>
            <a:r>
              <a:rPr lang="sv-SE" dirty="0"/>
              <a:t> by </a:t>
            </a:r>
            <a:r>
              <a:rPr lang="sv-SE" dirty="0" err="1"/>
              <a:t>using</a:t>
            </a:r>
            <a:r>
              <a:rPr lang="sv-SE" dirty="0"/>
              <a:t> same </a:t>
            </a:r>
            <a:r>
              <a:rPr lang="sv-SE" dirty="0" err="1"/>
              <a:t>sized</a:t>
            </a:r>
            <a:r>
              <a:rPr lang="sv-SE" dirty="0"/>
              <a:t> </a:t>
            </a:r>
            <a:r>
              <a:rPr lang="sv-SE" dirty="0" err="1" smtClean="0"/>
              <a:t>frames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allows</a:t>
            </a:r>
            <a:r>
              <a:rPr lang="sv-SE" dirty="0" smtClean="0"/>
              <a:t> animation by just </a:t>
            </a:r>
            <a:r>
              <a:rPr lang="sv-SE" dirty="0" err="1" smtClean="0"/>
              <a:t>updating</a:t>
            </a:r>
            <a:r>
              <a:rPr lang="sv-SE" dirty="0" smtClean="0"/>
              <a:t> the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number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119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Preparing</a:t>
            </a:r>
            <a:r>
              <a:rPr lang="sv-SE" dirty="0" smtClean="0"/>
              <a:t> the data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2 </a:t>
            </a:r>
            <a:r>
              <a:rPr lang="sv-SE" dirty="0" err="1" smtClean="0"/>
              <a:t>Triangles</a:t>
            </a:r>
            <a:r>
              <a:rPr lang="sv-SE" dirty="0" smtClean="0"/>
              <a:t> = </a:t>
            </a:r>
            <a:r>
              <a:rPr lang="sv-SE" dirty="0" err="1" smtClean="0"/>
              <a:t>One</a:t>
            </a:r>
            <a:r>
              <a:rPr lang="sv-SE" dirty="0" smtClean="0"/>
              <a:t> Sprite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square</a:t>
            </a:r>
            <a:r>
              <a:rPr lang="sv-SE" dirty="0" smtClean="0"/>
              <a:t> = 4 </a:t>
            </a:r>
            <a:r>
              <a:rPr lang="sv-SE" dirty="0" err="1" smtClean="0"/>
              <a:t>vertices</a:t>
            </a:r>
            <a:endParaRPr lang="sv-SE" dirty="0" smtClean="0"/>
          </a:p>
          <a:p>
            <a:r>
              <a:rPr lang="sv-SE" dirty="0" smtClean="0"/>
              <a:t>Not TRIANGLE_FAN or TRIANGLE_STRIP</a:t>
            </a:r>
          </a:p>
          <a:p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TRIANGLES </a:t>
            </a:r>
            <a:r>
              <a:rPr lang="sv-SE" dirty="0" err="1" smtClean="0"/>
              <a:t>works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lead</a:t>
            </a:r>
            <a:r>
              <a:rPr lang="sv-SE" dirty="0" smtClean="0"/>
              <a:t> to 6 </a:t>
            </a:r>
            <a:r>
              <a:rPr lang="sv-SE" dirty="0" err="1" smtClean="0"/>
              <a:t>vertices</a:t>
            </a:r>
            <a:r>
              <a:rPr lang="sv-SE" dirty="0" smtClean="0"/>
              <a:t> per </a:t>
            </a:r>
            <a:r>
              <a:rPr lang="sv-SE" dirty="0" err="1" smtClean="0"/>
              <a:t>square</a:t>
            </a:r>
            <a:r>
              <a:rPr lang="sv-SE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790499" y="1719296"/>
            <a:ext cx="1480439" cy="1963763"/>
            <a:chOff x="2232820" y="2075501"/>
            <a:chExt cx="1480439" cy="1963763"/>
          </a:xfrm>
        </p:grpSpPr>
        <p:sp>
          <p:nvSpPr>
            <p:cNvPr id="6" name="Flowchart: Process 5"/>
            <p:cNvSpPr/>
            <p:nvPr/>
          </p:nvSpPr>
          <p:spPr>
            <a:xfrm>
              <a:off x="2232820" y="2075501"/>
              <a:ext cx="1480439" cy="1947859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>
                <a:solidFill>
                  <a:prstClr val="white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2242268" y="2075501"/>
              <a:ext cx="1470991" cy="19637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439863" y="2260993"/>
            <a:ext cx="1459454" cy="984012"/>
            <a:chOff x="1439863" y="2260993"/>
            <a:chExt cx="1459454" cy="984012"/>
          </a:xfrm>
        </p:grpSpPr>
        <p:cxnSp>
          <p:nvCxnSpPr>
            <p:cNvPr id="8" name="Straight Connector 7"/>
            <p:cNvCxnSpPr>
              <a:endCxn id="4" idx="1"/>
            </p:cNvCxnSpPr>
            <p:nvPr/>
          </p:nvCxnSpPr>
          <p:spPr>
            <a:xfrm flipH="1">
              <a:off x="1439863" y="2272458"/>
              <a:ext cx="522752" cy="80554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62615" y="2272458"/>
              <a:ext cx="158535" cy="972547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62615" y="2260993"/>
              <a:ext cx="704230" cy="85743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62615" y="2260993"/>
              <a:ext cx="936702" cy="428719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" idx="1"/>
            </p:cNvCxnSpPr>
            <p:nvPr/>
          </p:nvCxnSpPr>
          <p:spPr>
            <a:xfrm>
              <a:off x="1439863" y="3078000"/>
              <a:ext cx="645947" cy="13858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095258" y="3112428"/>
              <a:ext cx="571587" cy="104154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643902" y="2689712"/>
              <a:ext cx="255415" cy="425718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546088" y="2272458"/>
            <a:ext cx="1459454" cy="1095210"/>
            <a:chOff x="3546088" y="2272458"/>
            <a:chExt cx="1459454" cy="109521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4249677" y="2373350"/>
              <a:ext cx="18031" cy="972016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4234649" y="2322126"/>
              <a:ext cx="770893" cy="2483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3546088" y="2272458"/>
              <a:ext cx="1423056" cy="1095210"/>
              <a:chOff x="3546088" y="2272458"/>
              <a:chExt cx="1423056" cy="109521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3546088" y="2272458"/>
                <a:ext cx="78059" cy="1072908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3568390" y="3345366"/>
                <a:ext cx="689870" cy="22302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3646449" y="2346958"/>
                <a:ext cx="624470" cy="998410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33595" y="2322125"/>
                <a:ext cx="624665" cy="24833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4267708" y="3356517"/>
                <a:ext cx="568184" cy="11151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280562" y="2373349"/>
                <a:ext cx="642669" cy="994319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4919059" y="2346958"/>
                <a:ext cx="50085" cy="1009559"/>
              </a:xfrm>
              <a:prstGeom prst="line">
                <a:avLst/>
              </a:prstGeom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766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Preparing</a:t>
            </a:r>
            <a:r>
              <a:rPr lang="sv-SE" dirty="0" smtClean="0"/>
              <a:t> the data - transform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Storing</a:t>
            </a:r>
            <a:r>
              <a:rPr lang="sv-SE" dirty="0" smtClean="0"/>
              <a:t> position and rotation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368000"/>
            <a:ext cx="7236000" cy="3276000"/>
          </a:xfrm>
        </p:spPr>
        <p:txBody>
          <a:bodyPr/>
          <a:lstStyle/>
          <a:p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drawElements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Index to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in </a:t>
            </a:r>
            <a:r>
              <a:rPr lang="sv-SE" dirty="0" err="1" smtClean="0"/>
              <a:t>each</a:t>
            </a:r>
            <a:r>
              <a:rPr lang="sv-SE" dirty="0" smtClean="0"/>
              <a:t> sprite.</a:t>
            </a:r>
            <a:br>
              <a:rPr lang="sv-SE" dirty="0" smtClean="0"/>
            </a:br>
            <a:r>
              <a:rPr lang="sv-SE" dirty="0" smtClean="0"/>
              <a:t>10 sprites = 40 </a:t>
            </a:r>
            <a:r>
              <a:rPr lang="sv-SE" dirty="0" err="1" smtClean="0"/>
              <a:t>vertices</a:t>
            </a:r>
            <a:r>
              <a:rPr lang="sv-SE" dirty="0" smtClean="0"/>
              <a:t> –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must be </a:t>
            </a:r>
            <a:r>
              <a:rPr lang="sv-SE" dirty="0" err="1" smtClean="0"/>
              <a:t>processed</a:t>
            </a:r>
            <a:endParaRPr lang="sv-SE" dirty="0" smtClean="0"/>
          </a:p>
          <a:p>
            <a:r>
              <a:rPr lang="sv-SE" dirty="0" err="1" smtClean="0"/>
              <a:t>Attribute</a:t>
            </a:r>
            <a:r>
              <a:rPr lang="sv-SE" dirty="0" smtClean="0"/>
              <a:t> </a:t>
            </a:r>
            <a:r>
              <a:rPr lang="sv-SE" dirty="0" err="1" smtClean="0"/>
              <a:t>holds</a:t>
            </a:r>
            <a:r>
              <a:rPr lang="sv-SE" dirty="0" smtClean="0"/>
              <a:t> position – </a:t>
            </a:r>
            <a:r>
              <a:rPr lang="sv-SE" dirty="0" err="1" smtClean="0"/>
              <a:t>xyz</a:t>
            </a:r>
            <a:r>
              <a:rPr lang="sv-SE" dirty="0" smtClean="0"/>
              <a:t> – 3  floats</a:t>
            </a:r>
            <a:br>
              <a:rPr lang="sv-SE" dirty="0" smtClean="0"/>
            </a:br>
            <a:r>
              <a:rPr lang="sv-SE" dirty="0" smtClean="0"/>
              <a:t>Z </a:t>
            </a:r>
            <a:r>
              <a:rPr lang="sv-SE" dirty="0" err="1" smtClean="0"/>
              <a:t>axis</a:t>
            </a:r>
            <a:r>
              <a:rPr lang="sv-SE" dirty="0" smtClean="0"/>
              <a:t> rotation </a:t>
            </a:r>
            <a:r>
              <a:rPr lang="sv-SE" dirty="0" err="1" smtClean="0"/>
              <a:t>angle</a:t>
            </a:r>
            <a:r>
              <a:rPr lang="sv-SE" dirty="0" smtClean="0"/>
              <a:t> – z – 1 float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31095" y="3187826"/>
            <a:ext cx="535852" cy="605322"/>
            <a:chOff x="6634382" y="2444125"/>
            <a:chExt cx="1480439" cy="1963763"/>
          </a:xfrm>
        </p:grpSpPr>
        <p:sp>
          <p:nvSpPr>
            <p:cNvPr id="13" name="Flowchart: Process 12"/>
            <p:cNvSpPr/>
            <p:nvPr/>
          </p:nvSpPr>
          <p:spPr>
            <a:xfrm rot="1538368">
              <a:off x="6634382" y="2444125"/>
              <a:ext cx="1480439" cy="1947859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>
                <a:solidFill>
                  <a:prstClr val="white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538368" flipV="1">
              <a:off x="6643830" y="2444125"/>
              <a:ext cx="1470991" cy="19637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319453" y="2942296"/>
            <a:ext cx="2809301" cy="1701704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600" dirty="0" err="1" smtClean="0"/>
          </a:p>
        </p:txBody>
      </p:sp>
      <p:grpSp>
        <p:nvGrpSpPr>
          <p:cNvPr id="19" name="Group 18"/>
          <p:cNvGrpSpPr/>
          <p:nvPr/>
        </p:nvGrpSpPr>
        <p:grpSpPr>
          <a:xfrm rot="17118399">
            <a:off x="4240245" y="3269298"/>
            <a:ext cx="535852" cy="605322"/>
            <a:chOff x="6634382" y="2444125"/>
            <a:chExt cx="1480439" cy="1963763"/>
          </a:xfrm>
        </p:grpSpPr>
        <p:sp>
          <p:nvSpPr>
            <p:cNvPr id="20" name="Flowchart: Process 19"/>
            <p:cNvSpPr/>
            <p:nvPr/>
          </p:nvSpPr>
          <p:spPr>
            <a:xfrm rot="1538368">
              <a:off x="6634382" y="2444125"/>
              <a:ext cx="1480439" cy="1947859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>
                <a:solidFill>
                  <a:prstClr val="white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538368" flipV="1">
              <a:off x="6643830" y="2444125"/>
              <a:ext cx="1470991" cy="1963763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3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Preparing</a:t>
            </a:r>
            <a:r>
              <a:rPr lang="sv-SE" dirty="0" smtClean="0"/>
              <a:t> the data - </a:t>
            </a:r>
            <a:r>
              <a:rPr lang="sv-SE" dirty="0" err="1" smtClean="0"/>
              <a:t>frames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smtClean="0"/>
              <a:t>Animation </a:t>
            </a:r>
            <a:r>
              <a:rPr lang="sv-SE" dirty="0" err="1" smtClean="0"/>
              <a:t>frame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367999"/>
            <a:ext cx="7236000" cy="3500863"/>
          </a:xfrm>
        </p:spPr>
        <p:txBody>
          <a:bodyPr/>
          <a:lstStyle/>
          <a:p>
            <a:r>
              <a:rPr lang="sv-SE" dirty="0" smtClean="0"/>
              <a:t>Store animation </a:t>
            </a:r>
            <a:r>
              <a:rPr lang="sv-SE" dirty="0" err="1" smtClean="0"/>
              <a:t>frame</a:t>
            </a:r>
            <a:r>
              <a:rPr lang="sv-SE" dirty="0" smtClean="0"/>
              <a:t> as </a:t>
            </a:r>
            <a:r>
              <a:rPr lang="sv-SE" dirty="0" err="1" smtClean="0"/>
              <a:t>attribute</a:t>
            </a: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 err="1" smtClean="0"/>
              <a:t>one</a:t>
            </a:r>
            <a:r>
              <a:rPr lang="sv-SE" dirty="0" smtClean="0"/>
              <a:t> float</a:t>
            </a:r>
          </a:p>
          <a:p>
            <a:r>
              <a:rPr lang="sv-SE" dirty="0" err="1" smtClean="0"/>
              <a:t>Put</a:t>
            </a:r>
            <a:r>
              <a:rPr lang="sv-SE" dirty="0" smtClean="0"/>
              <a:t> </a:t>
            </a:r>
            <a:r>
              <a:rPr lang="sv-SE" dirty="0" err="1" smtClean="0"/>
              <a:t>fraction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and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 in uniform</a:t>
            </a:r>
          </a:p>
          <a:p>
            <a:endParaRPr lang="sv-SE" dirty="0" smtClean="0"/>
          </a:p>
          <a:p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Calculate</a:t>
            </a:r>
            <a:r>
              <a:rPr lang="sv-SE" dirty="0" smtClean="0"/>
              <a:t> UV by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width</a:t>
            </a:r>
            <a:r>
              <a:rPr lang="sv-SE" dirty="0"/>
              <a:t> </a:t>
            </a:r>
            <a:r>
              <a:rPr lang="sv-SE" dirty="0" smtClean="0"/>
              <a:t>- 0.5 and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 – 2. </a:t>
            </a:r>
            <a:r>
              <a:rPr lang="sv-SE" dirty="0" err="1" smtClean="0"/>
              <a:t>This</a:t>
            </a:r>
            <a:r>
              <a:rPr lang="sv-SE" dirty="0" smtClean="0"/>
              <a:t> gives: </a:t>
            </a:r>
            <a:br>
              <a:rPr lang="sv-SE" dirty="0" smtClean="0"/>
            </a:br>
            <a:r>
              <a:rPr lang="sv-SE" dirty="0" smtClean="0"/>
              <a:t>U = mod(</a:t>
            </a:r>
            <a:r>
              <a:rPr lang="sv-SE" dirty="0" err="1" smtClean="0"/>
              <a:t>frame</a:t>
            </a:r>
            <a:r>
              <a:rPr lang="sv-SE" dirty="0" smtClean="0"/>
              <a:t>,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) *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width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V = </a:t>
            </a:r>
            <a:r>
              <a:rPr lang="sv-SE" dirty="0" err="1" smtClean="0"/>
              <a:t>floor</a:t>
            </a:r>
            <a:r>
              <a:rPr lang="sv-SE" dirty="0" smtClean="0"/>
              <a:t>(</a:t>
            </a:r>
            <a:r>
              <a:rPr lang="sv-SE" dirty="0" err="1" smtClean="0"/>
              <a:t>frame</a:t>
            </a:r>
            <a:r>
              <a:rPr lang="sv-SE" dirty="0" smtClean="0"/>
              <a:t> / </a:t>
            </a:r>
            <a:r>
              <a:rPr lang="sv-SE" dirty="0" err="1" smtClean="0"/>
              <a:t>frames</a:t>
            </a:r>
            <a:r>
              <a:rPr lang="sv-SE" dirty="0" smtClean="0"/>
              <a:t> per </a:t>
            </a:r>
            <a:r>
              <a:rPr lang="sv-SE" dirty="0" err="1" smtClean="0"/>
              <a:t>line</a:t>
            </a:r>
            <a:r>
              <a:rPr lang="sv-SE" dirty="0" smtClean="0"/>
              <a:t>) * </a:t>
            </a:r>
            <a:r>
              <a:rPr lang="sv-SE" dirty="0" err="1" smtClean="0"/>
              <a:t>frame</a:t>
            </a:r>
            <a:r>
              <a:rPr lang="sv-SE" dirty="0" smtClean="0"/>
              <a:t> </a:t>
            </a:r>
            <a:r>
              <a:rPr lang="sv-SE" dirty="0" err="1" smtClean="0"/>
              <a:t>height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  <a:p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15</a:t>
            </a:fld>
            <a:endParaRPr lang="sv-SE"/>
          </a:p>
        </p:txBody>
      </p:sp>
      <p:grpSp>
        <p:nvGrpSpPr>
          <p:cNvPr id="36" name="Group 35"/>
          <p:cNvGrpSpPr/>
          <p:nvPr/>
        </p:nvGrpSpPr>
        <p:grpSpPr>
          <a:xfrm>
            <a:off x="1395857" y="1987567"/>
            <a:ext cx="3610148" cy="1793458"/>
            <a:chOff x="1216850" y="2669315"/>
            <a:chExt cx="3662006" cy="2063371"/>
          </a:xfrm>
        </p:grpSpPr>
        <p:grpSp>
          <p:nvGrpSpPr>
            <p:cNvPr id="35" name="Group 34"/>
            <p:cNvGrpSpPr/>
            <p:nvPr/>
          </p:nvGrpSpPr>
          <p:grpSpPr>
            <a:xfrm>
              <a:off x="1216850" y="2669315"/>
              <a:ext cx="3662006" cy="2063371"/>
              <a:chOff x="1216850" y="2669315"/>
              <a:chExt cx="3662006" cy="206337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273022" y="2929957"/>
                <a:ext cx="3605834" cy="1802729"/>
                <a:chOff x="1628102" y="2417484"/>
                <a:chExt cx="3290554" cy="1509413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633678" y="2417484"/>
                  <a:ext cx="3284978" cy="1177031"/>
                  <a:chOff x="1600224" y="3245900"/>
                  <a:chExt cx="3284978" cy="1177031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1943418" y="3608891"/>
                    <a:ext cx="2241396" cy="814040"/>
                    <a:chOff x="1957419" y="3743207"/>
                    <a:chExt cx="2241396" cy="814040"/>
                  </a:xfrm>
                </p:grpSpPr>
                <p:cxnSp>
                  <p:nvCxnSpPr>
                    <p:cNvPr id="9" name="Straight Connector 8"/>
                    <p:cNvCxnSpPr>
                      <a:stCxn id="7" idx="1"/>
                      <a:endCxn id="7" idx="3"/>
                    </p:cNvCxnSpPr>
                    <p:nvPr/>
                  </p:nvCxnSpPr>
                  <p:spPr>
                    <a:xfrm>
                      <a:off x="1957419" y="4150227"/>
                      <a:ext cx="2241396" cy="0"/>
                    </a:xfrm>
                    <a:prstGeom prst="line">
                      <a:avLst/>
                    </a:prstGeom>
                    <a:ln w="25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957419" y="3743207"/>
                      <a:ext cx="2241396" cy="814040"/>
                      <a:chOff x="1957419" y="3743207"/>
                      <a:chExt cx="2241396" cy="814040"/>
                    </a:xfrm>
                  </p:grpSpPr>
                  <p:sp>
                    <p:nvSpPr>
                      <p:cNvPr id="7" name="Rectangle 6"/>
                      <p:cNvSpPr/>
                      <p:nvPr/>
                    </p:nvSpPr>
                    <p:spPr>
                      <a:xfrm>
                        <a:off x="1957419" y="3743207"/>
                        <a:ext cx="2241396" cy="81404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 sz="1600" dirty="0" err="1" smtClean="0"/>
                      </a:p>
                    </p:txBody>
                  </p:sp>
                  <p:cxnSp>
                    <p:nvCxnSpPr>
                      <p:cNvPr id="11" name="Straight Connector 10"/>
                      <p:cNvCxnSpPr>
                        <a:stCxn id="7" idx="0"/>
                      </p:cNvCxnSpPr>
                      <p:nvPr/>
                    </p:nvCxnSpPr>
                    <p:spPr>
                      <a:xfrm flipH="1">
                        <a:off x="3072541" y="3743207"/>
                        <a:ext cx="5576" cy="81404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00224" y="3253953"/>
                    <a:ext cx="686388" cy="3447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v-SE" sz="1600" dirty="0" smtClean="0"/>
                      <a:t>0, 0</a:t>
                    </a: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790128" y="3245900"/>
                    <a:ext cx="84516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v-SE" sz="1600" dirty="0" smtClean="0"/>
                      <a:t>0.5, 0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980035" y="3260103"/>
                    <a:ext cx="90516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sv-SE" sz="1600" dirty="0"/>
                      <a:t>1</a:t>
                    </a:r>
                    <a:r>
                      <a:rPr lang="sv-SE" sz="1600" dirty="0" smtClean="0"/>
                      <a:t>, 0</a:t>
                    </a: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1628102" y="3582193"/>
                  <a:ext cx="686388" cy="3447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600" dirty="0" smtClean="0"/>
                    <a:t>0, 1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653689" y="3571123"/>
                  <a:ext cx="8451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600" dirty="0" smtClean="0"/>
                    <a:t>0.5, 1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989917" y="3557212"/>
                  <a:ext cx="9051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v-SE" sz="1600" dirty="0" smtClean="0"/>
                    <a:t>1, 1</a:t>
                  </a: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1216850" y="2669315"/>
                <a:ext cx="2441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200" b="1" dirty="0" err="1" smtClean="0"/>
                  <a:t>Texture</a:t>
                </a:r>
                <a:r>
                  <a:rPr lang="sv-SE" sz="1200" b="1" dirty="0" smtClean="0"/>
                  <a:t> UV </a:t>
                </a:r>
                <a:r>
                  <a:rPr lang="sv-SE" sz="1200" b="1" dirty="0" err="1" smtClean="0"/>
                  <a:t>coordinates</a:t>
                </a:r>
                <a:endParaRPr lang="sv-SE" sz="1200" b="1" dirty="0" smtClean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946191" y="3379059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2374" y="3334300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56403" y="3877563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43754" y="3857387"/>
              <a:ext cx="491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 smtClean="0"/>
                <a:t>3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17308" y="2163986"/>
            <a:ext cx="2366292" cy="1955592"/>
            <a:chOff x="5990611" y="2571250"/>
            <a:chExt cx="2366292" cy="1955592"/>
          </a:xfrm>
        </p:grpSpPr>
        <p:grpSp>
          <p:nvGrpSpPr>
            <p:cNvPr id="28" name="Group 27"/>
            <p:cNvGrpSpPr/>
            <p:nvPr/>
          </p:nvGrpSpPr>
          <p:grpSpPr>
            <a:xfrm>
              <a:off x="6578626" y="2929957"/>
              <a:ext cx="859237" cy="1207437"/>
              <a:chOff x="6578626" y="3518372"/>
              <a:chExt cx="859237" cy="1207437"/>
            </a:xfrm>
          </p:grpSpPr>
          <p:sp>
            <p:nvSpPr>
              <p:cNvPr id="6" name="Flowchart: Process 5"/>
              <p:cNvSpPr/>
              <p:nvPr/>
            </p:nvSpPr>
            <p:spPr>
              <a:xfrm>
                <a:off x="6578626" y="3518372"/>
                <a:ext cx="859237" cy="1207437"/>
              </a:xfrm>
              <a:prstGeom prst="flowChartProcess">
                <a:avLst/>
              </a:prstGeom>
              <a:noFill/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err="1" smtClean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62620" y="3926897"/>
                <a:ext cx="4912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800" dirty="0" smtClean="0"/>
                  <a:t>4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990611" y="2571250"/>
              <a:ext cx="1176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dirty="0" smtClean="0"/>
                <a:t>0.5, 0.5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0874" y="4188288"/>
              <a:ext cx="1176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600" dirty="0"/>
                <a:t>1</a:t>
              </a:r>
              <a:r>
                <a:rPr lang="sv-SE" sz="1600" dirty="0" smtClean="0"/>
                <a:t>,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Processing</a:t>
            </a:r>
            <a:r>
              <a:rPr lang="sv-SE" dirty="0" smtClean="0"/>
              <a:t> the data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/>
              <a:t>Vertex</a:t>
            </a:r>
            <a:r>
              <a:rPr lang="sv-SE" dirty="0"/>
              <a:t> </a:t>
            </a:r>
            <a:r>
              <a:rPr lang="sv-SE" dirty="0" err="1" smtClean="0"/>
              <a:t>shader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9863" y="1440000"/>
            <a:ext cx="7236000" cy="1593993"/>
          </a:xfrm>
        </p:spPr>
        <p:txBody>
          <a:bodyPr/>
          <a:lstStyle/>
          <a:p>
            <a:r>
              <a:rPr lang="sv-SE" dirty="0" err="1" smtClean="0"/>
              <a:t>Add</a:t>
            </a:r>
            <a:r>
              <a:rPr lang="sv-SE" dirty="0" smtClean="0"/>
              <a:t> position and </a:t>
            </a:r>
            <a:r>
              <a:rPr lang="sv-SE" dirty="0" err="1" smtClean="0"/>
              <a:t>rotate</a:t>
            </a:r>
            <a:r>
              <a:rPr lang="sv-SE" dirty="0" smtClean="0"/>
              <a:t> – be </a:t>
            </a:r>
            <a:r>
              <a:rPr lang="sv-SE" dirty="0" err="1" smtClean="0"/>
              <a:t>careful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order -</a:t>
            </a:r>
            <a:br>
              <a:rPr lang="sv-SE" dirty="0" smtClean="0"/>
            </a:br>
            <a:r>
              <a:rPr lang="sv-SE" dirty="0" err="1" smtClean="0"/>
              <a:t>rotate</a:t>
            </a:r>
            <a:r>
              <a:rPr lang="sv-SE" dirty="0" smtClean="0"/>
              <a:t>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add</a:t>
            </a:r>
            <a:r>
              <a:rPr lang="sv-SE" dirty="0" smtClean="0"/>
              <a:t> position</a:t>
            </a:r>
          </a:p>
          <a:p>
            <a:r>
              <a:rPr lang="sv-SE" dirty="0" err="1" smtClean="0"/>
              <a:t>Calculate</a:t>
            </a:r>
            <a:r>
              <a:rPr lang="sv-SE" dirty="0" smtClean="0"/>
              <a:t> sprite UV </a:t>
            </a:r>
            <a:r>
              <a:rPr lang="sv-SE" dirty="0" err="1" smtClean="0"/>
              <a:t>coordinates</a:t>
            </a:r>
            <a:endParaRPr lang="sv-SE" dirty="0"/>
          </a:p>
          <a:p>
            <a:r>
              <a:rPr lang="sv-SE" dirty="0" err="1" smtClean="0"/>
              <a:t>This</a:t>
            </a:r>
            <a:r>
              <a:rPr lang="sv-SE" dirty="0" smtClean="0"/>
              <a:t> is </a:t>
            </a:r>
            <a:r>
              <a:rPr lang="sv-SE" dirty="0" err="1" smtClean="0"/>
              <a:t>done</a:t>
            </a:r>
            <a:r>
              <a:rPr lang="sv-SE" dirty="0" smtClean="0"/>
              <a:t> for </a:t>
            </a:r>
            <a:r>
              <a:rPr lang="sv-SE" dirty="0" err="1" smtClean="0"/>
              <a:t>each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in the sprite.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25422" y="3451247"/>
            <a:ext cx="7239600" cy="1262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Fragment </a:t>
            </a:r>
            <a:r>
              <a:rPr lang="sv-SE" dirty="0" err="1" smtClean="0"/>
              <a:t>Shader</a:t>
            </a:r>
            <a:endParaRPr lang="sv-SE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425285" y="3739247"/>
            <a:ext cx="7236000" cy="6260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8000" indent="-198000" algn="l" defTabSz="685800" rtl="0" eaLnBrk="1" latinLnBrk="0" hangingPunct="1">
              <a:lnSpc>
                <a:spcPct val="108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180000" algn="l" defTabSz="685800" rtl="0" eaLnBrk="1" latinLnBrk="0" hangingPunct="1">
              <a:lnSpc>
                <a:spcPct val="108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14400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4400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7088" indent="-107950" algn="l" defTabSz="685800" rtl="0" eaLnBrk="1" latinLnBrk="0" hangingPunct="1">
              <a:lnSpc>
                <a:spcPct val="108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Draw pixels </a:t>
            </a: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texture</a:t>
            </a:r>
            <a:r>
              <a:rPr lang="sv-SE" dirty="0" smtClean="0"/>
              <a:t>, </a:t>
            </a:r>
            <a:r>
              <a:rPr lang="sv-SE" dirty="0" err="1" smtClean="0"/>
              <a:t>add</a:t>
            </a:r>
            <a:r>
              <a:rPr lang="sv-SE" dirty="0" smtClean="0"/>
              <a:t> </a:t>
            </a:r>
            <a:r>
              <a:rPr lang="sv-SE" dirty="0" err="1" smtClean="0"/>
              <a:t>calculations</a:t>
            </a:r>
            <a:r>
              <a:rPr lang="sv-SE" dirty="0" smtClean="0"/>
              <a:t> as </a:t>
            </a:r>
            <a:r>
              <a:rPr lang="sv-SE" dirty="0" err="1" smtClean="0"/>
              <a:t>needed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31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Shader</a:t>
            </a:r>
            <a:r>
              <a:rPr lang="sv-SE" dirty="0" smtClean="0"/>
              <a:t> </a:t>
            </a:r>
            <a:r>
              <a:rPr lang="sv-SE" smtClean="0"/>
              <a:t>code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1269581" y="997794"/>
            <a:ext cx="7410792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#version 100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//Put array declaration after name for GLSL compatibility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uniform mat4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uMVPMatrix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uniform vec3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en-US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</a:t>
            </a:r>
            <a:r>
              <a:rPr lang="en-US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height, frames per line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aPosition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aTileSprite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y, texture u, texture v</a:t>
            </a:r>
          </a:p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vec4 aTileSprite2;//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rotation z,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</a:t>
            </a:r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varying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vec2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vTexCoord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mat4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calculateTransformMatrix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gl_Position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calculateTransformMatrix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aPosition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uMVPMatrix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[0] * vec4(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aTileSprite.x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aTileSprite.y,0.0, 0.0));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y =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(aTileSprite2.x /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uSpriteData.z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vTexCoord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vec2(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aTileSprite.z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uSpriteData.x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mod(aTileSprite2.x,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uSpriteData.z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sv-SE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uSpriteData.x</a:t>
            </a:r>
            <a:r>
              <a:rPr lang="sv-SE" sz="11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aTileSprite.w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uSpriteData.y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y * </a:t>
            </a:r>
            <a:r>
              <a:rPr lang="sv-S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uSpriteData.y</a:t>
            </a:r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sv-S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v-S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Vertex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r>
              <a:rPr lang="sv-SE" dirty="0" smtClean="0"/>
              <a:t> - transform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1439863" y="1294109"/>
            <a:ext cx="72222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/>
              <a:t>/**</a:t>
            </a:r>
          </a:p>
          <a:p>
            <a:r>
              <a:rPr lang="en-US" sz="1100" dirty="0"/>
              <a:t> * Returns a matrix with z axis rotation set from attribute aTileSprite2.y.</a:t>
            </a:r>
          </a:p>
          <a:p>
            <a:r>
              <a:rPr lang="en-US" sz="1100" dirty="0"/>
              <a:t> * @return Matrix with z axis rotation set from aTileSprite2.y</a:t>
            </a:r>
          </a:p>
          <a:p>
            <a:r>
              <a:rPr lang="sv-SE" sz="1100" dirty="0"/>
              <a:t> */</a:t>
            </a:r>
          </a:p>
          <a:p>
            <a:r>
              <a:rPr lang="sv-SE" sz="1100" dirty="0"/>
              <a:t>mat4 </a:t>
            </a:r>
            <a:r>
              <a:rPr lang="sv-SE" sz="1100" dirty="0" err="1"/>
              <a:t>calculateTransformMatrix</a:t>
            </a:r>
            <a:r>
              <a:rPr lang="sv-SE" sz="1100" dirty="0"/>
              <a:t>(){</a:t>
            </a:r>
          </a:p>
          <a:p>
            <a:endParaRPr lang="sv-SE" sz="1100" dirty="0"/>
          </a:p>
          <a:p>
            <a:r>
              <a:rPr lang="sv-SE" sz="1100" dirty="0"/>
              <a:t>    mat4 </a:t>
            </a:r>
            <a:r>
              <a:rPr lang="sv-SE" sz="1100" u="sng" dirty="0" err="1"/>
              <a:t>modelview</a:t>
            </a:r>
            <a:r>
              <a:rPr lang="sv-SE" sz="1100" u="sng" dirty="0"/>
              <a:t> = mat4(1);</a:t>
            </a:r>
          </a:p>
          <a:p>
            <a:endParaRPr lang="sv-SE" sz="1100" dirty="0"/>
          </a:p>
          <a:p>
            <a:r>
              <a:rPr lang="sv-SE" sz="1100" dirty="0"/>
              <a:t>    //</a:t>
            </a:r>
            <a:r>
              <a:rPr lang="sv-SE" sz="1100" dirty="0" err="1"/>
              <a:t>Rotate</a:t>
            </a:r>
            <a:endParaRPr lang="sv-SE" sz="1100" dirty="0"/>
          </a:p>
          <a:p>
            <a:r>
              <a:rPr lang="sv-SE" sz="1100" dirty="0"/>
              <a:t>    float </a:t>
            </a:r>
            <a:r>
              <a:rPr lang="sv-SE" sz="1100" u="sng" dirty="0" err="1"/>
              <a:t>cz</a:t>
            </a:r>
            <a:r>
              <a:rPr lang="sv-SE" sz="1100" u="sng" dirty="0"/>
              <a:t> = cos(aTileSprite2.y);</a:t>
            </a:r>
          </a:p>
          <a:p>
            <a:r>
              <a:rPr lang="sv-SE" sz="1100" dirty="0"/>
              <a:t>    float </a:t>
            </a:r>
            <a:r>
              <a:rPr lang="sv-SE" sz="1100" u="sng" dirty="0" err="1"/>
              <a:t>sz</a:t>
            </a:r>
            <a:r>
              <a:rPr lang="sv-SE" sz="1100" u="sng" dirty="0"/>
              <a:t> = sin(aTileSprite2.y);</a:t>
            </a:r>
          </a:p>
          <a:p>
            <a:endParaRPr lang="sv-SE" sz="1100" dirty="0"/>
          </a:p>
          <a:p>
            <a:r>
              <a:rPr lang="sv-SE" sz="1100" dirty="0"/>
              <a:t>    </a:t>
            </a:r>
            <a:r>
              <a:rPr lang="sv-SE" sz="1100" u="sng" dirty="0" err="1"/>
              <a:t>modelview</a:t>
            </a:r>
            <a:r>
              <a:rPr lang="sv-SE" sz="1100" u="sng" dirty="0"/>
              <a:t>[0][0]  =  </a:t>
            </a:r>
            <a:r>
              <a:rPr lang="sv-SE" sz="1100" u="sng" dirty="0" err="1"/>
              <a:t>cz</a:t>
            </a:r>
            <a:r>
              <a:rPr lang="sv-SE" sz="1100" u="sng" dirty="0"/>
              <a:t>;</a:t>
            </a:r>
          </a:p>
          <a:p>
            <a:r>
              <a:rPr lang="sv-SE" sz="1100" dirty="0"/>
              <a:t>    </a:t>
            </a:r>
            <a:r>
              <a:rPr lang="sv-SE" sz="1100" u="sng" dirty="0" err="1"/>
              <a:t>modelview</a:t>
            </a:r>
            <a:r>
              <a:rPr lang="sv-SE" sz="1100" u="sng" dirty="0"/>
              <a:t>[0][1]  =  </a:t>
            </a:r>
            <a:r>
              <a:rPr lang="sv-SE" sz="1100" u="sng" dirty="0" err="1"/>
              <a:t>sz</a:t>
            </a:r>
            <a:r>
              <a:rPr lang="sv-SE" sz="1100" u="sng" dirty="0"/>
              <a:t>;</a:t>
            </a:r>
          </a:p>
          <a:p>
            <a:endParaRPr lang="sv-SE" sz="1100" dirty="0"/>
          </a:p>
          <a:p>
            <a:r>
              <a:rPr lang="sv-SE" sz="1100" dirty="0"/>
              <a:t>    </a:t>
            </a:r>
            <a:r>
              <a:rPr lang="sv-SE" sz="1100" u="sng" dirty="0" err="1"/>
              <a:t>modelview</a:t>
            </a:r>
            <a:r>
              <a:rPr lang="sv-SE" sz="1100" u="sng" dirty="0"/>
              <a:t>[1][0]  =  -</a:t>
            </a:r>
            <a:r>
              <a:rPr lang="sv-SE" sz="1100" u="sng" dirty="0" err="1"/>
              <a:t>sz</a:t>
            </a:r>
            <a:r>
              <a:rPr lang="sv-SE" sz="1100" u="sng" dirty="0"/>
              <a:t>;</a:t>
            </a:r>
          </a:p>
          <a:p>
            <a:r>
              <a:rPr lang="sv-SE" sz="1100" dirty="0"/>
              <a:t>    </a:t>
            </a:r>
            <a:r>
              <a:rPr lang="sv-SE" sz="1100" u="sng" dirty="0" err="1"/>
              <a:t>modelview</a:t>
            </a:r>
            <a:r>
              <a:rPr lang="sv-SE" sz="1100" u="sng" dirty="0"/>
              <a:t>[1][1]  = </a:t>
            </a:r>
            <a:r>
              <a:rPr lang="sv-SE" sz="1100" u="sng" dirty="0" err="1"/>
              <a:t>cz</a:t>
            </a:r>
            <a:r>
              <a:rPr lang="sv-SE" sz="1100" u="sng" dirty="0"/>
              <a:t>;</a:t>
            </a:r>
          </a:p>
          <a:p>
            <a:r>
              <a:rPr lang="sv-SE" sz="1100" dirty="0"/>
              <a:t>        </a:t>
            </a:r>
          </a:p>
          <a:p>
            <a:r>
              <a:rPr lang="sv-SE" sz="1100" dirty="0"/>
              <a:t>    </a:t>
            </a:r>
            <a:r>
              <a:rPr lang="sv-SE" sz="1100" dirty="0" err="1"/>
              <a:t>return</a:t>
            </a:r>
            <a:r>
              <a:rPr lang="sv-SE" sz="1100" dirty="0"/>
              <a:t> </a:t>
            </a:r>
            <a:r>
              <a:rPr lang="sv-SE" sz="1100" dirty="0" err="1"/>
              <a:t>uMVPMatrix</a:t>
            </a:r>
            <a:r>
              <a:rPr lang="sv-SE" sz="1100" dirty="0"/>
              <a:t>[0] * </a:t>
            </a:r>
            <a:r>
              <a:rPr lang="sv-SE" sz="1100" u="sng" dirty="0" err="1"/>
              <a:t>modelview</a:t>
            </a:r>
            <a:r>
              <a:rPr lang="sv-SE" sz="1100" u="sng" dirty="0"/>
              <a:t>;</a:t>
            </a:r>
          </a:p>
          <a:p>
            <a:r>
              <a:rPr lang="sv-S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6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Have</a:t>
            </a:r>
            <a:r>
              <a:rPr lang="sv-SE" dirty="0" smtClean="0"/>
              <a:t> a look at the </a:t>
            </a:r>
            <a:r>
              <a:rPr lang="sv-SE" dirty="0" err="1" smtClean="0"/>
              <a:t>code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Collaboration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>
              <a:hlinkClick r:id="rId2"/>
            </a:endParaRPr>
          </a:p>
          <a:p>
            <a:r>
              <a:rPr lang="sv-SE" dirty="0">
                <a:hlinkClick r:id="rId2"/>
              </a:rPr>
              <a:t>https://github.com/rsahlin/graphics-by-opengl</a:t>
            </a:r>
            <a:endParaRPr lang="sv-SE" dirty="0"/>
          </a:p>
          <a:p>
            <a:r>
              <a:rPr lang="sv-SE" dirty="0" smtClean="0">
                <a:hlinkClick r:id="rId3"/>
              </a:rPr>
              <a:t>https://github.com/rsahlin/graphics-engine</a:t>
            </a:r>
            <a:endParaRPr lang="sv-SE" dirty="0" smtClean="0"/>
          </a:p>
          <a:p>
            <a:r>
              <a:rPr lang="sv-SE" dirty="0" smtClean="0">
                <a:hlinkClick r:id="rId4"/>
              </a:rPr>
              <a:t>https</a:t>
            </a:r>
            <a:r>
              <a:rPr lang="sv-SE" dirty="0">
                <a:hlinkClick r:id="rId4"/>
              </a:rPr>
              <a:t>://</a:t>
            </a:r>
            <a:r>
              <a:rPr lang="sv-SE" dirty="0" smtClean="0">
                <a:hlinkClick r:id="rId4"/>
              </a:rPr>
              <a:t>github.com/rsahlin/super-performance-sprites</a:t>
            </a:r>
            <a:endParaRPr lang="sv-SE" dirty="0" smtClean="0"/>
          </a:p>
          <a:p>
            <a:r>
              <a:rPr lang="sv-SE" dirty="0" err="1" smtClean="0"/>
              <a:t>Take</a:t>
            </a:r>
            <a:r>
              <a:rPr lang="sv-SE" dirty="0" smtClean="0"/>
              <a:t> a look and </a:t>
            </a:r>
            <a:r>
              <a:rPr lang="sv-SE" dirty="0" err="1" smtClean="0"/>
              <a:t>send</a:t>
            </a:r>
            <a:r>
              <a:rPr lang="sv-SE" dirty="0" smtClean="0"/>
              <a:t> </a:t>
            </a:r>
            <a:r>
              <a:rPr lang="sv-SE" dirty="0" err="1" smtClean="0"/>
              <a:t>comments</a:t>
            </a:r>
            <a:r>
              <a:rPr lang="sv-SE" dirty="0" smtClean="0"/>
              <a:t>, suggestions and feedback to:</a:t>
            </a:r>
            <a:br>
              <a:rPr lang="sv-SE" dirty="0" smtClean="0"/>
            </a:br>
            <a:r>
              <a:rPr lang="sv-SE" dirty="0" err="1" smtClean="0"/>
              <a:t>richard.sahlin</a:t>
            </a:r>
            <a:r>
              <a:rPr lang="sv-SE" dirty="0" smtClean="0"/>
              <a:t> at afconsult.com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8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What’s</a:t>
            </a:r>
            <a:r>
              <a:rPr lang="sv-SE" dirty="0" smtClean="0"/>
              <a:t> in and </a:t>
            </a:r>
            <a:r>
              <a:rPr lang="sv-SE" dirty="0" err="1" smtClean="0"/>
              <a:t>what’s</a:t>
            </a:r>
            <a:r>
              <a:rPr lang="sv-SE" dirty="0" smtClean="0"/>
              <a:t> not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cover </a:t>
            </a:r>
            <a:r>
              <a:rPr lang="sv-SE" dirty="0" err="1" smtClean="0"/>
              <a:t>aspects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OpenGL</a:t>
            </a:r>
            <a:r>
              <a:rPr lang="sv-SE" dirty="0" smtClean="0"/>
              <a:t> ES API, </a:t>
            </a:r>
            <a:r>
              <a:rPr lang="sv-SE" dirty="0" err="1" smtClean="0"/>
              <a:t>processing</a:t>
            </a:r>
            <a:r>
              <a:rPr lang="sv-SE" dirty="0" smtClean="0"/>
              <a:t> and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smtClean="0"/>
              <a:t>to </a:t>
            </a:r>
            <a:r>
              <a:rPr lang="sv-SE" dirty="0" err="1" smtClean="0"/>
              <a:t>structure</a:t>
            </a:r>
            <a:r>
              <a:rPr lang="sv-SE" dirty="0" smtClean="0"/>
              <a:t> </a:t>
            </a:r>
            <a:r>
              <a:rPr lang="sv-SE" dirty="0" smtClean="0"/>
              <a:t>data</a:t>
            </a:r>
          </a:p>
          <a:p>
            <a:r>
              <a:rPr lang="sv-SE" dirty="0" smtClean="0"/>
              <a:t>It </a:t>
            </a:r>
            <a:r>
              <a:rPr lang="sv-SE" dirty="0" err="1" smtClean="0"/>
              <a:t>will</a:t>
            </a:r>
            <a:r>
              <a:rPr lang="sv-SE" dirty="0" smtClean="0"/>
              <a:t> not cover the </a:t>
            </a:r>
            <a:r>
              <a:rPr lang="sv-SE" dirty="0" err="1" smtClean="0"/>
              <a:t>basics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3D </a:t>
            </a:r>
            <a:r>
              <a:rPr lang="sv-SE" dirty="0" err="1" smtClean="0"/>
              <a:t>graphics</a:t>
            </a:r>
            <a:endParaRPr lang="sv-SE" dirty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3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brief</a:t>
            </a:r>
            <a:r>
              <a:rPr lang="sv-SE" dirty="0"/>
              <a:t> </a:t>
            </a:r>
            <a:r>
              <a:rPr lang="sv-SE" dirty="0" err="1"/>
              <a:t>history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/>
            </a:r>
            <a:br>
              <a:rPr lang="sv-SE" dirty="0"/>
            </a:b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source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Khronos</a:t>
            </a:r>
            <a:r>
              <a:rPr lang="sv-SE" dirty="0"/>
              <a:t> https://www.khronos.org/</a:t>
            </a:r>
          </a:p>
          <a:p>
            <a:r>
              <a:rPr lang="sv-SE" dirty="0" err="1" smtClean="0"/>
              <a:t>OpenGL</a:t>
            </a:r>
            <a:r>
              <a:rPr lang="sv-SE" dirty="0" smtClean="0"/>
              <a:t> ES 1.X 2002-2008 – </a:t>
            </a:r>
            <a:r>
              <a:rPr lang="sv-SE" dirty="0" err="1" smtClean="0"/>
              <a:t>Fixed</a:t>
            </a:r>
            <a:r>
              <a:rPr lang="sv-SE" dirty="0" smtClean="0"/>
              <a:t> </a:t>
            </a:r>
            <a:r>
              <a:rPr lang="sv-SE" dirty="0" err="1" smtClean="0"/>
              <a:t>function</a:t>
            </a:r>
            <a:r>
              <a:rPr lang="sv-SE" dirty="0" smtClean="0"/>
              <a:t> pipeline</a:t>
            </a:r>
          </a:p>
          <a:p>
            <a:r>
              <a:rPr lang="sv-SE" dirty="0" err="1" smtClean="0"/>
              <a:t>OpenGL</a:t>
            </a:r>
            <a:r>
              <a:rPr lang="sv-SE" dirty="0" smtClean="0"/>
              <a:t> ES 2.0 2007 – </a:t>
            </a:r>
            <a:r>
              <a:rPr lang="sv-SE" dirty="0" err="1" smtClean="0"/>
              <a:t>Programmable</a:t>
            </a:r>
            <a:r>
              <a:rPr lang="sv-SE" dirty="0" smtClean="0"/>
              <a:t> hardware</a:t>
            </a:r>
          </a:p>
          <a:p>
            <a:r>
              <a:rPr lang="sv-SE" dirty="0" err="1" smtClean="0"/>
              <a:t>OpenGL</a:t>
            </a:r>
            <a:r>
              <a:rPr lang="sv-SE" dirty="0" smtClean="0"/>
              <a:t> ES 3.0 2012 – </a:t>
            </a:r>
            <a:r>
              <a:rPr lang="sv-SE" dirty="0" err="1" smtClean="0"/>
              <a:t>Sync</a:t>
            </a:r>
            <a:r>
              <a:rPr lang="sv-SE" dirty="0" smtClean="0"/>
              <a:t> </a:t>
            </a:r>
            <a:r>
              <a:rPr lang="sv-SE" dirty="0" err="1" smtClean="0"/>
              <a:t>objects</a:t>
            </a:r>
            <a:r>
              <a:rPr lang="sv-SE" dirty="0" smtClean="0"/>
              <a:t>, </a:t>
            </a:r>
            <a:r>
              <a:rPr lang="sv-SE" dirty="0" err="1" smtClean="0"/>
              <a:t>instancing</a:t>
            </a:r>
            <a:r>
              <a:rPr lang="sv-SE" dirty="0" smtClean="0"/>
              <a:t>, float </a:t>
            </a:r>
            <a:r>
              <a:rPr lang="sv-SE" dirty="0" err="1" smtClean="0"/>
              <a:t>texture</a:t>
            </a:r>
            <a:r>
              <a:rPr lang="sv-SE" dirty="0" smtClean="0"/>
              <a:t> formats. </a:t>
            </a:r>
            <a:r>
              <a:rPr lang="sv-SE" dirty="0" err="1" smtClean="0"/>
              <a:t>Move</a:t>
            </a:r>
            <a:r>
              <a:rPr lang="sv-SE" dirty="0" smtClean="0"/>
              <a:t> </a:t>
            </a:r>
            <a:r>
              <a:rPr lang="sv-SE" dirty="0" err="1" smtClean="0"/>
              <a:t>towards</a:t>
            </a:r>
            <a:r>
              <a:rPr lang="sv-SE" dirty="0" smtClean="0"/>
              <a:t> </a:t>
            </a:r>
            <a:r>
              <a:rPr lang="sv-SE" dirty="0" err="1" smtClean="0"/>
              <a:t>OpenGL</a:t>
            </a:r>
            <a:endParaRPr lang="sv-SE" dirty="0" smtClean="0"/>
          </a:p>
          <a:p>
            <a:r>
              <a:rPr lang="sv-SE" dirty="0" err="1" smtClean="0"/>
              <a:t>OpenGL</a:t>
            </a:r>
            <a:r>
              <a:rPr lang="sv-SE" dirty="0" smtClean="0"/>
              <a:t> ES 3.1 2014 – </a:t>
            </a: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shaders</a:t>
            </a:r>
            <a:r>
              <a:rPr lang="sv-SE" dirty="0" smtClean="0"/>
              <a:t>, transform feedback</a:t>
            </a:r>
          </a:p>
          <a:p>
            <a:r>
              <a:rPr lang="sv-SE" dirty="0" smtClean="0"/>
              <a:t>Vulkan – minimal driver overhead, </a:t>
            </a:r>
            <a:r>
              <a:rPr lang="sv-SE" dirty="0" err="1" smtClean="0"/>
              <a:t>multithread</a:t>
            </a:r>
            <a:r>
              <a:rPr lang="sv-SE" dirty="0" smtClean="0"/>
              <a:t>, SPIR-V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59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OpenGL</a:t>
            </a:r>
            <a:r>
              <a:rPr lang="sv-SE" dirty="0" smtClean="0"/>
              <a:t>(ES)?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Draw pixels on a display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 smtClean="0"/>
          </a:p>
          <a:p>
            <a:r>
              <a:rPr lang="sv-SE" dirty="0" err="1" smtClean="0"/>
              <a:t>Standardized</a:t>
            </a:r>
            <a:r>
              <a:rPr lang="sv-SE" dirty="0" smtClean="0"/>
              <a:t> API / cross </a:t>
            </a:r>
            <a:r>
              <a:rPr lang="sv-SE" dirty="0" err="1" smtClean="0"/>
              <a:t>platform</a:t>
            </a:r>
            <a:endParaRPr lang="sv-SE" dirty="0" smtClean="0"/>
          </a:p>
          <a:p>
            <a:r>
              <a:rPr lang="sv-SE" dirty="0" smtClean="0"/>
              <a:t>Hardware acceleration –&gt; get the best </a:t>
            </a:r>
            <a:r>
              <a:rPr lang="sv-SE" dirty="0" err="1" smtClean="0"/>
              <a:t>possible</a:t>
            </a:r>
            <a:r>
              <a:rPr lang="sv-SE" dirty="0" smtClean="0"/>
              <a:t> </a:t>
            </a:r>
            <a:r>
              <a:rPr lang="sv-SE" dirty="0" err="1" smtClean="0"/>
              <a:t>performance</a:t>
            </a:r>
            <a:endParaRPr lang="sv-SE" dirty="0" smtClean="0"/>
          </a:p>
          <a:p>
            <a:r>
              <a:rPr lang="sv-SE" dirty="0" err="1" smtClean="0"/>
              <a:t>Flexibility</a:t>
            </a:r>
            <a:r>
              <a:rPr lang="sv-SE" dirty="0" smtClean="0"/>
              <a:t> via </a:t>
            </a:r>
            <a:r>
              <a:rPr lang="sv-SE" dirty="0" err="1" smtClean="0"/>
              <a:t>vertex</a:t>
            </a:r>
            <a:r>
              <a:rPr lang="sv-SE" dirty="0" smtClean="0"/>
              <a:t> and fragment </a:t>
            </a:r>
            <a:r>
              <a:rPr lang="sv-SE" dirty="0" err="1" smtClean="0"/>
              <a:t>shaders</a:t>
            </a:r>
            <a:r>
              <a:rPr lang="sv-SE" dirty="0"/>
              <a:t> </a:t>
            </a:r>
            <a:r>
              <a:rPr lang="sv-SE" dirty="0" smtClean="0"/>
              <a:t>-&gt; do cool stuff</a:t>
            </a:r>
          </a:p>
          <a:p>
            <a:r>
              <a:rPr lang="sv-SE" dirty="0" smtClean="0"/>
              <a:t>API </a:t>
            </a:r>
            <a:r>
              <a:rPr lang="sv-SE" dirty="0" err="1" smtClean="0"/>
              <a:t>bindings</a:t>
            </a:r>
            <a:r>
              <a:rPr lang="sv-SE" dirty="0" smtClean="0"/>
              <a:t> </a:t>
            </a:r>
            <a:r>
              <a:rPr lang="sv-SE" dirty="0" err="1" smtClean="0"/>
              <a:t>available</a:t>
            </a:r>
            <a:r>
              <a:rPr lang="sv-SE" dirty="0" smtClean="0"/>
              <a:t> in </a:t>
            </a:r>
            <a:r>
              <a:rPr lang="sv-SE" dirty="0" err="1" smtClean="0"/>
              <a:t>most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 (Java/.NET/C++ </a:t>
            </a:r>
            <a:r>
              <a:rPr lang="sv-SE" dirty="0" err="1" smtClean="0"/>
              <a:t>etc</a:t>
            </a:r>
            <a:r>
              <a:rPr lang="sv-SE" dirty="0" smtClean="0"/>
              <a:t>)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21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Who</a:t>
            </a:r>
            <a:r>
              <a:rPr lang="sv-SE" dirty="0" smtClean="0"/>
              <a:t> </a:t>
            </a:r>
            <a:r>
              <a:rPr lang="sv-SE" dirty="0" err="1" smtClean="0"/>
              <a:t>uses</a:t>
            </a:r>
            <a:r>
              <a:rPr lang="sv-SE" dirty="0" smtClean="0"/>
              <a:t> it?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Huge in Mobile </a:t>
            </a:r>
            <a:r>
              <a:rPr lang="sv-SE" dirty="0" err="1" smtClean="0"/>
              <a:t>platforms</a:t>
            </a:r>
            <a:r>
              <a:rPr lang="sv-SE" dirty="0" smtClean="0"/>
              <a:t> – Android / </a:t>
            </a:r>
            <a:r>
              <a:rPr lang="sv-SE" dirty="0" err="1" smtClean="0"/>
              <a:t>iOS</a:t>
            </a:r>
            <a:r>
              <a:rPr lang="sv-SE" dirty="0" smtClean="0"/>
              <a:t> / Automotive / </a:t>
            </a:r>
            <a:r>
              <a:rPr lang="sv-SE" dirty="0" err="1"/>
              <a:t>W</a:t>
            </a:r>
            <a:r>
              <a:rPr lang="sv-SE" dirty="0" err="1" smtClean="0"/>
              <a:t>earable</a:t>
            </a:r>
            <a:endParaRPr lang="sv-SE" dirty="0" smtClean="0"/>
          </a:p>
          <a:p>
            <a:r>
              <a:rPr lang="sv-SE" dirty="0" smtClean="0"/>
              <a:t>Linux / MAC OS</a:t>
            </a:r>
          </a:p>
          <a:p>
            <a:r>
              <a:rPr lang="sv-SE" dirty="0" smtClean="0"/>
              <a:t>Cross </a:t>
            </a:r>
            <a:r>
              <a:rPr lang="sv-SE" dirty="0" err="1" smtClean="0"/>
              <a:t>platform</a:t>
            </a:r>
            <a:r>
              <a:rPr lang="sv-SE" dirty="0" smtClean="0"/>
              <a:t> </a:t>
            </a:r>
            <a:r>
              <a:rPr lang="sv-SE" dirty="0" err="1" smtClean="0"/>
              <a:t>graphics</a:t>
            </a:r>
            <a:r>
              <a:rPr lang="sv-SE" dirty="0" smtClean="0"/>
              <a:t> or game </a:t>
            </a:r>
            <a:r>
              <a:rPr lang="sv-SE" dirty="0" err="1" smtClean="0"/>
              <a:t>engines</a:t>
            </a:r>
            <a:r>
              <a:rPr lang="sv-SE" dirty="0" smtClean="0"/>
              <a:t> </a:t>
            </a:r>
            <a:r>
              <a:rPr lang="sv-SE" dirty="0" err="1" smtClean="0"/>
              <a:t>such</a:t>
            </a:r>
            <a:r>
              <a:rPr lang="sv-SE" dirty="0" smtClean="0"/>
              <a:t> as </a:t>
            </a:r>
            <a:r>
              <a:rPr lang="sv-SE" dirty="0" err="1" smtClean="0"/>
              <a:t>Unity</a:t>
            </a:r>
            <a:r>
              <a:rPr lang="sv-SE" dirty="0" smtClean="0"/>
              <a:t>/</a:t>
            </a:r>
            <a:r>
              <a:rPr lang="sv-SE" dirty="0" err="1" smtClean="0"/>
              <a:t>Unreal</a:t>
            </a:r>
            <a:endParaRPr lang="sv-SE" dirty="0" smtClean="0"/>
          </a:p>
          <a:p>
            <a:r>
              <a:rPr lang="sv-SE" dirty="0" smtClean="0"/>
              <a:t>In short – </a:t>
            </a:r>
            <a:r>
              <a:rPr lang="sv-SE" dirty="0" err="1" smtClean="0"/>
              <a:t>everyone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is not </a:t>
            </a:r>
            <a:r>
              <a:rPr lang="sv-SE" dirty="0" err="1" smtClean="0"/>
              <a:t>using</a:t>
            </a:r>
            <a:r>
              <a:rPr lang="sv-SE" dirty="0" smtClean="0"/>
              <a:t> DirectX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36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It’s</a:t>
            </a:r>
            <a:r>
              <a:rPr lang="sv-SE" dirty="0" smtClean="0"/>
              <a:t> all </a:t>
            </a:r>
            <a:r>
              <a:rPr lang="sv-SE" dirty="0" err="1" smtClean="0"/>
              <a:t>about</a:t>
            </a:r>
            <a:r>
              <a:rPr lang="sv-SE" dirty="0" smtClean="0"/>
              <a:t> the </a:t>
            </a:r>
            <a:r>
              <a:rPr lang="sv-SE" dirty="0" err="1" smtClean="0"/>
              <a:t>shaders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Processors in GLES 2.X </a:t>
            </a:r>
            <a:r>
              <a:rPr lang="sv-SE" dirty="0" err="1" smtClean="0"/>
              <a:t>work</a:t>
            </a:r>
            <a:r>
              <a:rPr lang="sv-SE" dirty="0" smtClean="0"/>
              <a:t> </a:t>
            </a:r>
            <a:r>
              <a:rPr lang="sv-SE" dirty="0" err="1" smtClean="0"/>
              <a:t>independently</a:t>
            </a:r>
            <a:r>
              <a:rPr lang="sv-SE" dirty="0"/>
              <a:t> </a:t>
            </a:r>
            <a:r>
              <a:rPr lang="sv-SE" dirty="0" smtClean="0"/>
              <a:t>-</a:t>
            </a:r>
            <a:r>
              <a:rPr lang="sv-SE" dirty="0" smtClean="0"/>
              <a:t> </a:t>
            </a:r>
            <a:r>
              <a:rPr lang="sv-SE" dirty="0" smtClean="0"/>
              <a:t>data </a:t>
            </a:r>
            <a:r>
              <a:rPr lang="sv-SE" dirty="0" err="1" smtClean="0"/>
              <a:t>only</a:t>
            </a:r>
            <a:r>
              <a:rPr lang="sv-SE" dirty="0" smtClean="0"/>
              <a:t> goes in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direction</a:t>
            </a:r>
            <a:endParaRPr lang="sv-SE" dirty="0" smtClean="0"/>
          </a:p>
          <a:p>
            <a:r>
              <a:rPr lang="sv-SE" dirty="0" err="1" smtClean="0"/>
              <a:t>Vertex</a:t>
            </a:r>
            <a:r>
              <a:rPr lang="sv-SE" dirty="0" smtClean="0"/>
              <a:t> processor – </a:t>
            </a:r>
            <a:r>
              <a:rPr lang="sv-SE" dirty="0" err="1" smtClean="0"/>
              <a:t>programmable</a:t>
            </a:r>
            <a:r>
              <a:rPr lang="sv-SE" dirty="0" smtClean="0"/>
              <a:t> hardware operating on </a:t>
            </a:r>
            <a:r>
              <a:rPr lang="sv-SE" dirty="0" err="1" smtClean="0"/>
              <a:t>incoming</a:t>
            </a:r>
            <a:r>
              <a:rPr lang="sv-SE" dirty="0" smtClean="0"/>
              <a:t> data – the output is </a:t>
            </a:r>
            <a:r>
              <a:rPr lang="sv-SE" dirty="0" err="1" smtClean="0"/>
              <a:t>gl_Position</a:t>
            </a:r>
            <a:r>
              <a:rPr lang="sv-SE" dirty="0" smtClean="0"/>
              <a:t>, </a:t>
            </a:r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err="1" smtClean="0"/>
              <a:t>gl_PointSize</a:t>
            </a:r>
            <a:endParaRPr lang="sv-SE" dirty="0" smtClean="0"/>
          </a:p>
          <a:p>
            <a:r>
              <a:rPr lang="sv-SE" dirty="0" smtClean="0"/>
              <a:t>Fragment processor – </a:t>
            </a:r>
            <a:r>
              <a:rPr lang="sv-SE" dirty="0" err="1" smtClean="0"/>
              <a:t>rasterization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processed</a:t>
            </a:r>
            <a:r>
              <a:rPr lang="sv-SE" dirty="0" smtClean="0"/>
              <a:t> </a:t>
            </a:r>
            <a:r>
              <a:rPr lang="sv-SE" dirty="0" err="1" smtClean="0"/>
              <a:t>vertices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the </a:t>
            </a:r>
            <a:r>
              <a:rPr lang="sv-SE" dirty="0" err="1" smtClean="0"/>
              <a:t>selected</a:t>
            </a:r>
            <a:r>
              <a:rPr lang="sv-SE" dirty="0" smtClean="0"/>
              <a:t> </a:t>
            </a:r>
            <a:r>
              <a:rPr lang="sv-SE" dirty="0" err="1" smtClean="0"/>
              <a:t>drawmode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smtClean="0"/>
              <a:t>Output is </a:t>
            </a:r>
            <a:r>
              <a:rPr lang="sv-SE" dirty="0" err="1" smtClean="0"/>
              <a:t>gl_FragColor</a:t>
            </a:r>
            <a:r>
              <a:rPr lang="sv-SE" dirty="0" smtClean="0"/>
              <a:t>, </a:t>
            </a:r>
            <a:r>
              <a:rPr lang="sv-SE" dirty="0" err="1" smtClean="0"/>
              <a:t>optional</a:t>
            </a:r>
            <a:r>
              <a:rPr lang="sv-SE" dirty="0" smtClean="0"/>
              <a:t> </a:t>
            </a:r>
            <a:r>
              <a:rPr lang="sv-SE" dirty="0" err="1" smtClean="0"/>
              <a:t>gl_FragData</a:t>
            </a:r>
            <a:r>
              <a:rPr lang="sv-SE" dirty="0" smtClean="0"/>
              <a:t>[n]</a:t>
            </a:r>
          </a:p>
          <a:p>
            <a:r>
              <a:rPr lang="sv-SE" dirty="0" smtClean="0"/>
              <a:t>Fragment processor </a:t>
            </a:r>
            <a:r>
              <a:rPr lang="sv-SE" dirty="0" err="1" smtClean="0"/>
              <a:t>can</a:t>
            </a:r>
            <a:r>
              <a:rPr lang="sv-SE" dirty="0" smtClean="0"/>
              <a:t> read </a:t>
            </a:r>
            <a:r>
              <a:rPr lang="sv-SE" dirty="0" err="1" smtClean="0"/>
              <a:t>gl_PointCoord</a:t>
            </a:r>
            <a:r>
              <a:rPr lang="sv-SE" dirty="0" smtClean="0"/>
              <a:t>, </a:t>
            </a:r>
            <a:r>
              <a:rPr lang="sv-SE" dirty="0" err="1" smtClean="0"/>
              <a:t>gl_FragCoord</a:t>
            </a:r>
            <a:r>
              <a:rPr lang="sv-SE" dirty="0" smtClean="0"/>
              <a:t>, </a:t>
            </a:r>
            <a:r>
              <a:rPr lang="sv-SE" dirty="0" err="1" smtClean="0"/>
              <a:t>gl_FrontFacing</a:t>
            </a:r>
            <a:endParaRPr lang="sv-SE" dirty="0" smtClean="0"/>
          </a:p>
          <a:p>
            <a:r>
              <a:rPr lang="sv-SE" dirty="0" smtClean="0"/>
              <a:t>Fragment processor </a:t>
            </a:r>
            <a:r>
              <a:rPr lang="sv-SE" dirty="0" err="1" smtClean="0"/>
              <a:t>can</a:t>
            </a:r>
            <a:r>
              <a:rPr lang="sv-SE" dirty="0" smtClean="0"/>
              <a:t> call </a:t>
            </a:r>
            <a:r>
              <a:rPr lang="sv-SE" dirty="0" err="1" smtClean="0"/>
              <a:t>discard</a:t>
            </a:r>
            <a:r>
              <a:rPr lang="sv-SE" dirty="0" smtClean="0"/>
              <a:t> to </a:t>
            </a:r>
            <a:r>
              <a:rPr lang="sv-SE" dirty="0" err="1" smtClean="0"/>
              <a:t>skip</a:t>
            </a:r>
            <a:r>
              <a:rPr lang="sv-SE" dirty="0" smtClean="0"/>
              <a:t> fragment (pixel)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0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7</a:t>
            </a:fld>
            <a:endParaRPr lang="sv-SE"/>
          </a:p>
        </p:txBody>
      </p:sp>
      <p:grpSp>
        <p:nvGrpSpPr>
          <p:cNvPr id="22" name="Group 21"/>
          <p:cNvGrpSpPr/>
          <p:nvPr/>
        </p:nvGrpSpPr>
        <p:grpSpPr>
          <a:xfrm>
            <a:off x="1575496" y="924326"/>
            <a:ext cx="1686790" cy="3856965"/>
            <a:chOff x="1575496" y="924326"/>
            <a:chExt cx="1686790" cy="3856965"/>
          </a:xfrm>
        </p:grpSpPr>
        <p:sp>
          <p:nvSpPr>
            <p:cNvPr id="23" name="Down Arrow 22"/>
            <p:cNvSpPr/>
            <p:nvPr/>
          </p:nvSpPr>
          <p:spPr>
            <a:xfrm>
              <a:off x="2210623" y="1762712"/>
              <a:ext cx="387727" cy="3018579"/>
            </a:xfrm>
            <a:prstGeom prst="downArrow">
              <a:avLst>
                <a:gd name="adj1" fmla="val 38945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75496" y="924326"/>
              <a:ext cx="1686790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OpenGL</a:t>
              </a:r>
              <a:r>
                <a:rPr lang="sv-SE" sz="1200" dirty="0" smtClean="0"/>
                <a:t> ES</a:t>
              </a:r>
              <a:r>
                <a:rPr lang="sv-SE" sz="1200" dirty="0"/>
                <a:t/>
              </a:r>
              <a:br>
                <a:rPr lang="sv-SE" sz="1200" dirty="0"/>
              </a:br>
              <a:r>
                <a:rPr lang="sv-SE" sz="1200" dirty="0" smtClean="0"/>
                <a:t>prepares primitives for </a:t>
              </a:r>
              <a:r>
                <a:rPr lang="sv-SE" sz="1200" dirty="0" err="1" smtClean="0"/>
                <a:t>drawing</a:t>
              </a:r>
              <a:r>
                <a:rPr lang="sv-SE" sz="1200" dirty="0" smtClean="0"/>
                <a:t> – </a:t>
              </a:r>
              <a:r>
                <a:rPr lang="sv-SE" sz="1200" dirty="0" err="1" smtClean="0"/>
                <a:t>lines</a:t>
              </a:r>
              <a:r>
                <a:rPr lang="sv-SE" sz="1200" dirty="0" smtClean="0"/>
                <a:t>, </a:t>
              </a:r>
              <a:r>
                <a:rPr lang="sv-SE" sz="1200" dirty="0" err="1" smtClean="0"/>
                <a:t>points</a:t>
              </a:r>
              <a:r>
                <a:rPr lang="sv-SE" sz="1200" dirty="0" smtClean="0"/>
                <a:t> or </a:t>
              </a:r>
              <a:r>
                <a:rPr lang="sv-SE" sz="1200" dirty="0" err="1" smtClean="0"/>
                <a:t>triangles</a:t>
              </a:r>
              <a:r>
                <a:rPr lang="sv-SE" sz="1200" dirty="0" smtClean="0"/>
                <a:t>.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31820" y="921046"/>
            <a:ext cx="1765427" cy="3839653"/>
            <a:chOff x="4039023" y="928190"/>
            <a:chExt cx="1765427" cy="3839653"/>
          </a:xfrm>
        </p:grpSpPr>
        <p:sp>
          <p:nvSpPr>
            <p:cNvPr id="28" name="Down Arrow 27"/>
            <p:cNvSpPr/>
            <p:nvPr/>
          </p:nvSpPr>
          <p:spPr>
            <a:xfrm>
              <a:off x="4832326" y="1762712"/>
              <a:ext cx="365532" cy="3005131"/>
            </a:xfrm>
            <a:prstGeom prst="downArrow">
              <a:avLst>
                <a:gd name="adj1" fmla="val 38274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600" dirty="0" err="1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9023" y="928190"/>
              <a:ext cx="1765427" cy="8309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OpenGL</a:t>
              </a:r>
              <a:r>
                <a:rPr lang="sv-SE" sz="1200" dirty="0" smtClean="0"/>
                <a:t> ES </a:t>
              </a:r>
              <a:r>
                <a:rPr lang="sv-SE" sz="1200" dirty="0" err="1" smtClean="0"/>
                <a:t>rasterization</a:t>
              </a:r>
              <a:r>
                <a:rPr lang="sv-SE" sz="1200" dirty="0" smtClean="0"/>
                <a:t> </a:t>
              </a:r>
              <a:r>
                <a:rPr lang="sv-SE" sz="1200" dirty="0" err="1" smtClean="0"/>
                <a:t>calculations</a:t>
              </a:r>
              <a:r>
                <a:rPr lang="sv-SE" sz="1200" dirty="0"/>
                <a:t> </a:t>
              </a:r>
              <a:r>
                <a:rPr lang="sv-SE" sz="1200" dirty="0" smtClean="0"/>
                <a:t>- to position on </a:t>
              </a:r>
              <a:r>
                <a:rPr lang="sv-SE" sz="1200" dirty="0" err="1" smtClean="0"/>
                <a:t>screen</a:t>
              </a:r>
              <a:endParaRPr lang="sv-SE" sz="1200" dirty="0" smtClean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3" y="2588237"/>
            <a:ext cx="1494946" cy="1113392"/>
            <a:chOff x="655323" y="2588237"/>
            <a:chExt cx="1494946" cy="1113392"/>
          </a:xfrm>
        </p:grpSpPr>
        <p:grpSp>
          <p:nvGrpSpPr>
            <p:cNvPr id="26" name="Group 25"/>
            <p:cNvGrpSpPr/>
            <p:nvPr/>
          </p:nvGrpSpPr>
          <p:grpSpPr>
            <a:xfrm>
              <a:off x="750094" y="3056558"/>
              <a:ext cx="1400175" cy="645071"/>
              <a:chOff x="1234948" y="1889137"/>
              <a:chExt cx="1448873" cy="675454"/>
            </a:xfrm>
          </p:grpSpPr>
          <p:sp>
            <p:nvSpPr>
              <p:cNvPr id="8" name="Right Arrow 7"/>
              <p:cNvSpPr/>
              <p:nvPr/>
            </p:nvSpPr>
            <p:spPr>
              <a:xfrm>
                <a:off x="1914093" y="2075531"/>
                <a:ext cx="769728" cy="297317"/>
              </a:xfrm>
              <a:prstGeom prst="rightArrow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err="1" smtClean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34948" y="1889137"/>
                <a:ext cx="735644" cy="67545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Input</a:t>
                </a:r>
                <a:br>
                  <a:rPr lang="sv-SE" sz="1200" dirty="0" smtClean="0"/>
                </a:br>
                <a:r>
                  <a:rPr lang="sv-SE" sz="1200" dirty="0" smtClean="0"/>
                  <a:t>Data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55323" y="2588237"/>
              <a:ext cx="948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200" dirty="0" err="1" smtClean="0"/>
                <a:t>Attributes</a:t>
              </a:r>
              <a:r>
                <a:rPr lang="sv-SE" sz="1200" dirty="0" smtClean="0"/>
                <a:t/>
              </a:r>
              <a:br>
                <a:rPr lang="sv-SE" sz="1200" dirty="0" smtClean="0"/>
              </a:br>
              <a:r>
                <a:rPr lang="sv-SE" sz="1200" dirty="0" smtClean="0"/>
                <a:t>Uniforms</a:t>
              </a:r>
              <a:br>
                <a:rPr lang="sv-SE" sz="1200" dirty="0" smtClean="0"/>
              </a:br>
              <a:endParaRPr lang="sv-SE" sz="1200" dirty="0" smtClean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45034" y="2999823"/>
            <a:ext cx="2116731" cy="804167"/>
            <a:chOff x="2542482" y="3014111"/>
            <a:chExt cx="2161547" cy="804167"/>
          </a:xfrm>
        </p:grpSpPr>
        <p:grpSp>
          <p:nvGrpSpPr>
            <p:cNvPr id="24" name="Group 23"/>
            <p:cNvGrpSpPr/>
            <p:nvPr/>
          </p:nvGrpSpPr>
          <p:grpSpPr>
            <a:xfrm>
              <a:off x="2542482" y="3014111"/>
              <a:ext cx="2161547" cy="775531"/>
              <a:chOff x="2725238" y="1853221"/>
              <a:chExt cx="2161547" cy="77553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725238" y="1934126"/>
                <a:ext cx="942599" cy="69462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err="1" smtClean="0"/>
                  <a:t>Vertex</a:t>
                </a:r>
                <a:r>
                  <a:rPr lang="sv-SE" sz="1200" dirty="0" smtClean="0"/>
                  <a:t/>
                </a:r>
                <a:br>
                  <a:rPr lang="sv-SE" sz="1200" dirty="0" smtClean="0"/>
                </a:br>
                <a:r>
                  <a:rPr lang="sv-SE" sz="1200" dirty="0" smtClean="0"/>
                  <a:t>Processor</a:t>
                </a:r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3651318" y="2154452"/>
                <a:ext cx="1100037" cy="297317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err="1" smtClean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78366" y="1853221"/>
                <a:ext cx="13084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000" dirty="0" err="1" smtClean="0"/>
                  <a:t>gl_Position</a:t>
                </a:r>
                <a:r>
                  <a:rPr lang="sv-SE" sz="1000" dirty="0" smtClean="0"/>
                  <a:t/>
                </a:r>
                <a:br>
                  <a:rPr lang="sv-SE" sz="1000" dirty="0" smtClean="0"/>
                </a:br>
                <a:r>
                  <a:rPr lang="sv-SE" sz="1000" dirty="0" smtClean="0"/>
                  <a:t>(</a:t>
                </a:r>
                <a:r>
                  <a:rPr lang="sv-SE" sz="1000" dirty="0" err="1" smtClean="0"/>
                  <a:t>gl_PointSize</a:t>
                </a:r>
                <a:r>
                  <a:rPr lang="sv-SE" sz="1000" dirty="0" smtClean="0"/>
                  <a:t>)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501460" y="3556668"/>
              <a:ext cx="948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50" dirty="0" err="1" smtClean="0"/>
                <a:t>Varyings</a:t>
              </a:r>
              <a:endParaRPr lang="sv-SE" sz="1200" dirty="0" smtClean="0"/>
            </a:p>
          </p:txBody>
        </p:sp>
      </p:grp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439863" y="410744"/>
            <a:ext cx="7240509" cy="540000"/>
          </a:xfrm>
        </p:spPr>
        <p:txBody>
          <a:bodyPr/>
          <a:lstStyle/>
          <a:p>
            <a:r>
              <a:rPr lang="sv-SE" dirty="0" err="1" smtClean="0"/>
              <a:t>Keep</a:t>
            </a:r>
            <a:r>
              <a:rPr lang="sv-SE" dirty="0" smtClean="0"/>
              <a:t> </a:t>
            </a:r>
            <a:r>
              <a:rPr lang="sv-SE" dirty="0" err="1" smtClean="0"/>
              <a:t>calm</a:t>
            </a:r>
            <a:r>
              <a:rPr lang="sv-SE" dirty="0" smtClean="0"/>
              <a:t> and process on</a:t>
            </a:r>
            <a:endParaRPr lang="sv-SE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55887" y="2060718"/>
            <a:ext cx="2270632" cy="1743325"/>
            <a:chOff x="6034558" y="2017856"/>
            <a:chExt cx="2270632" cy="1743325"/>
          </a:xfrm>
        </p:grpSpPr>
        <p:grpSp>
          <p:nvGrpSpPr>
            <p:cNvPr id="27" name="Group 26"/>
            <p:cNvGrpSpPr/>
            <p:nvPr/>
          </p:nvGrpSpPr>
          <p:grpSpPr>
            <a:xfrm>
              <a:off x="6034558" y="3023790"/>
              <a:ext cx="2270632" cy="737391"/>
              <a:chOff x="6260638" y="1827065"/>
              <a:chExt cx="2276820" cy="73739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260638" y="1902109"/>
                <a:ext cx="936616" cy="6623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 smtClean="0"/>
                  <a:t>Fragment</a:t>
                </a:r>
                <a:br>
                  <a:rPr lang="sv-SE" sz="1200" dirty="0" smtClean="0"/>
                </a:br>
                <a:r>
                  <a:rPr lang="sv-SE" sz="1200" dirty="0" smtClean="0"/>
                  <a:t>Processor</a:t>
                </a:r>
              </a:p>
            </p:txBody>
          </p:sp>
          <p:sp>
            <p:nvSpPr>
              <p:cNvPr id="20" name="Right Arrow 19"/>
              <p:cNvSpPr/>
              <p:nvPr/>
            </p:nvSpPr>
            <p:spPr>
              <a:xfrm>
                <a:off x="7145920" y="2118205"/>
                <a:ext cx="1315749" cy="309384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600" dirty="0" err="1" smtClean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42700" y="1827065"/>
                <a:ext cx="13947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1000" dirty="0" err="1" smtClean="0"/>
                  <a:t>gl_FragColor</a:t>
                </a:r>
                <a:r>
                  <a:rPr lang="sv-SE" sz="1000" dirty="0" smtClean="0"/>
                  <a:t/>
                </a:r>
                <a:br>
                  <a:rPr lang="sv-SE" sz="1000" dirty="0" smtClean="0"/>
                </a:br>
                <a:r>
                  <a:rPr lang="sv-SE" sz="1000" dirty="0" smtClean="0"/>
                  <a:t>(</a:t>
                </a:r>
                <a:r>
                  <a:rPr lang="sv-SE" sz="1000" dirty="0" err="1" smtClean="0"/>
                  <a:t>gl_FragData</a:t>
                </a:r>
                <a:r>
                  <a:rPr lang="sv-SE" sz="1000" dirty="0" smtClean="0"/>
                  <a:t>[])</a:t>
                </a:r>
                <a:endParaRPr lang="sv-SE" sz="1000" dirty="0" smtClean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6154486" y="2017856"/>
              <a:ext cx="1258160" cy="60016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sz="1100" dirty="0" err="1" smtClean="0"/>
                <a:t>gl_PointCoord</a:t>
              </a:r>
              <a:endParaRPr lang="sv-SE" sz="1100" dirty="0" smtClean="0"/>
            </a:p>
            <a:p>
              <a:r>
                <a:rPr lang="sv-SE" sz="1100" dirty="0" err="1" smtClean="0"/>
                <a:t>gl_FragCoord</a:t>
              </a:r>
              <a:r>
                <a:rPr lang="sv-SE" sz="1100" dirty="0" smtClean="0"/>
                <a:t/>
              </a:r>
              <a:br>
                <a:rPr lang="sv-SE" sz="1100" dirty="0" smtClean="0"/>
              </a:br>
              <a:r>
                <a:rPr lang="sv-SE" sz="1100" dirty="0" err="1" smtClean="0"/>
                <a:t>gl_FrontFacing</a:t>
              </a:r>
              <a:endParaRPr lang="sv-SE" sz="1100" dirty="0" smtClean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78033" y="3046530"/>
            <a:ext cx="1285771" cy="1700511"/>
            <a:chOff x="7578033" y="3046530"/>
            <a:chExt cx="1285771" cy="1700511"/>
          </a:xfrm>
        </p:grpSpPr>
        <p:sp>
          <p:nvSpPr>
            <p:cNvPr id="31" name="TextBox 30"/>
            <p:cNvSpPr txBox="1"/>
            <p:nvPr/>
          </p:nvSpPr>
          <p:spPr>
            <a:xfrm>
              <a:off x="7612720" y="3977600"/>
              <a:ext cx="12510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100" dirty="0" err="1" smtClean="0"/>
                <a:t>Colorbuffer</a:t>
              </a:r>
              <a:r>
                <a:rPr lang="sv-SE" sz="1100" dirty="0" smtClean="0"/>
                <a:t/>
              </a:r>
              <a:br>
                <a:rPr lang="sv-SE" sz="1100" dirty="0" smtClean="0"/>
              </a:br>
              <a:r>
                <a:rPr lang="sv-SE" sz="1100" dirty="0" err="1" smtClean="0"/>
                <a:t>Depthbuffer</a:t>
              </a:r>
              <a:r>
                <a:rPr lang="sv-SE" sz="1100" dirty="0" smtClean="0"/>
                <a:t/>
              </a:r>
              <a:br>
                <a:rPr lang="sv-SE" sz="1100" dirty="0" smtClean="0"/>
              </a:br>
              <a:r>
                <a:rPr lang="sv-SE" sz="1100" dirty="0" err="1" smtClean="0"/>
                <a:t>Stencilbuffer</a:t>
              </a:r>
              <a:r>
                <a:rPr lang="sv-SE" sz="1100" dirty="0" smtClean="0"/>
                <a:t/>
              </a:r>
              <a:br>
                <a:rPr lang="sv-SE" sz="1100" dirty="0" smtClean="0"/>
              </a:br>
              <a:r>
                <a:rPr lang="sv-SE" sz="1100" dirty="0" err="1" smtClean="0"/>
                <a:t>Drawbuffer</a:t>
              </a:r>
              <a:r>
                <a:rPr lang="sv-SE" sz="1100" dirty="0" smtClean="0"/>
                <a:t>[]</a:t>
              </a:r>
              <a:endParaRPr lang="sv-SE" sz="1100" dirty="0" smtClean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578033" y="3046530"/>
              <a:ext cx="1280466" cy="842458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 smtClean="0"/>
                <a:t>Display</a:t>
              </a:r>
            </a:p>
          </p:txBody>
        </p:sp>
      </p:grpSp>
      <p:cxnSp>
        <p:nvCxnSpPr>
          <p:cNvPr id="42" name="Elbow Connector 41"/>
          <p:cNvCxnSpPr>
            <a:stCxn id="19" idx="1"/>
            <a:endCxn id="6" idx="1"/>
          </p:cNvCxnSpPr>
          <p:nvPr/>
        </p:nvCxnSpPr>
        <p:spPr>
          <a:xfrm rot="10800000" flipV="1">
            <a:off x="5255887" y="2360800"/>
            <a:ext cx="119928" cy="1112070"/>
          </a:xfrm>
          <a:prstGeom prst="bentConnector3">
            <a:avLst>
              <a:gd name="adj1" fmla="val 29061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1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Know</a:t>
            </a:r>
            <a:r>
              <a:rPr lang="sv-SE" dirty="0" smtClean="0"/>
              <a:t> </a:t>
            </a:r>
            <a:r>
              <a:rPr lang="sv-SE" dirty="0" err="1" smtClean="0"/>
              <a:t>your</a:t>
            </a:r>
            <a:r>
              <a:rPr lang="sv-SE" dirty="0" smtClean="0"/>
              <a:t> data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3752873" y="2159897"/>
            <a:ext cx="1217634" cy="6644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/>
              <a:t>Vertex</a:t>
            </a:r>
            <a:r>
              <a:rPr lang="sv-SE" sz="1600" dirty="0" smtClean="0"/>
              <a:t/>
            </a:r>
            <a:br>
              <a:rPr lang="sv-SE" sz="1600" dirty="0" smtClean="0"/>
            </a:br>
            <a:r>
              <a:rPr lang="sv-SE" sz="1600" dirty="0" err="1" smtClean="0"/>
              <a:t>Shader</a:t>
            </a:r>
            <a:endParaRPr lang="sv-SE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31904" y="2182037"/>
            <a:ext cx="1353344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Attribute</a:t>
            </a:r>
            <a:endParaRPr lang="sv-SE" sz="1200" dirty="0" smtClean="0"/>
          </a:p>
          <a:p>
            <a:r>
              <a:rPr lang="sv-SE" sz="1200" dirty="0" err="1" smtClean="0"/>
              <a:t>float,vec,mat</a:t>
            </a:r>
            <a:r>
              <a:rPr lang="sv-SE" sz="1200" dirty="0" smtClean="0"/>
              <a:t/>
            </a:r>
            <a:br>
              <a:rPr lang="sv-SE" sz="1200" dirty="0" smtClean="0"/>
            </a:br>
            <a:endParaRPr lang="sv-SE" sz="12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469259" y="2147303"/>
            <a:ext cx="1217634" cy="6644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Fragment</a:t>
            </a:r>
            <a:br>
              <a:rPr lang="sv-SE" sz="1600" dirty="0" smtClean="0"/>
            </a:br>
            <a:r>
              <a:rPr lang="sv-SE" sz="1600" dirty="0" err="1" smtClean="0"/>
              <a:t>Shader</a:t>
            </a:r>
            <a:endParaRPr lang="sv-SE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31904" y="3104272"/>
            <a:ext cx="1353344" cy="64633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Uniform</a:t>
            </a:r>
            <a:r>
              <a:rPr lang="sv-SE" sz="1200" dirty="0" smtClean="0"/>
              <a:t>[]</a:t>
            </a:r>
            <a:br>
              <a:rPr lang="sv-SE" sz="1200" dirty="0" smtClean="0"/>
            </a:br>
            <a:r>
              <a:rPr lang="sv-SE" sz="1200" dirty="0" err="1" smtClean="0"/>
              <a:t>float,vec,mat</a:t>
            </a:r>
            <a:r>
              <a:rPr lang="sv-SE" sz="1200" dirty="0" smtClean="0"/>
              <a:t>,</a:t>
            </a:r>
            <a:br>
              <a:rPr lang="sv-SE" sz="1200" dirty="0" smtClean="0"/>
            </a:br>
            <a:r>
              <a:rPr lang="sv-SE" sz="1200" dirty="0" err="1" smtClean="0"/>
              <a:t>sampler</a:t>
            </a:r>
            <a:endParaRPr lang="sv-SE" sz="1200" dirty="0" smtClean="0"/>
          </a:p>
        </p:txBody>
      </p:sp>
      <p:cxnSp>
        <p:nvCxnSpPr>
          <p:cNvPr id="12" name="Elbow Connector 11"/>
          <p:cNvCxnSpPr>
            <a:stCxn id="9" idx="3"/>
            <a:endCxn id="6" idx="2"/>
          </p:cNvCxnSpPr>
          <p:nvPr/>
        </p:nvCxnSpPr>
        <p:spPr>
          <a:xfrm flipV="1">
            <a:off x="2885248" y="2824313"/>
            <a:ext cx="1476442" cy="620313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8" idx="2"/>
          </p:cNvCxnSpPr>
          <p:nvPr/>
        </p:nvCxnSpPr>
        <p:spPr>
          <a:xfrm flipV="1">
            <a:off x="2885248" y="2811719"/>
            <a:ext cx="5192828" cy="632907"/>
          </a:xfrm>
          <a:prstGeom prst="bentConnector2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6" idx="1"/>
          </p:cNvCxnSpPr>
          <p:nvPr/>
        </p:nvCxnSpPr>
        <p:spPr>
          <a:xfrm flipV="1">
            <a:off x="2885248" y="2492105"/>
            <a:ext cx="867625" cy="1309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05678" y="2165184"/>
            <a:ext cx="123119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 err="1" smtClean="0"/>
              <a:t>Varying</a:t>
            </a:r>
            <a:r>
              <a:rPr lang="sv-SE" sz="1200" dirty="0" smtClean="0"/>
              <a:t>[]</a:t>
            </a:r>
            <a:br>
              <a:rPr lang="sv-SE" sz="1200" dirty="0" smtClean="0"/>
            </a:br>
            <a:r>
              <a:rPr lang="sv-SE" sz="1200" dirty="0" err="1" smtClean="0"/>
              <a:t>float,vec,mat</a:t>
            </a:r>
            <a:r>
              <a:rPr lang="sv-SE" sz="1200" dirty="0" smtClean="0"/>
              <a:t/>
            </a:r>
            <a:br>
              <a:rPr lang="sv-SE" sz="1200" dirty="0" smtClean="0"/>
            </a:br>
            <a:endParaRPr lang="sv-SE" sz="1200" dirty="0" smtClean="0"/>
          </a:p>
        </p:txBody>
      </p:sp>
      <p:cxnSp>
        <p:nvCxnSpPr>
          <p:cNvPr id="29" name="Straight Arrow Connector 28"/>
          <p:cNvCxnSpPr>
            <a:stCxn id="6" idx="3"/>
            <a:endCxn id="28" idx="1"/>
          </p:cNvCxnSpPr>
          <p:nvPr/>
        </p:nvCxnSpPr>
        <p:spPr>
          <a:xfrm flipV="1">
            <a:off x="4970507" y="2488350"/>
            <a:ext cx="635171" cy="37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  <a:endCxn id="8" idx="1"/>
          </p:cNvCxnSpPr>
          <p:nvPr/>
        </p:nvCxnSpPr>
        <p:spPr>
          <a:xfrm flipV="1">
            <a:off x="6836877" y="2479511"/>
            <a:ext cx="632382" cy="8839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1102560" y="886450"/>
            <a:ext cx="1782687" cy="1054510"/>
          </a:xfrm>
          <a:prstGeom prst="wedgeRoundRectCallout">
            <a:avLst>
              <a:gd name="adj1" fmla="val 16209"/>
              <a:gd name="adj2" fmla="val 6987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Minimum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vertice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 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make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triangles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lines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points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data.</a:t>
            </a:r>
            <a:endParaRPr lang="sv-SE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41004" y="4015274"/>
            <a:ext cx="1680279" cy="760718"/>
          </a:xfrm>
          <a:prstGeom prst="wedgeRoundRectCallout">
            <a:avLst>
              <a:gd name="adj1" fmla="val 60152"/>
              <a:gd name="adj2" fmla="val -8105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shared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across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 </a:t>
            </a:r>
            <a:r>
              <a:rPr lang="sv-SE" sz="11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drawcall</a:t>
            </a:r>
            <a:r>
              <a:rPr lang="sv-SE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data.</a:t>
            </a:r>
            <a:endParaRPr lang="sv-SE" sz="11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8" grpId="0" animBg="1"/>
      <p:bldP spid="23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Programmable</a:t>
            </a:r>
            <a:r>
              <a:rPr lang="sv-SE" dirty="0" smtClean="0"/>
              <a:t> pipeline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Attributes</a:t>
            </a:r>
            <a:r>
              <a:rPr lang="sv-SE" dirty="0" smtClean="0"/>
              <a:t> make </a:t>
            </a:r>
            <a:r>
              <a:rPr lang="sv-SE" dirty="0" err="1" smtClean="0"/>
              <a:t>up</a:t>
            </a:r>
            <a:r>
              <a:rPr lang="sv-SE" dirty="0" smtClean="0"/>
              <a:t> </a:t>
            </a:r>
            <a:r>
              <a:rPr lang="sv-SE" dirty="0" err="1" smtClean="0"/>
              <a:t>vertices</a:t>
            </a:r>
            <a:r>
              <a:rPr lang="sv-SE" dirty="0" smtClean="0"/>
              <a:t>, normals and </a:t>
            </a:r>
            <a:r>
              <a:rPr lang="sv-SE" dirty="0" err="1" smtClean="0"/>
              <a:t>texture</a:t>
            </a:r>
            <a:r>
              <a:rPr lang="sv-SE" dirty="0" smtClean="0"/>
              <a:t> data. </a:t>
            </a:r>
            <a:r>
              <a:rPr lang="sv-SE" dirty="0" err="1" smtClean="0"/>
              <a:t>Visible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in the </a:t>
            </a:r>
            <a:r>
              <a:rPr lang="sv-SE" dirty="0" err="1" smtClean="0"/>
              <a:t>vertex</a:t>
            </a:r>
            <a:r>
              <a:rPr lang="sv-SE" dirty="0" smtClean="0"/>
              <a:t> processor.</a:t>
            </a:r>
          </a:p>
          <a:p>
            <a:r>
              <a:rPr lang="sv-SE" dirty="0" err="1" smtClean="0"/>
              <a:t>Attributes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component</a:t>
            </a:r>
            <a:r>
              <a:rPr lang="sv-SE" dirty="0" smtClean="0"/>
              <a:t> (</a:t>
            </a:r>
            <a:r>
              <a:rPr lang="sv-SE" dirty="0" err="1" smtClean="0"/>
              <a:t>vertex</a:t>
            </a:r>
            <a:r>
              <a:rPr lang="sv-SE" dirty="0" smtClean="0"/>
              <a:t>) </a:t>
            </a:r>
            <a:r>
              <a:rPr lang="sv-SE" dirty="0" err="1" smtClean="0"/>
              <a:t>specific</a:t>
            </a:r>
            <a:r>
              <a:rPr lang="sv-SE" dirty="0" smtClean="0"/>
              <a:t>.</a:t>
            </a:r>
            <a:br>
              <a:rPr lang="sv-SE" dirty="0" smtClean="0"/>
            </a:br>
            <a:r>
              <a:rPr lang="sv-SE" dirty="0" err="1" smtClean="0"/>
              <a:t>Needs</a:t>
            </a:r>
            <a:r>
              <a:rPr lang="sv-SE" dirty="0" smtClean="0"/>
              <a:t> to be </a:t>
            </a:r>
            <a:r>
              <a:rPr lang="sv-SE" dirty="0" err="1" smtClean="0"/>
              <a:t>bound</a:t>
            </a:r>
            <a:r>
              <a:rPr lang="sv-SE" dirty="0" smtClean="0"/>
              <a:t> to </a:t>
            </a:r>
            <a:r>
              <a:rPr lang="sv-SE" dirty="0" err="1" smtClean="0"/>
              <a:t>attributes</a:t>
            </a:r>
            <a:r>
              <a:rPr lang="sv-SE" dirty="0" smtClean="0"/>
              <a:t> </a:t>
            </a:r>
            <a:r>
              <a:rPr lang="sv-SE" dirty="0" err="1" smtClean="0"/>
              <a:t>declared</a:t>
            </a:r>
            <a:r>
              <a:rPr lang="sv-SE" dirty="0" smtClean="0"/>
              <a:t> in </a:t>
            </a:r>
            <a:r>
              <a:rPr lang="sv-SE" dirty="0" err="1" smtClean="0"/>
              <a:t>vertex</a:t>
            </a:r>
            <a:r>
              <a:rPr lang="sv-SE" dirty="0" smtClean="0"/>
              <a:t> </a:t>
            </a:r>
            <a:r>
              <a:rPr lang="sv-SE" dirty="0" err="1" smtClean="0"/>
              <a:t>shader</a:t>
            </a:r>
            <a:r>
              <a:rPr lang="sv-SE" dirty="0" smtClean="0"/>
              <a:t>. A pointer </a:t>
            </a:r>
            <a:r>
              <a:rPr lang="sv-SE" dirty="0" err="1" smtClean="0"/>
              <a:t>shall</a:t>
            </a:r>
            <a:r>
              <a:rPr lang="sv-SE" dirty="0" smtClean="0"/>
              <a:t> be set to ’</a:t>
            </a:r>
            <a:r>
              <a:rPr lang="sv-SE" dirty="0" err="1" smtClean="0"/>
              <a:t>aMyVertexData</a:t>
            </a:r>
            <a:r>
              <a:rPr lang="sv-SE" dirty="0" smtClean="0"/>
              <a:t>’</a:t>
            </a:r>
          </a:p>
          <a:p>
            <a:r>
              <a:rPr lang="sv-SE" dirty="0" smtClean="0"/>
              <a:t>Uniforms - </a:t>
            </a:r>
            <a:r>
              <a:rPr lang="sv-SE" dirty="0" err="1" smtClean="0"/>
              <a:t>visible</a:t>
            </a:r>
            <a:r>
              <a:rPr lang="sv-SE" dirty="0" smtClean="0"/>
              <a:t> in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vertex</a:t>
            </a:r>
            <a:r>
              <a:rPr lang="sv-SE" dirty="0" smtClean="0"/>
              <a:t> and fragment processor.</a:t>
            </a:r>
            <a:br>
              <a:rPr lang="sv-SE" dirty="0" smtClean="0"/>
            </a:br>
            <a:r>
              <a:rPr lang="sv-SE" dirty="0" err="1" smtClean="0"/>
              <a:t>Needs</a:t>
            </a:r>
            <a:r>
              <a:rPr lang="sv-SE" dirty="0" smtClean="0"/>
              <a:t> to be </a:t>
            </a:r>
            <a:r>
              <a:rPr lang="sv-SE" dirty="0" err="1" smtClean="0"/>
              <a:t>bound</a:t>
            </a:r>
            <a:r>
              <a:rPr lang="sv-SE" dirty="0" smtClean="0"/>
              <a:t> to uniforms </a:t>
            </a:r>
            <a:r>
              <a:rPr lang="sv-SE" dirty="0" err="1" smtClean="0"/>
              <a:t>declared</a:t>
            </a:r>
            <a:r>
              <a:rPr lang="sv-SE" dirty="0" smtClean="0"/>
              <a:t> in </a:t>
            </a:r>
            <a:r>
              <a:rPr lang="sv-SE" dirty="0" err="1" smtClean="0"/>
              <a:t>shaders</a:t>
            </a:r>
            <a:r>
              <a:rPr lang="sv-SE" dirty="0" smtClean="0"/>
              <a:t>. Uniforms </a:t>
            </a:r>
            <a:r>
              <a:rPr lang="sv-SE" dirty="0" err="1" smtClean="0"/>
              <a:t>are</a:t>
            </a:r>
            <a:r>
              <a:rPr lang="sv-SE" dirty="0" smtClean="0"/>
              <a:t> set by </a:t>
            </a:r>
            <a:r>
              <a:rPr lang="sv-SE" dirty="0" err="1" smtClean="0"/>
              <a:t>type</a:t>
            </a:r>
            <a:r>
              <a:rPr lang="sv-SE" dirty="0" smtClean="0"/>
              <a:t>, </a:t>
            </a:r>
            <a:r>
              <a:rPr lang="sv-SE" dirty="0" err="1" smtClean="0"/>
              <a:t>eg</a:t>
            </a:r>
            <a:r>
              <a:rPr lang="sv-SE" dirty="0" smtClean="0"/>
              <a:t> </a:t>
            </a:r>
            <a:r>
              <a:rPr lang="sv-SE" dirty="0" err="1" smtClean="0"/>
              <a:t>glUniformMatrix</a:t>
            </a:r>
            <a:r>
              <a:rPr lang="sv-SE" dirty="0" smtClean="0"/>
              <a:t>()</a:t>
            </a:r>
          </a:p>
          <a:p>
            <a:r>
              <a:rPr lang="sv-SE" dirty="0" err="1" smtClean="0"/>
              <a:t>Varyings</a:t>
            </a:r>
            <a:r>
              <a:rPr lang="sv-SE" dirty="0" smtClean="0"/>
              <a:t> – set by </a:t>
            </a:r>
            <a:r>
              <a:rPr lang="sv-SE" dirty="0" err="1" smtClean="0"/>
              <a:t>vertex</a:t>
            </a:r>
            <a:r>
              <a:rPr lang="sv-SE" dirty="0" smtClean="0"/>
              <a:t> processor and </a:t>
            </a:r>
            <a:r>
              <a:rPr lang="sv-SE" dirty="0" err="1" smtClean="0"/>
              <a:t>interpolated</a:t>
            </a:r>
            <a:r>
              <a:rPr lang="sv-SE" dirty="0" smtClean="0"/>
              <a:t> </a:t>
            </a:r>
            <a:r>
              <a:rPr lang="sv-SE" dirty="0" err="1" smtClean="0"/>
              <a:t>across</a:t>
            </a:r>
            <a:r>
              <a:rPr lang="sv-SE" dirty="0" smtClean="0"/>
              <a:t> </a:t>
            </a:r>
            <a:r>
              <a:rPr lang="sv-SE" dirty="0" err="1" smtClean="0"/>
              <a:t>rasterized</a:t>
            </a:r>
            <a:r>
              <a:rPr lang="sv-SE" dirty="0" smtClean="0"/>
              <a:t> primitive, for </a:t>
            </a:r>
            <a:r>
              <a:rPr lang="sv-SE" dirty="0" err="1" smtClean="0"/>
              <a:t>instance</a:t>
            </a:r>
            <a:r>
              <a:rPr lang="sv-SE" dirty="0" smtClean="0"/>
              <a:t> normal or color.</a:t>
            </a:r>
          </a:p>
          <a:p>
            <a:endParaRPr lang="sv-SE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29B91-B200-45C1-AD3E-AEC4A27DD8AD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61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72012f13ae936cb5b35fddc69e4d4c6ecd68d"/>
</p:tagLst>
</file>

<file path=ppt/theme/theme1.xml><?xml version="1.0" encoding="utf-8"?>
<a:theme xmlns:a="http://schemas.openxmlformats.org/drawingml/2006/main" name="ÅF">
  <a:themeElements>
    <a:clrScheme name="ÅF">
      <a:dk1>
        <a:sysClr val="windowText" lastClr="000000"/>
      </a:dk1>
      <a:lt1>
        <a:sysClr val="window" lastClr="FFFFFF"/>
      </a:lt1>
      <a:dk2>
        <a:srgbClr val="506070"/>
      </a:dk2>
      <a:lt2>
        <a:srgbClr val="C0B0A0"/>
      </a:lt2>
      <a:accent1>
        <a:srgbClr val="00B1AC"/>
      </a:accent1>
      <a:accent2>
        <a:srgbClr val="0039A6"/>
      </a:accent2>
      <a:accent3>
        <a:srgbClr val="0096DB"/>
      </a:accent3>
      <a:accent4>
        <a:srgbClr val="66BC29"/>
      </a:accent4>
      <a:accent5>
        <a:srgbClr val="AC27A8"/>
      </a:accent5>
      <a:accent6>
        <a:srgbClr val="FB4357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16_9.potx" id="{D8D61C58-01ED-4CCB-BEBE-A513AE7241DC}" vid="{F8ACCB1E-E946-4695-8C1F-22D115F3F588}"/>
    </a:ext>
  </a:extLst>
</a:theme>
</file>

<file path=ppt/theme/theme2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506070"/>
      </a:dk2>
      <a:lt2>
        <a:srgbClr val="C0B0A0"/>
      </a:lt2>
      <a:accent1>
        <a:srgbClr val="FB4357"/>
      </a:accent1>
      <a:accent2>
        <a:srgbClr val="0039A6"/>
      </a:accent2>
      <a:accent3>
        <a:srgbClr val="0096DB"/>
      </a:accent3>
      <a:accent4>
        <a:srgbClr val="00B1AC"/>
      </a:accent4>
      <a:accent5>
        <a:srgbClr val="66BC29"/>
      </a:accent5>
      <a:accent6>
        <a:srgbClr val="AC27A8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ÅF">
      <a:dk1>
        <a:sysClr val="windowText" lastClr="000000"/>
      </a:dk1>
      <a:lt1>
        <a:sysClr val="window" lastClr="FFFFFF"/>
      </a:lt1>
      <a:dk2>
        <a:srgbClr val="506070"/>
      </a:dk2>
      <a:lt2>
        <a:srgbClr val="C0B0A0"/>
      </a:lt2>
      <a:accent1>
        <a:srgbClr val="FB4357"/>
      </a:accent1>
      <a:accent2>
        <a:srgbClr val="0039A6"/>
      </a:accent2>
      <a:accent3>
        <a:srgbClr val="0096DB"/>
      </a:accent3>
      <a:accent4>
        <a:srgbClr val="00B1AC"/>
      </a:accent4>
      <a:accent5>
        <a:srgbClr val="66BC29"/>
      </a:accent5>
      <a:accent6>
        <a:srgbClr val="AC27A8"/>
      </a:accent6>
      <a:hlink>
        <a:srgbClr val="5F5F5F"/>
      </a:hlink>
      <a:folHlink>
        <a:srgbClr val="919191"/>
      </a:folHlink>
    </a:clrScheme>
    <a:fontScheme name="ÅF_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PowerPoint_16_9</Template>
  <TotalTime>13661</TotalTime>
  <Words>977</Words>
  <Application>Microsoft Office PowerPoint</Application>
  <PresentationFormat>On-screen Show (16:9)</PresentationFormat>
  <Paragraphs>222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Verdana</vt:lpstr>
      <vt:lpstr>Wingdings</vt:lpstr>
      <vt:lpstr>ÅF</vt:lpstr>
      <vt:lpstr>Deconstructing OpenGL ES Richard Sahlin</vt:lpstr>
      <vt:lpstr>What’s in and what’s not</vt:lpstr>
      <vt:lpstr>A brief history of time </vt:lpstr>
      <vt:lpstr>Why OpenGL(ES)?</vt:lpstr>
      <vt:lpstr>Who uses it?</vt:lpstr>
      <vt:lpstr>It’s all about the shaders</vt:lpstr>
      <vt:lpstr>Keep calm and process on</vt:lpstr>
      <vt:lpstr>Know your data</vt:lpstr>
      <vt:lpstr>Programmable pipeline</vt:lpstr>
      <vt:lpstr>Declaration of independence</vt:lpstr>
      <vt:lpstr>Super performance sprites </vt:lpstr>
      <vt:lpstr>Tiled Sprite Engine</vt:lpstr>
      <vt:lpstr>Preparing the data</vt:lpstr>
      <vt:lpstr>Preparing the data - transform</vt:lpstr>
      <vt:lpstr>Preparing the data - frames</vt:lpstr>
      <vt:lpstr>Processing the data</vt:lpstr>
      <vt:lpstr>Shader code</vt:lpstr>
      <vt:lpstr>Vertex Shader - transform</vt:lpstr>
      <vt:lpstr>Have a look at the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Sahlin Richard</dc:creator>
  <cp:lastModifiedBy>Sahlin Richard</cp:lastModifiedBy>
  <cp:revision>89</cp:revision>
  <dcterms:created xsi:type="dcterms:W3CDTF">2015-04-07T10:30:46Z</dcterms:created>
  <dcterms:modified xsi:type="dcterms:W3CDTF">2015-10-27T14:19:46Z</dcterms:modified>
</cp:coreProperties>
</file>