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/>
              <a:t>Sort of the reverse of photo realism</a:t>
            </a:r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/>
              <a:t>I use an orthogonal projection that is normalized on the X axis - this will work well for higher scale values but very small scale will make it innacurate.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8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sv-SE"/>
              <a:t>When using a sprite atlas (characters) subpixel positions are not desirable since they will make texturing fetch texels from outside the sprite frame.</a:t>
            </a:r>
          </a:p>
          <a:p>
            <a:pPr lvl="0" rtl="0">
              <a:lnSpc>
                <a:spcPct val="108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8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8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8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sv-SE"/>
              <a:t>A: Use orthogonal projection with screen width/height</a:t>
            </a:r>
            <a:br>
              <a:rPr lang="sv-SE"/>
            </a:br>
            <a:r>
              <a:rPr lang="sv-SE"/>
              <a:t>CPU need to store int positions - lots of recalculations and will not work with scale/rotate</a:t>
            </a:r>
          </a:p>
          <a:p>
            <a:pPr lvl="0" rtl="0">
              <a:lnSpc>
                <a:spcPct val="108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sv-SE"/>
              <a:t>When choosing the projection be careful of precision, small values are likely to give artefacts when zoom is very small.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This is where the attribute UV values come into play - note that it is very important not to texture into the next frame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You may think that it will be faster to write directly into the buffer that is passed to GL - however this requires synchronizing it to avoid writing into it when used by GL and in Java this is a NIO buffer with method calls to put data.</a:t>
            </a:r>
            <a:br>
              <a:rPr lang="sv-SE"/>
            </a:br>
            <a:r>
              <a:rPr lang="sv-SE"/>
              <a:t>Doing it this was a key factor to getting 60 fps on low end (cpu limited) devices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I prefer having positions in attributes as it is now, this means that centerpoint can be individual and each sprite can be skewed.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a very simple example of a function in a shader.  It takes z axis rotation from an attribute and returns a new matrix with z axis rotation set.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Know what your target platform is!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Show visual VM and or Android trace.</a:t>
            </a:r>
            <a:br>
              <a:rPr lang="sv-SE"/>
            </a:b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How to create testcase to find the separate bottlenecks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Fillrate - switch to low res or no texturing - if still no increase (or very little) then likely to be fillrate limited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Clock cycle - swap costly shaders for quicker ones that use the same amount of bandwidth - ie read and write the same info.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Bandwidth limited - reduce texture resolution or bitdepth, if speed increase then I would say you are bandwidth limited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Who is working with mobile/pc/web?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It is possible to multiply model and ViewProjection matrix in shader but I would rather have the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What is batching?</a:t>
            </a:r>
          </a:p>
          <a:p>
            <a:pPr lvl="0" rtl="0">
              <a:spcBef>
                <a:spcPts val="0"/>
              </a:spcBef>
              <a:buNone/>
            </a:pPr>
            <a:r>
              <a:rPr lang="sv-SE"/>
              <a:t>A technique where geomtry for a number of draw calls is merged 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440000" y="1152000"/>
            <a:ext cx="7239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42900" marR="0" rtl="0" algn="l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685800" marR="0" rtl="0" algn="l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028700" marR="0" rtl="0" algn="l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371600" marR="0" rtl="0" algn="l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6400" lvl="0" marL="198000" marR="0" rtl="0" algn="l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899" lvl="1" marL="395999" marR="0" rtl="0" algn="l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87049" lvl="2" marL="575999" marR="0" rtl="0" algn="l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1349" lvl="3" marL="719999" marR="0" rtl="0" algn="l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58737" lvl="4" marL="827087" marR="0" rtl="0" algn="l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v-SE" sz="7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sv-S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sahlin/graphics-by-opengl" TargetMode="External"/><Relationship Id="rId4" Type="http://schemas.openxmlformats.org/officeDocument/2006/relationships/hyperlink" Target="https://github.com/rsahlin/graphics-by-opengl" TargetMode="External"/><Relationship Id="rId5" Type="http://schemas.openxmlformats.org/officeDocument/2006/relationships/hyperlink" Target="https://github.com/rsahlin/graphics-engine" TargetMode="External"/><Relationship Id="rId6" Type="http://schemas.openxmlformats.org/officeDocument/2006/relationships/hyperlink" Target="https://github.com/rsahlin/super-performance-sprites" TargetMode="External"/><Relationship Id="rId7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/>
              <a:t>High performance old school sprites using OpenGL(ES)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sv-SE"/>
            </a:br>
            <a:br>
              <a:rPr lang="sv-SE"/>
            </a:br>
            <a:br>
              <a:rPr lang="sv-SE"/>
            </a:br>
            <a:br>
              <a:rPr lang="sv-SE"/>
            </a:br>
            <a:br>
              <a:rPr lang="sv-SE"/>
            </a:br>
            <a:br>
              <a:rPr lang="sv-SE"/>
            </a:b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/>
              <a:t>GitHub - rsahlin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/>
              <a:t>Linkedin - Richard Sahlin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24" y="2786174"/>
            <a:ext cx="1863049" cy="186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439862" y="410745"/>
            <a:ext cx="724050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/>
              <a:t>Position the sprite</a:t>
            </a:r>
            <a:r>
              <a:rPr b="1" i="0" lang="sv-SE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transform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40325" y="891000"/>
            <a:ext cx="7239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sv-SE"/>
              <a:t>P</a:t>
            </a:r>
            <a:r>
              <a:rPr b="1" i="0" lang="sv-SE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osition scale and rotation</a:t>
            </a:r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1439875" y="1106999"/>
            <a:ext cx="7236000" cy="1308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/>
              <a:t>Set position, scale and rotation in attributes, minimum 3 + 2 + 1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/>
              <a:t>Each vertice in the sprite will be transformed meaning some waste - all in all a major speed boost</a:t>
            </a:r>
          </a:p>
          <a:p>
            <a:pPr indent="0" lvl="0" marL="0" marR="0" rtl="0" algn="l">
              <a:lnSpc>
                <a:spcPct val="108000"/>
              </a:lnSpc>
              <a:spcBef>
                <a:spcPts val="120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83600" y="4868862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  <p:grpSp>
        <p:nvGrpSpPr>
          <p:cNvPr id="171" name="Shape 171"/>
          <p:cNvGrpSpPr/>
          <p:nvPr/>
        </p:nvGrpSpPr>
        <p:grpSpPr>
          <a:xfrm>
            <a:off x="3386253" y="2770575"/>
            <a:ext cx="2371487" cy="1308223"/>
            <a:chOff x="2158624" y="2912575"/>
            <a:chExt cx="2970299" cy="1731599"/>
          </a:xfrm>
        </p:grpSpPr>
        <p:sp>
          <p:nvSpPr>
            <p:cNvPr id="172" name="Shape 172"/>
            <p:cNvSpPr/>
            <p:nvPr/>
          </p:nvSpPr>
          <p:spPr>
            <a:xfrm>
              <a:off x="2158624" y="2912575"/>
              <a:ext cx="2970299" cy="1731599"/>
            </a:xfrm>
            <a:prstGeom prst="rect">
              <a:avLst/>
            </a:prstGeom>
            <a:noFill/>
            <a:ln cap="flat" cmpd="sng" w="25400">
              <a:solidFill>
                <a:srgbClr val="0C0C0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3" name="Shape 173"/>
            <p:cNvGrpSpPr/>
            <p:nvPr/>
          </p:nvGrpSpPr>
          <p:grpSpPr>
            <a:xfrm rot="-4481376">
              <a:off x="4316162" y="3885838"/>
              <a:ext cx="416323" cy="478678"/>
              <a:chOff x="6285841" y="2219725"/>
              <a:chExt cx="2181142" cy="2409827"/>
            </a:xfrm>
          </p:grpSpPr>
          <p:sp>
            <p:nvSpPr>
              <p:cNvPr id="174" name="Shape 174"/>
              <p:cNvSpPr/>
              <p:nvPr/>
            </p:nvSpPr>
            <p:spPr>
              <a:xfrm rot="1538368">
                <a:off x="6634381" y="2444124"/>
                <a:ext cx="1480438" cy="1947859"/>
              </a:xfrm>
              <a:prstGeom prst="flowChartProcess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175" name="Shape 175"/>
              <p:cNvCxnSpPr/>
              <p:nvPr/>
            </p:nvCxnSpPr>
            <p:spPr>
              <a:xfrm flipH="1" rot="-9261287">
                <a:off x="6643735" y="2444295"/>
                <a:ext cx="1470896" cy="196361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76" name="Shape 176"/>
            <p:cNvGrpSpPr/>
            <p:nvPr/>
          </p:nvGrpSpPr>
          <p:grpSpPr>
            <a:xfrm>
              <a:off x="2494898" y="3252828"/>
              <a:ext cx="789573" cy="742708"/>
              <a:chOff x="6285841" y="2219725"/>
              <a:chExt cx="2181142" cy="2409827"/>
            </a:xfrm>
          </p:grpSpPr>
          <p:sp>
            <p:nvSpPr>
              <p:cNvPr id="177" name="Shape 177"/>
              <p:cNvSpPr/>
              <p:nvPr/>
            </p:nvSpPr>
            <p:spPr>
              <a:xfrm rot="1538368">
                <a:off x="6634381" y="2444124"/>
                <a:ext cx="1480438" cy="1947859"/>
              </a:xfrm>
              <a:prstGeom prst="flowChartProcess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178" name="Shape 178"/>
              <p:cNvCxnSpPr/>
              <p:nvPr/>
            </p:nvCxnSpPr>
            <p:spPr>
              <a:xfrm flipH="1" rot="-9261287">
                <a:off x="6643735" y="2444295"/>
                <a:ext cx="1470896" cy="196361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79" name="Shape 179"/>
          <p:cNvSpPr txBox="1"/>
          <p:nvPr>
            <p:ph idx="2" type="body"/>
          </p:nvPr>
        </p:nvSpPr>
        <p:spPr>
          <a:xfrm>
            <a:off x="1516075" y="4078799"/>
            <a:ext cx="72360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L="198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/>
              <a:t>Snap to integer screen values to avoid ugly texture bleeding!</a:t>
            </a:r>
          </a:p>
          <a:p>
            <a:pPr indent="0" lvl="0" marL="0" marR="0" rtl="0" algn="l">
              <a:lnSpc>
                <a:spcPct val="108000"/>
              </a:lnSpc>
              <a:spcBef>
                <a:spcPts val="12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/>
              <a:t>Stop the bleeding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486375" y="7347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When subpixel is a bad thing</a:t>
            </a: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1439875" y="1274350"/>
            <a:ext cx="7236000" cy="36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If not careful vertex screen positions will be decimal, resulting in subpixel texture bleeding - how to counter this?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GPU converts to int values before storing position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Pass ModelView and Projection matrices separately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Screen width and height as uniform, multiply  by screensize in camera space - to integert - divide back then apply projection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Will work with mip-maps</a:t>
            </a:r>
            <a:br>
              <a:rPr lang="sv-SE"/>
            </a:br>
            <a:r>
              <a:rPr lang="sv-SE"/>
              <a:t>Mip-mapping is crucial to get performance on mobile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/>
              <a:t>Sprite image using atlas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440325" y="892375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sv-SE"/>
              <a:t>How to get the right image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439875" y="1183250"/>
            <a:ext cx="7236000" cy="19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-SE" sz="1400"/>
              <a:t>Calculate UV by using frame width and frames per line: </a:t>
            </a:r>
            <a:br>
              <a:rPr lang="sv-SE" sz="1400"/>
            </a:br>
            <a:r>
              <a:rPr lang="sv-SE" sz="1400"/>
              <a:t>U = mod(frame, atlas width) * width + aU * width</a:t>
            </a:r>
            <a:br>
              <a:rPr lang="sv-SE" sz="1400"/>
            </a:br>
            <a:r>
              <a:rPr lang="sv-SE" sz="1400"/>
              <a:t>V = floor(frame / atlas width) * height + aV * height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-SE" sz="1400"/>
              <a:t>aUV is 0,0 or (width - 1/texturewidth), (height - 1/textureheight)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-SE" sz="1400"/>
              <a:t>Each frame should draw only within its own char - stop before next char</a:t>
            </a:r>
            <a:br>
              <a:rPr lang="sv-SE" sz="1400"/>
            </a:br>
            <a:r>
              <a:rPr lang="sv-SE" sz="1400"/>
              <a:t>starts</a:t>
            </a:r>
            <a:br>
              <a:rPr lang="sv-SE" sz="1400"/>
            </a:br>
            <a:br>
              <a:rPr lang="sv-SE" sz="1400"/>
            </a:b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  <p:grpSp>
        <p:nvGrpSpPr>
          <p:cNvPr id="198" name="Shape 198"/>
          <p:cNvGrpSpPr/>
          <p:nvPr/>
        </p:nvGrpSpPr>
        <p:grpSpPr>
          <a:xfrm>
            <a:off x="1451240" y="3585730"/>
            <a:ext cx="3554713" cy="1566917"/>
            <a:chOff x="1628101" y="2417483"/>
            <a:chExt cx="3290487" cy="1509408"/>
          </a:xfrm>
        </p:grpSpPr>
        <p:grpSp>
          <p:nvGrpSpPr>
            <p:cNvPr id="199" name="Shape 199"/>
            <p:cNvGrpSpPr/>
            <p:nvPr/>
          </p:nvGrpSpPr>
          <p:grpSpPr>
            <a:xfrm>
              <a:off x="1633678" y="2417483"/>
              <a:ext cx="3284911" cy="1177191"/>
              <a:chOff x="1600224" y="3245900"/>
              <a:chExt cx="3284911" cy="1177191"/>
            </a:xfrm>
          </p:grpSpPr>
          <p:grpSp>
            <p:nvGrpSpPr>
              <p:cNvPr id="200" name="Shape 200"/>
              <p:cNvGrpSpPr/>
              <p:nvPr/>
            </p:nvGrpSpPr>
            <p:grpSpPr>
              <a:xfrm>
                <a:off x="1943417" y="3608891"/>
                <a:ext cx="2241300" cy="814200"/>
                <a:chOff x="1957418" y="3743207"/>
                <a:chExt cx="2241300" cy="814200"/>
              </a:xfrm>
            </p:grpSpPr>
            <p:cxnSp>
              <p:nvCxnSpPr>
                <p:cNvPr id="201" name="Shape 201"/>
                <p:cNvCxnSpPr>
                  <a:stCxn id="202" idx="1"/>
                  <a:endCxn id="202" idx="3"/>
                </p:cNvCxnSpPr>
                <p:nvPr/>
              </p:nvCxnSpPr>
              <p:spPr>
                <a:xfrm>
                  <a:off x="1957418" y="4150157"/>
                  <a:ext cx="2241300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grpSp>
              <p:nvGrpSpPr>
                <p:cNvPr id="203" name="Shape 203"/>
                <p:cNvGrpSpPr/>
                <p:nvPr/>
              </p:nvGrpSpPr>
              <p:grpSpPr>
                <a:xfrm>
                  <a:off x="1957418" y="3743207"/>
                  <a:ext cx="2241300" cy="814200"/>
                  <a:chOff x="1957418" y="3743207"/>
                  <a:chExt cx="2241300" cy="814200"/>
                </a:xfrm>
              </p:grpSpPr>
              <p:sp>
                <p:nvSpPr>
                  <p:cNvPr id="202" name="Shape 202"/>
                  <p:cNvSpPr/>
                  <p:nvPr/>
                </p:nvSpPr>
                <p:spPr>
                  <a:xfrm>
                    <a:off x="1957418" y="3743207"/>
                    <a:ext cx="2241300" cy="813900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0C0C0C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chemeClr val="lt1"/>
                      </a:solidFill>
                      <a:latin typeface="Verdana"/>
                      <a:ea typeface="Verdana"/>
                      <a:cs typeface="Verdana"/>
                      <a:sym typeface="Verdana"/>
                    </a:endParaRPr>
                  </a:p>
                </p:txBody>
              </p:sp>
              <p:cxnSp>
                <p:nvCxnSpPr>
                  <p:cNvPr id="204" name="Shape 204"/>
                  <p:cNvCxnSpPr>
                    <a:stCxn id="202" idx="0"/>
                  </p:cNvCxnSpPr>
                  <p:nvPr/>
                </p:nvCxnSpPr>
                <p:spPr>
                  <a:xfrm flipH="1">
                    <a:off x="3072368" y="3743207"/>
                    <a:ext cx="5700" cy="81420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rgbClr val="0C0C0C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05" name="Shape 205"/>
              <p:cNvSpPr txBox="1"/>
              <p:nvPr/>
            </p:nvSpPr>
            <p:spPr>
              <a:xfrm>
                <a:off x="1600224" y="3253952"/>
                <a:ext cx="686400" cy="344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sv-SE" sz="16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0, </a:t>
                </a:r>
                <a:r>
                  <a:rPr lang="sv-SE" sz="16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</a:t>
                </a:r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2790127" y="3245900"/>
                <a:ext cx="845099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sv-SE" sz="16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0.5, 0</a:t>
                </a:r>
              </a:p>
            </p:txBody>
          </p:sp>
          <p:sp>
            <p:nvSpPr>
              <p:cNvPr id="207" name="Shape 207"/>
              <p:cNvSpPr txBox="1"/>
              <p:nvPr/>
            </p:nvSpPr>
            <p:spPr>
              <a:xfrm>
                <a:off x="3980035" y="3260102"/>
                <a:ext cx="905100" cy="338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sv-SE" sz="16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1, 0</a:t>
                </a:r>
              </a:p>
            </p:txBody>
          </p:sp>
        </p:grpSp>
        <p:sp>
          <p:nvSpPr>
            <p:cNvPr id="208" name="Shape 208"/>
            <p:cNvSpPr txBox="1"/>
            <p:nvPr/>
          </p:nvSpPr>
          <p:spPr>
            <a:xfrm>
              <a:off x="1628101" y="3582192"/>
              <a:ext cx="6864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sv-SE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0, 1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653689" y="3571123"/>
              <a:ext cx="845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sv-SE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0.5, 1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3989917" y="3557212"/>
              <a:ext cx="905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sv-SE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1, 1</a:t>
              </a:r>
            </a:p>
          </p:txBody>
        </p:sp>
      </p:grpSp>
      <p:sp>
        <p:nvSpPr>
          <p:cNvPr id="211" name="Shape 211"/>
          <p:cNvSpPr txBox="1"/>
          <p:nvPr/>
        </p:nvSpPr>
        <p:spPr>
          <a:xfrm>
            <a:off x="1395809" y="3359198"/>
            <a:ext cx="2406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sv-SE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Texture UV coordinates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6117307" y="3230786"/>
            <a:ext cx="2166142" cy="2035263"/>
            <a:chOff x="5990610" y="2571250"/>
            <a:chExt cx="2166142" cy="2035263"/>
          </a:xfrm>
        </p:grpSpPr>
        <p:grpSp>
          <p:nvGrpSpPr>
            <p:cNvPr id="213" name="Shape 213"/>
            <p:cNvGrpSpPr/>
            <p:nvPr/>
          </p:nvGrpSpPr>
          <p:grpSpPr>
            <a:xfrm>
              <a:off x="6578625" y="2929956"/>
              <a:ext cx="859237" cy="1207437"/>
              <a:chOff x="6578625" y="3518371"/>
              <a:chExt cx="859237" cy="1207437"/>
            </a:xfrm>
          </p:grpSpPr>
          <p:sp>
            <p:nvSpPr>
              <p:cNvPr id="214" name="Shape 214"/>
              <p:cNvSpPr/>
              <p:nvPr/>
            </p:nvSpPr>
            <p:spPr>
              <a:xfrm>
                <a:off x="6578625" y="3518371"/>
                <a:ext cx="859237" cy="1207437"/>
              </a:xfrm>
              <a:prstGeom prst="flowChartProcess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5" name="Shape 215"/>
              <p:cNvSpPr txBox="1"/>
              <p:nvPr/>
            </p:nvSpPr>
            <p:spPr>
              <a:xfrm>
                <a:off x="6762620" y="3926896"/>
                <a:ext cx="4911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sv-SE" sz="2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</a:t>
                </a:r>
              </a:p>
            </p:txBody>
          </p:sp>
        </p:grpSp>
        <p:sp>
          <p:nvSpPr>
            <p:cNvPr id="216" name="Shape 216"/>
            <p:cNvSpPr txBox="1"/>
            <p:nvPr/>
          </p:nvSpPr>
          <p:spPr>
            <a:xfrm>
              <a:off x="5990610" y="2571250"/>
              <a:ext cx="1176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sv-SE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0.5, 0.5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844853" y="4157413"/>
              <a:ext cx="13119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sv-SE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1 - 1/tex-width, </a:t>
              </a:r>
              <a:br>
                <a:rPr b="1" lang="sv-SE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lang="sv-SE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1 - 1/tex-width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From a program point of view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438075" y="7347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How to go from sprite to vertice - GPU is one part</a:t>
            </a:r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1439875" y="1108387"/>
            <a:ext cx="7236000" cy="3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4 vertices with same info for each sprite</a:t>
            </a:r>
            <a:br>
              <a:rPr lang="sv-SE"/>
            </a:br>
            <a:r>
              <a:rPr lang="sv-SE"/>
              <a:t>Translate, scale, rotate and frame: sprite -&gt; vertices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Challenging to do on a low end device for &gt;2000 sprites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Create separate array for all sprites - same size as dynamic attribute array (doublebuffer)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Unpack sprite values to to each vertice in doublebuffered array - then copy array to GL (via java.nio buffer)</a:t>
            </a:r>
            <a:br>
              <a:rPr lang="sv-SE"/>
            </a:br>
            <a:r>
              <a:rPr lang="sv-SE"/>
              <a:t>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Faster than storing into same buffer used by GL</a:t>
            </a:r>
            <a:br>
              <a:rPr lang="sv-SE"/>
            </a:br>
            <a:r>
              <a:rPr lang="sv-SE"/>
              <a:t>Avoid ugly synchronizations and easier multithreading</a:t>
            </a:r>
            <a:br>
              <a:rPr lang="sv-SE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/>
              <a:t>Processing the data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440325" y="9507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sv-SE"/>
              <a:t>Vertex shader - repetition of the steps</a:t>
            </a: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Position - rotate and scale – be careful of order and perform based on expected result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ModelView and Projection matrixes split, first apply MV then multiply by screensize and convert to int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Divide back to camera space and apply projection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Calculate sprite UV coordinates from frame number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This is done for each vertex in the sprite - DUH!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Are we there yet?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440325" y="9507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sv-SE"/>
              <a:t>Fragment Shader</a:t>
            </a:r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Draw pixels using texture and add calculations as needed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Improvements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440325" y="8986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A better me</a:t>
            </a:r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Move coordinates and UV to uniform</a:t>
            </a:r>
            <a:br>
              <a:rPr lang="sv-SE"/>
            </a:br>
            <a:r>
              <a:rPr lang="sv-SE"/>
              <a:t>Only need 4 distinct variations, eg vertices 1-4 are repeated</a:t>
            </a:r>
            <a:br>
              <a:rPr lang="sv-SE"/>
            </a:br>
            <a:r>
              <a:rPr lang="sv-SE"/>
              <a:t>Index vertices from 0 - 3, store index in attribute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Utilize multiple CPU threads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Move processing to OpenCL</a:t>
            </a:r>
            <a:br>
              <a:rPr lang="sv-SE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439862" y="410745"/>
            <a:ext cx="724050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sv-SE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Shader code - wa</a:t>
            </a:r>
            <a:r>
              <a:rPr lang="sv-SE"/>
              <a:t>ll of text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83600" y="4868862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  <p:sp>
        <p:nvSpPr>
          <p:cNvPr id="260" name="Shape 260"/>
          <p:cNvSpPr txBox="1"/>
          <p:nvPr/>
        </p:nvSpPr>
        <p:spPr>
          <a:xfrm>
            <a:off x="1269575" y="997800"/>
            <a:ext cx="75612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uniform mat4 uMVMatrix;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uniform mat4 uProjectionMatrix;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uniform vec3 uSpriteData; //tex width, tex height, frames per line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uniform vec2 uScreenSize; //Width and height of screen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attribute vec3 aPosition;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attribute vec2 aUV;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attribute vec3 aTranslate; //sprite x, sprite y, sprite z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attribute vec3 aRotate;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attribute vec3 aScale;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attribute vec2 aFrameData;//frame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varying vec2 vTexCoord;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mat4 calculateTransformMatrix();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vec4 pos = uMVMatrix * (vec4(aTranslate.x, aTranslate.y, aTranslate.z, 0.0) +</a:t>
            </a:r>
            <a:b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(calculateTransformMatrix() * vec4(aPosition,1.0)));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gl_Position = uProjectionMatrix * vec4(floor((uScreenSize * vec2(pos)) + 0.5) / </a:t>
            </a:r>
            <a:b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uScreenSize, pos.z, pos.w);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float y = floor(aFrameData.x / uSpriteData.z);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vTexCoord = vec2(aUV.x * uSpriteData.x + mod(aFrameData.x, uSpriteData.z) * uSpriteData.x,</a:t>
            </a:r>
            <a:b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aUV.y * uSpriteData.y + y * uSpriteData.y);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sv-S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439862" y="410745"/>
            <a:ext cx="724050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sv-SE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Vertex Shader - transform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83600" y="4868862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1439862" y="1294108"/>
            <a:ext cx="7222208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Returns a matrix with z axis rotation set from attribute aRotate.z, x and y axis scale.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@return Matrix with z axis rotation set from aRotate.z, scale from aScale.x + aScale.y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mat4 calculateTransformMatrix(){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mat4 model = mat4(1);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//Rotate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modelview[1][1]  =  cz * aScale.y;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modelview[1][0]  =  sz * aScale.y;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modelview[0][1]  =  -sz * aScale.x;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modelview[0][0]  = cz * aScale.x;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model;</a:t>
            </a:r>
          </a:p>
          <a:p>
            <a:pPr indent="-69850" lvl="0" marL="0" marR="0" rtl="0" algn="l">
              <a:spcBef>
                <a:spcPts val="0"/>
              </a:spcBef>
              <a:buSzPct val="110000"/>
              <a:buNone/>
            </a:pPr>
            <a:r>
              <a:rPr lang="sv-S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Performance	 optimization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440325" y="76650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Exact science - know your numbers - profile! </a:t>
            </a:r>
          </a:p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1439875" y="1305075"/>
            <a:ext cx="7236000" cy="341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Know where your limit is on target platform</a:t>
            </a:r>
            <a:br>
              <a:rPr lang="sv-SE"/>
            </a:br>
            <a:r>
              <a:rPr lang="sv-SE"/>
              <a:t>CPU - GPU - Bandwidth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Profile CPU to find bottleneck (VisualVM, SysTrace)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Profile GL from an API point of view - GLTracer</a:t>
            </a:r>
            <a:br>
              <a:rPr lang="sv-SE"/>
            </a:br>
            <a:r>
              <a:rPr lang="sv-SE"/>
              <a:t>Will give an overview of time spent calling GL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Create consistent and relevant testcase to monitor performance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Use silicon provider tool - very detailed and can show GPU starvation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Have a rewarding time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440000" y="115200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Ask questions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Don’t be afraid to ask questions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Ask questions right away or at the end</a:t>
            </a:r>
          </a:p>
          <a:p>
            <a:pPr indent="0" lvl="0" marL="101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I’m not CPU bound - now what?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440325" y="9507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GPU Slowdown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Fillrate limited - GPU simply cannot produce enough pixels</a:t>
            </a:r>
            <a:br>
              <a:rPr lang="sv-SE"/>
            </a:br>
            <a:r>
              <a:rPr lang="sv-SE"/>
              <a:t>Too bad - draw less pixels!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Clock cycle limited - GPU is limited by number crunching</a:t>
            </a:r>
            <a:br>
              <a:rPr lang="sv-SE"/>
            </a:br>
            <a:r>
              <a:rPr lang="sv-SE"/>
              <a:t>Optimise shaders, decrease complexity or draw less pixels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Bandwidth limited - GPU is waiting for data (textures)</a:t>
            </a:r>
            <a:br>
              <a:rPr lang="sv-SE"/>
            </a:br>
            <a:r>
              <a:rPr lang="sv-SE"/>
              <a:t>Decrease resolution or bit-depth or textures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How to decrease bandwidth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440325" y="89100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What to do when you run out of bandwidth</a:t>
            </a:r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1439875" y="1286312"/>
            <a:ext cx="7236000" cy="34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Cut down bitdepth - less bytes will be faster to read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5551 or 565 if texture does not have color gradient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Use LUMINANCE or LUMINANCE_ALPHA with colorize shader</a:t>
            </a:r>
            <a:br>
              <a:rPr lang="sv-SE"/>
            </a:br>
            <a:r>
              <a:rPr lang="sv-SE"/>
              <a:t>Pass color as attribute and process in fragment shader</a:t>
            </a:r>
            <a:br>
              <a:rPr lang="sv-SE"/>
            </a:br>
            <a:r>
              <a:rPr lang="sv-SE"/>
              <a:t>Works well with gradients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Turn off depth test and draw back to front to get rid of Z clear</a:t>
            </a:r>
            <a:br>
              <a:rPr lang="sv-SE"/>
            </a:br>
            <a:r>
              <a:rPr lang="sv-SE"/>
              <a:t>If optimizing for tilebased GPU may want to do the opposite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If possible avoid clearing color-buffer</a:t>
            </a:r>
            <a:br>
              <a:rPr lang="sv-SE"/>
            </a:br>
            <a:br>
              <a:rPr lang="sv-SE"/>
            </a:b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439862" y="410745"/>
            <a:ext cx="724050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sv-SE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Have a look at the code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440000" y="1152000"/>
            <a:ext cx="72395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sv-SE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Collaboration</a:t>
            </a:r>
          </a:p>
        </p:txBody>
      </p:sp>
      <p:sp>
        <p:nvSpPr>
          <p:cNvPr id="302" name="Shape 302"/>
          <p:cNvSpPr txBox="1"/>
          <p:nvPr>
            <p:ph idx="2" type="body"/>
          </p:nvPr>
        </p:nvSpPr>
        <p:spPr>
          <a:xfrm>
            <a:off x="1439862" y="1440000"/>
            <a:ext cx="72359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98000" lvl="0" marL="1980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sv-SE"/>
              <a:t>GitHub - rsahlin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sv-SE"/>
              <a:t>Linkedin - Richard Sahlin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sv-SE" sz="16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https://github.com/rsahlin/graphics-by-opengl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sv-SE" sz="16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https://github.com/rsahlin/graphics-engine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sv-SE" sz="16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https://github.com/rsahlin/super-performance-sprites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sv-SE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Take a look and send comments, suggestions and feedback to:</a:t>
            </a:r>
            <a:br>
              <a:rPr b="0" i="0" lang="sv-SE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-SE"/>
              <a:t>richard_sahlin@yahoo.com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83600" y="4868862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  <p:pic>
        <p:nvPicPr>
          <p:cNvPr id="304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2575" y="1305075"/>
            <a:ext cx="1196875" cy="1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/>
              <a:t>Who is it for?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440325" y="7347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If you are working with computer graphics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Using 3D API such as OpenGL(ES), WebGL or D3D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Want to learn more about OpenGL(ES)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Care about optimization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sz="2400"/>
              <a:t>High Performance Old School Sprites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439875" y="950750"/>
            <a:ext cx="7236000" cy="37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2D is very appealing for many types of games</a:t>
            </a:r>
            <a:br>
              <a:rPr lang="sv-SE"/>
            </a:br>
          </a:p>
          <a:p>
            <a:pPr indent="-2286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Cool to have large number of objects on screen</a:t>
            </a: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Slowdown sucks</a:t>
            </a: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Always good to have clock cycles left</a:t>
            </a:r>
            <a:br>
              <a:rPr b="1" lang="sv-SE"/>
            </a:br>
          </a:p>
          <a:p>
            <a:pPr indent="-2286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Estimated future growth for mobile is in low-end</a:t>
            </a:r>
            <a:br>
              <a:rPr lang="sv-SE"/>
            </a:br>
            <a:r>
              <a:rPr lang="sv-SE"/>
              <a:t>China has 31% of total installs of games made with Unity</a:t>
            </a:r>
            <a:br>
              <a:rPr lang="sv-SE"/>
            </a:br>
          </a:p>
          <a:p>
            <a:pPr indent="-2286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Wearable devices likely to target OpenGLES 2.x for some time</a:t>
            </a:r>
            <a:br>
              <a:rPr lang="sv-SE"/>
            </a:br>
          </a:p>
          <a:p>
            <a:pPr indent="-2286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Can be applied in several areas</a:t>
            </a: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440325" y="874025"/>
            <a:ext cx="7239600" cy="4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Why should I care?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 sz="2400"/>
              <a:t>Increase your performance to 11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440000" y="115200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sv-SE"/>
              <a:t>What is the goal?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&gt;2000 Sprites on screen at 60 FPS - in JAVA</a:t>
            </a:r>
            <a:br>
              <a:rPr lang="sv-SE"/>
            </a:br>
            <a:r>
              <a:rPr lang="sv-SE"/>
              <a:t>(Or perhaps JS and WebGL)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Shall run on older or low end hardware ~100$ device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Non squared sprites, rotated and scaled with dynamic sprite image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sv-SE"/>
              <a:t>- Demo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sv-SE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sz="2400"/>
              <a:t>What’s the problem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440325" y="9507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/>
              <a:t>Know your performance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Calling drawArrays or drawElements is expensive</a:t>
            </a:r>
            <a:br>
              <a:rPr lang="sv-SE"/>
            </a:br>
            <a:r>
              <a:rPr lang="sv-SE"/>
              <a:t>Lot of state handling and setup for each call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Regardless of fillrate or shader complexity - a large number of draw calls will destroy your performance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Managing &gt;2000 matrixes per frame on target device will eat up performance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2400"/>
              <a:t>Batch FTW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38075" y="88345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/>
              <a:t>Keep calm and Batch on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Batching is cleary the way to go to reduce number of draw calls</a:t>
            </a:r>
            <a:br>
              <a:rPr lang="sv-SE"/>
            </a:br>
            <a:r>
              <a:rPr lang="sv-SE"/>
              <a:t>Merge geomtry together to reduce drawcalls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Move as much as possible to GPU to free CPU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No rocket science or black magic</a:t>
            </a:r>
            <a:br>
              <a:rPr lang="sv-SE"/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BUT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CPU will need to do some processing to get data for 1 sprite to 4 vertices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sv-SE"/>
              <a:t>Still not feasible to send 2000 matrixes to shader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57142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439862" y="410745"/>
            <a:ext cx="7240500" cy="5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/>
              <a:t>Old School Sprites - overview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440000" y="1152000"/>
            <a:ext cx="7239600" cy="2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sv-SE"/>
              <a:t>No more draw calls!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1439862" y="1440000"/>
            <a:ext cx="7236000" cy="32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Set translate, rotate and scale in attributes instead of sending matrix - processed in vertex shader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Set frame number in attribute to calculate UV coordinates</a:t>
            </a:r>
            <a:br>
              <a:rPr lang="sv-SE"/>
            </a:br>
            <a:r>
              <a:rPr lang="sv-SE"/>
              <a:t>Store UV factor values for each vertex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Vertices and UV are static - use VBO</a:t>
            </a:r>
            <a:br>
              <a:rPr lang="sv-SE"/>
            </a:br>
            <a:r>
              <a:rPr lang="sv-SE"/>
              <a:t>VBO = Buffer owned by GL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sv-SE"/>
              <a:t>Update only dynamic attribute data - </a:t>
            </a:r>
            <a:br>
              <a:rPr lang="sv-SE"/>
            </a:br>
            <a:r>
              <a:rPr lang="sv-SE"/>
              <a:t>Position, rotation, scale and frame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83600" y="4868862"/>
            <a:ext cx="444600" cy="2745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439862" y="410745"/>
            <a:ext cx="724050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sv-SE"/>
              <a:t>Drawing a sprite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440000" y="1152000"/>
            <a:ext cx="72395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sv-SE"/>
              <a:t>Sprites 101 - how to get a quad on screen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439875" y="1440000"/>
            <a:ext cx="7236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98000" lvl="0" marL="1980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sv-SE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square</a:t>
            </a:r>
            <a:r>
              <a:rPr lang="sv-SE"/>
              <a:t> is 4 coordinates, 2 triangles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/>
              <a:t>Can’t use</a:t>
            </a:r>
            <a:r>
              <a:rPr b="0" i="0" lang="sv-SE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TRIANGLE_FAN or TRIANGLE_STRIP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83600" y="4868862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sv-SE"/>
              <a:t>‹#›</a:t>
            </a:fld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1439875" y="3699550"/>
            <a:ext cx="72360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sv-SE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TRIANGLES works but will lead to 6 vertices per square.</a:t>
            </a:r>
          </a:p>
          <a:p>
            <a:pPr indent="-198000" lvl="0" marL="198000" marR="0" rtl="0" algn="l">
              <a:lnSpc>
                <a:spcPct val="108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/>
              <a:t>Use indexed drawing - drawElements</a:t>
            </a:r>
            <a:br>
              <a:rPr lang="sv-SE"/>
            </a:br>
            <a:r>
              <a:rPr lang="sv-SE"/>
              <a:t>Use (static) index buffer and 4 vertices per sprite</a:t>
            </a:r>
            <a:br>
              <a:rPr lang="sv-SE"/>
            </a:br>
          </a:p>
        </p:txBody>
      </p:sp>
      <p:grpSp>
        <p:nvGrpSpPr>
          <p:cNvPr id="139" name="Shape 139"/>
          <p:cNvGrpSpPr/>
          <p:nvPr/>
        </p:nvGrpSpPr>
        <p:grpSpPr>
          <a:xfrm>
            <a:off x="6790498" y="1719295"/>
            <a:ext cx="1480439" cy="1963763"/>
            <a:chOff x="2232819" y="2075500"/>
            <a:chExt cx="1480439" cy="1963763"/>
          </a:xfrm>
        </p:grpSpPr>
        <p:sp>
          <p:nvSpPr>
            <p:cNvPr id="140" name="Shape 140"/>
            <p:cNvSpPr/>
            <p:nvPr/>
          </p:nvSpPr>
          <p:spPr>
            <a:xfrm>
              <a:off x="2232819" y="2075500"/>
              <a:ext cx="1480438" cy="1947858"/>
            </a:xfrm>
            <a:prstGeom prst="flowChartProcess">
              <a:avLst/>
            </a:prstGeom>
            <a:noFill/>
            <a:ln cap="flat" cmpd="sng" w="25400">
              <a:solidFill>
                <a:srgbClr val="0C0C0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41" name="Shape 141"/>
            <p:cNvCxnSpPr/>
            <p:nvPr/>
          </p:nvCxnSpPr>
          <p:spPr>
            <a:xfrm flipH="1" rot="10800000">
              <a:off x="2242267" y="2075501"/>
              <a:ext cx="1470991" cy="1963763"/>
            </a:xfrm>
            <a:prstGeom prst="straightConnector1">
              <a:avLst/>
            </a:prstGeom>
            <a:noFill/>
            <a:ln cap="flat" cmpd="sng" w="25400">
              <a:solidFill>
                <a:srgbClr val="0C0C0C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42" name="Shape 142"/>
          <p:cNvGrpSpPr/>
          <p:nvPr/>
        </p:nvGrpSpPr>
        <p:grpSpPr>
          <a:xfrm>
            <a:off x="1740150" y="2241650"/>
            <a:ext cx="3226853" cy="1105415"/>
            <a:chOff x="1740150" y="2241650"/>
            <a:chExt cx="3226853" cy="1105415"/>
          </a:xfrm>
        </p:grpSpPr>
        <p:grpSp>
          <p:nvGrpSpPr>
            <p:cNvPr id="143" name="Shape 143"/>
            <p:cNvGrpSpPr/>
            <p:nvPr/>
          </p:nvGrpSpPr>
          <p:grpSpPr>
            <a:xfrm>
              <a:off x="3598795" y="2332965"/>
              <a:ext cx="1368207" cy="1014100"/>
              <a:chOff x="3568389" y="2272458"/>
              <a:chExt cx="1437193" cy="1106009"/>
            </a:xfrm>
          </p:grpSpPr>
          <p:cxnSp>
            <p:nvCxnSpPr>
              <p:cNvPr id="144" name="Shape 144"/>
              <p:cNvCxnSpPr/>
              <p:nvPr/>
            </p:nvCxnSpPr>
            <p:spPr>
              <a:xfrm flipH="1">
                <a:off x="4267821" y="2322010"/>
                <a:ext cx="4500" cy="10233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5" name="Shape 145"/>
              <p:cNvCxnSpPr/>
              <p:nvPr/>
            </p:nvCxnSpPr>
            <p:spPr>
              <a:xfrm>
                <a:off x="4303882" y="2305760"/>
                <a:ext cx="701700" cy="165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146" name="Shape 146"/>
              <p:cNvGrpSpPr/>
              <p:nvPr/>
            </p:nvGrpSpPr>
            <p:grpSpPr>
              <a:xfrm>
                <a:off x="3568389" y="2272458"/>
                <a:ext cx="1400754" cy="1106009"/>
                <a:chOff x="3568389" y="2272458"/>
                <a:chExt cx="1400754" cy="1106009"/>
              </a:xfrm>
            </p:grpSpPr>
            <p:cxnSp>
              <p:nvCxnSpPr>
                <p:cNvPr id="147" name="Shape 147"/>
                <p:cNvCxnSpPr/>
                <p:nvPr/>
              </p:nvCxnSpPr>
              <p:spPr>
                <a:xfrm flipH="1">
                  <a:off x="3578246" y="2272458"/>
                  <a:ext cx="45900" cy="10977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48" name="Shape 148"/>
                <p:cNvCxnSpPr/>
                <p:nvPr/>
              </p:nvCxnSpPr>
              <p:spPr>
                <a:xfrm flipH="1" rot="10800000">
                  <a:off x="3568389" y="3345365"/>
                  <a:ext cx="689870" cy="22301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49" name="Shape 149"/>
                <p:cNvCxnSpPr/>
                <p:nvPr/>
              </p:nvCxnSpPr>
              <p:spPr>
                <a:xfrm rot="10800000">
                  <a:off x="3623519" y="2303167"/>
                  <a:ext cx="647400" cy="10422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0" name="Shape 150"/>
                <p:cNvCxnSpPr/>
                <p:nvPr/>
              </p:nvCxnSpPr>
              <p:spPr>
                <a:xfrm flipH="1" rot="10800000">
                  <a:off x="3631150" y="2297650"/>
                  <a:ext cx="648900" cy="54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Shape 151"/>
                <p:cNvCxnSpPr/>
                <p:nvPr/>
              </p:nvCxnSpPr>
              <p:spPr>
                <a:xfrm>
                  <a:off x="4267707" y="3367667"/>
                  <a:ext cx="667200" cy="108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2" name="Shape 152"/>
                <p:cNvCxnSpPr/>
                <p:nvPr/>
              </p:nvCxnSpPr>
              <p:spPr>
                <a:xfrm rot="10800000">
                  <a:off x="4280030" y="2313767"/>
                  <a:ext cx="643200" cy="10539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3" name="Shape 153"/>
                <p:cNvCxnSpPr/>
                <p:nvPr/>
              </p:nvCxnSpPr>
              <p:spPr>
                <a:xfrm flipH="1">
                  <a:off x="4919044" y="2346958"/>
                  <a:ext cx="50100" cy="10095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54" name="Shape 154"/>
            <p:cNvGrpSpPr/>
            <p:nvPr/>
          </p:nvGrpSpPr>
          <p:grpSpPr>
            <a:xfrm>
              <a:off x="1740150" y="2241650"/>
              <a:ext cx="1159167" cy="1005675"/>
              <a:chOff x="1740150" y="2241650"/>
              <a:chExt cx="1159167" cy="1005675"/>
            </a:xfrm>
          </p:grpSpPr>
          <p:cxnSp>
            <p:nvCxnSpPr>
              <p:cNvPr id="155" name="Shape 155"/>
              <p:cNvCxnSpPr/>
              <p:nvPr/>
            </p:nvCxnSpPr>
            <p:spPr>
              <a:xfrm>
                <a:off x="1962615" y="2272458"/>
                <a:ext cx="158535" cy="97254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6" name="Shape 156"/>
              <p:cNvCxnSpPr/>
              <p:nvPr/>
            </p:nvCxnSpPr>
            <p:spPr>
              <a:xfrm>
                <a:off x="1962615" y="2260992"/>
                <a:ext cx="704229" cy="85743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7" name="Shape 157"/>
              <p:cNvCxnSpPr/>
              <p:nvPr/>
            </p:nvCxnSpPr>
            <p:spPr>
              <a:xfrm>
                <a:off x="1962615" y="2260992"/>
                <a:ext cx="936702" cy="42871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8" name="Shape 158"/>
              <p:cNvCxnSpPr/>
              <p:nvPr/>
            </p:nvCxnSpPr>
            <p:spPr>
              <a:xfrm flipH="1" rot="10800000">
                <a:off x="2095258" y="3112428"/>
                <a:ext cx="571587" cy="104153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 flipH="1" rot="10800000">
                <a:off x="2643901" y="2689712"/>
                <a:ext cx="255415" cy="425717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0" name="Shape 160"/>
              <p:cNvCxnSpPr/>
              <p:nvPr/>
            </p:nvCxnSpPr>
            <p:spPr>
              <a:xfrm flipH="1">
                <a:off x="1740150" y="2241650"/>
                <a:ext cx="232800" cy="10035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1" name="Shape 161"/>
              <p:cNvCxnSpPr/>
              <p:nvPr/>
            </p:nvCxnSpPr>
            <p:spPr>
              <a:xfrm flipH="1" rot="10800000">
                <a:off x="1750325" y="3239825"/>
                <a:ext cx="376200" cy="75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C0C0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