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7" r:id="rId2"/>
    <p:sldId id="269" r:id="rId3"/>
    <p:sldId id="259" r:id="rId4"/>
    <p:sldId id="261" r:id="rId5"/>
    <p:sldId id="262" r:id="rId6"/>
    <p:sldId id="263" r:id="rId7"/>
    <p:sldId id="260" r:id="rId8"/>
    <p:sldId id="270" r:id="rId9"/>
    <p:sldId id="264" r:id="rId10"/>
    <p:sldId id="265" r:id="rId11"/>
    <p:sldId id="272" r:id="rId12"/>
    <p:sldId id="273" r:id="rId13"/>
    <p:sldId id="266" r:id="rId14"/>
    <p:sldId id="267" r:id="rId15"/>
    <p:sldId id="274" r:id="rId16"/>
    <p:sldId id="275" r:id="rId17"/>
    <p:sldId id="268" r:id="rId18"/>
  </p:sldIdLst>
  <p:sldSz cx="9144000" cy="5143500" type="screen16x9"/>
  <p:notesSz cx="6858000" cy="9144000"/>
  <p:custDataLst>
    <p:tags r:id="rId21"/>
  </p:custDataLst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hlin Richard" initials="SR" lastIdx="1" clrIdx="0">
    <p:extLst>
      <p:ext uri="{19B8F6BF-5375-455C-9EA6-DF929625EA0E}">
        <p15:presenceInfo xmlns:p15="http://schemas.microsoft.com/office/powerpoint/2012/main" userId="S-1-5-21-1708537768-682003330-725345543-1713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9" y="77"/>
      </p:cViewPr>
      <p:guideLst/>
    </p:cSldViewPr>
  </p:slideViewPr>
  <p:notesTextViewPr>
    <p:cViewPr>
      <p:scale>
        <a:sx n="1" d="1"/>
        <a:sy n="1" d="1"/>
      </p:scale>
      <p:origin x="0" y="-154"/>
    </p:cViewPr>
  </p:notesTextViewPr>
  <p:notesViewPr>
    <p:cSldViewPr snapToGrid="0" showGuides="1">
      <p:cViewPr varScale="1">
        <p:scale>
          <a:sx n="83" d="100"/>
          <a:sy n="83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3B7D2-1FB8-44C7-8156-72A206BE5FF7}" type="datetimeFigureOut">
              <a:rPr lang="en-GB" smtClean="0"/>
              <a:t>21/05/2015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58B88-EC03-455B-BBE0-95EA69A74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180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744C1-E5F4-494F-83B1-3BF169EAC4D6}" type="datetimeFigureOut">
              <a:rPr lang="en-GB" smtClean="0"/>
              <a:t>21/05/2015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063DB-BF9B-4665-A070-203D190DC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285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dirty="0" err="1" smtClean="0"/>
              <a:t>together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the </a:t>
            </a:r>
            <a:r>
              <a:rPr lang="sv-SE" dirty="0" err="1" smtClean="0"/>
              <a:t>code</a:t>
            </a:r>
            <a:r>
              <a:rPr lang="sv-SE" dirty="0" smtClean="0"/>
              <a:t> at</a:t>
            </a:r>
          </a:p>
          <a:p>
            <a:r>
              <a:rPr lang="sv-SE" smtClean="0"/>
              <a:t>https://github.com/rsahlin/super-performance-sprites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063DB-BF9B-4665-A070-203D190DCE6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086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err="1" smtClean="0"/>
              <a:t>Could</a:t>
            </a:r>
            <a:r>
              <a:rPr lang="sv-SE" dirty="0" smtClean="0"/>
              <a:t> </a:t>
            </a:r>
            <a:r>
              <a:rPr lang="sv-SE" dirty="0" err="1" smtClean="0"/>
              <a:t>also</a:t>
            </a:r>
            <a:r>
              <a:rPr lang="sv-SE" dirty="0" smtClean="0"/>
              <a:t> </a:t>
            </a:r>
            <a:r>
              <a:rPr lang="sv-SE" dirty="0" err="1" smtClean="0"/>
              <a:t>create</a:t>
            </a:r>
            <a:r>
              <a:rPr lang="sv-SE" dirty="0" smtClean="0"/>
              <a:t> a sprite </a:t>
            </a:r>
            <a:r>
              <a:rPr lang="sv-SE" dirty="0" err="1" smtClean="0"/>
              <a:t>frame</a:t>
            </a:r>
            <a:r>
              <a:rPr lang="sv-SE" dirty="0" smtClean="0"/>
              <a:t> </a:t>
            </a:r>
            <a:r>
              <a:rPr lang="sv-SE" dirty="0" err="1" smtClean="0"/>
              <a:t>sheet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UV </a:t>
            </a:r>
            <a:r>
              <a:rPr lang="sv-SE" dirty="0" err="1" smtClean="0"/>
              <a:t>coordinates</a:t>
            </a:r>
            <a:r>
              <a:rPr lang="sv-SE" dirty="0" smtClean="0"/>
              <a:t> for all </a:t>
            </a:r>
            <a:r>
              <a:rPr lang="sv-SE" dirty="0" err="1" smtClean="0"/>
              <a:t>available</a:t>
            </a:r>
            <a:r>
              <a:rPr lang="sv-SE" dirty="0" smtClean="0"/>
              <a:t> </a:t>
            </a:r>
            <a:r>
              <a:rPr lang="sv-SE" dirty="0" err="1" smtClean="0"/>
              <a:t>frames</a:t>
            </a:r>
            <a:r>
              <a:rPr lang="sv-SE" dirty="0" smtClean="0"/>
              <a:t> – </a:t>
            </a:r>
            <a:r>
              <a:rPr lang="sv-SE" dirty="0" err="1" smtClean="0"/>
              <a:t>future</a:t>
            </a:r>
            <a:r>
              <a:rPr lang="sv-SE" dirty="0" smtClean="0"/>
              <a:t> addition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063DB-BF9B-4665-A070-203D190DCE6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547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Only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vertex</a:t>
            </a:r>
            <a:r>
              <a:rPr lang="sv-SE" baseline="0" dirty="0" smtClean="0"/>
              <a:t> per </a:t>
            </a:r>
            <a:r>
              <a:rPr lang="sv-SE" baseline="0" dirty="0" err="1" smtClean="0"/>
              <a:t>quad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needed</a:t>
            </a:r>
            <a:r>
              <a:rPr lang="sv-SE" baseline="0" dirty="0" smtClean="0"/>
              <a:t> to be </a:t>
            </a:r>
            <a:r>
              <a:rPr lang="sv-SE" baseline="0" dirty="0" err="1" smtClean="0"/>
              <a:t>processed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to save the matrix for the coming 3 </a:t>
            </a:r>
            <a:r>
              <a:rPr lang="sv-SE" baseline="0" dirty="0" err="1" smtClean="0"/>
              <a:t>vertices</a:t>
            </a:r>
            <a:r>
              <a:rPr lang="sv-SE" baseline="0" dirty="0" smtClean="0"/>
              <a:t>. 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063DB-BF9B-4665-A070-203D190DCE6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702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UV goes from 0, 0 to 1, 1 –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many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tutorials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V goes from 1 to 0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in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case</a:t>
            </a:r>
            <a:r>
              <a:rPr lang="sv-SE" baseline="0" dirty="0" smtClean="0"/>
              <a:t> the y </a:t>
            </a:r>
            <a:r>
              <a:rPr lang="sv-SE" baseline="0" dirty="0" err="1" smtClean="0"/>
              <a:t>axis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increases</a:t>
            </a:r>
            <a:r>
              <a:rPr lang="sv-SE" baseline="0" dirty="0" smtClean="0"/>
              <a:t> going down.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063DB-BF9B-4665-A070-203D190DCE6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008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This</a:t>
            </a:r>
            <a:r>
              <a:rPr lang="sv-SE" dirty="0" smtClean="0"/>
              <a:t> is a </a:t>
            </a:r>
            <a:r>
              <a:rPr lang="sv-SE" dirty="0" err="1" smtClean="0"/>
              <a:t>very</a:t>
            </a:r>
            <a:r>
              <a:rPr lang="sv-SE" dirty="0" smtClean="0"/>
              <a:t> simple </a:t>
            </a:r>
            <a:r>
              <a:rPr lang="sv-SE" dirty="0" err="1" smtClean="0"/>
              <a:t>example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a </a:t>
            </a:r>
            <a:r>
              <a:rPr lang="sv-SE" dirty="0" err="1" smtClean="0"/>
              <a:t>function</a:t>
            </a:r>
            <a:r>
              <a:rPr lang="sv-SE" dirty="0" smtClean="0"/>
              <a:t> in a </a:t>
            </a:r>
            <a:r>
              <a:rPr lang="sv-SE" dirty="0" err="1" smtClean="0"/>
              <a:t>shader</a:t>
            </a:r>
            <a:r>
              <a:rPr lang="sv-SE" dirty="0" smtClean="0"/>
              <a:t>. </a:t>
            </a:r>
            <a:r>
              <a:rPr lang="sv-SE" baseline="0" dirty="0" smtClean="0"/>
              <a:t> It </a:t>
            </a:r>
            <a:r>
              <a:rPr lang="sv-SE" baseline="0" dirty="0" err="1" smtClean="0"/>
              <a:t>takes</a:t>
            </a:r>
            <a:r>
              <a:rPr lang="sv-SE" baseline="0" dirty="0" smtClean="0"/>
              <a:t> z </a:t>
            </a:r>
            <a:r>
              <a:rPr lang="sv-SE" baseline="0" dirty="0" err="1" smtClean="0"/>
              <a:t>axis</a:t>
            </a:r>
            <a:r>
              <a:rPr lang="sv-SE" baseline="0" dirty="0" smtClean="0"/>
              <a:t> rotation from an </a:t>
            </a:r>
            <a:r>
              <a:rPr lang="sv-SE" baseline="0" dirty="0" err="1" smtClean="0"/>
              <a:t>attribute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returns</a:t>
            </a:r>
            <a:r>
              <a:rPr lang="sv-SE" baseline="0" dirty="0" smtClean="0"/>
              <a:t> a new matrix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z </a:t>
            </a:r>
            <a:r>
              <a:rPr lang="sv-SE" baseline="0" dirty="0" err="1" smtClean="0"/>
              <a:t>axis</a:t>
            </a:r>
            <a:r>
              <a:rPr lang="sv-SE" baseline="0" dirty="0" smtClean="0"/>
              <a:t> rotation set.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063DB-BF9B-4665-A070-203D190DCE6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533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ard 7"/>
          <p:cNvSpPr/>
          <p:nvPr userDrawn="1"/>
        </p:nvSpPr>
        <p:spPr>
          <a:xfrm>
            <a:off x="216000" y="216000"/>
            <a:ext cx="8712000" cy="4716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5004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5004 h 10000"/>
              <a:gd name="connsiteX0" fmla="*/ 0 w 10000"/>
              <a:gd name="connsiteY0" fmla="*/ 8225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8225 h 10000"/>
              <a:gd name="connsiteX0" fmla="*/ 0 w 10003"/>
              <a:gd name="connsiteY0" fmla="*/ 10010 h 10010"/>
              <a:gd name="connsiteX1" fmla="*/ 1650 w 10003"/>
              <a:gd name="connsiteY1" fmla="*/ 0 h 10010"/>
              <a:gd name="connsiteX2" fmla="*/ 10003 w 10003"/>
              <a:gd name="connsiteY2" fmla="*/ 0 h 10010"/>
              <a:gd name="connsiteX3" fmla="*/ 10003 w 10003"/>
              <a:gd name="connsiteY3" fmla="*/ 10000 h 10010"/>
              <a:gd name="connsiteX4" fmla="*/ 3 w 10003"/>
              <a:gd name="connsiteY4" fmla="*/ 10000 h 10010"/>
              <a:gd name="connsiteX5" fmla="*/ 0 w 10003"/>
              <a:gd name="connsiteY5" fmla="*/ 10010 h 10010"/>
              <a:gd name="connsiteX0" fmla="*/ 0 w 10003"/>
              <a:gd name="connsiteY0" fmla="*/ 10010 h 10010"/>
              <a:gd name="connsiteX1" fmla="*/ 1412 w 10003"/>
              <a:gd name="connsiteY1" fmla="*/ 5 h 10010"/>
              <a:gd name="connsiteX2" fmla="*/ 10003 w 10003"/>
              <a:gd name="connsiteY2" fmla="*/ 0 h 10010"/>
              <a:gd name="connsiteX3" fmla="*/ 10003 w 10003"/>
              <a:gd name="connsiteY3" fmla="*/ 10000 h 10010"/>
              <a:gd name="connsiteX4" fmla="*/ 3 w 10003"/>
              <a:gd name="connsiteY4" fmla="*/ 10000 h 10010"/>
              <a:gd name="connsiteX5" fmla="*/ 0 w 10003"/>
              <a:gd name="connsiteY5" fmla="*/ 10010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3" h="10010">
                <a:moveTo>
                  <a:pt x="0" y="10010"/>
                </a:moveTo>
                <a:lnTo>
                  <a:pt x="1412" y="5"/>
                </a:lnTo>
                <a:lnTo>
                  <a:pt x="10003" y="0"/>
                </a:lnTo>
                <a:lnTo>
                  <a:pt x="10003" y="10000"/>
                </a:lnTo>
                <a:lnTo>
                  <a:pt x="3" y="10000"/>
                </a:lnTo>
                <a:cubicBezTo>
                  <a:pt x="2" y="10003"/>
                  <a:pt x="1" y="10007"/>
                  <a:pt x="0" y="1001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216000" y="216000"/>
            <a:ext cx="8712000" cy="4716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418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4180 h 10000"/>
              <a:gd name="connsiteX0" fmla="*/ 0 w 10000"/>
              <a:gd name="connsiteY0" fmla="*/ 6764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6764 h 10000"/>
              <a:gd name="connsiteX0" fmla="*/ 0 w 10000"/>
              <a:gd name="connsiteY0" fmla="*/ 8878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8878 h 10000"/>
              <a:gd name="connsiteX0" fmla="*/ 0 w 10000"/>
              <a:gd name="connsiteY0" fmla="*/ 10006 h 10006"/>
              <a:gd name="connsiteX1" fmla="*/ 1647 w 10000"/>
              <a:gd name="connsiteY1" fmla="*/ 0 h 10006"/>
              <a:gd name="connsiteX2" fmla="*/ 10000 w 10000"/>
              <a:gd name="connsiteY2" fmla="*/ 0 h 10006"/>
              <a:gd name="connsiteX3" fmla="*/ 10000 w 10000"/>
              <a:gd name="connsiteY3" fmla="*/ 10000 h 10006"/>
              <a:gd name="connsiteX4" fmla="*/ 0 w 10000"/>
              <a:gd name="connsiteY4" fmla="*/ 10000 h 10006"/>
              <a:gd name="connsiteX5" fmla="*/ 0 w 10000"/>
              <a:gd name="connsiteY5" fmla="*/ 10006 h 10006"/>
              <a:gd name="connsiteX0" fmla="*/ 0 w 10000"/>
              <a:gd name="connsiteY0" fmla="*/ 10006 h 10006"/>
              <a:gd name="connsiteX1" fmla="*/ 1412 w 10000"/>
              <a:gd name="connsiteY1" fmla="*/ 0 h 10006"/>
              <a:gd name="connsiteX2" fmla="*/ 10000 w 10000"/>
              <a:gd name="connsiteY2" fmla="*/ 0 h 10006"/>
              <a:gd name="connsiteX3" fmla="*/ 10000 w 10000"/>
              <a:gd name="connsiteY3" fmla="*/ 10000 h 10006"/>
              <a:gd name="connsiteX4" fmla="*/ 0 w 10000"/>
              <a:gd name="connsiteY4" fmla="*/ 10000 h 10006"/>
              <a:gd name="connsiteX5" fmla="*/ 0 w 10000"/>
              <a:gd name="connsiteY5" fmla="*/ 10006 h 10006"/>
              <a:gd name="connsiteX0" fmla="*/ 16 w 10000"/>
              <a:gd name="connsiteY0" fmla="*/ 10021 h 10021"/>
              <a:gd name="connsiteX1" fmla="*/ 1412 w 10000"/>
              <a:gd name="connsiteY1" fmla="*/ 0 h 10021"/>
              <a:gd name="connsiteX2" fmla="*/ 10000 w 10000"/>
              <a:gd name="connsiteY2" fmla="*/ 0 h 10021"/>
              <a:gd name="connsiteX3" fmla="*/ 10000 w 10000"/>
              <a:gd name="connsiteY3" fmla="*/ 10000 h 10021"/>
              <a:gd name="connsiteX4" fmla="*/ 0 w 10000"/>
              <a:gd name="connsiteY4" fmla="*/ 10000 h 10021"/>
              <a:gd name="connsiteX5" fmla="*/ 16 w 10000"/>
              <a:gd name="connsiteY5" fmla="*/ 10021 h 1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21">
                <a:moveTo>
                  <a:pt x="16" y="10021"/>
                </a:moveTo>
                <a:lnTo>
                  <a:pt x="1412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5" y="10007"/>
                  <a:pt x="11" y="10014"/>
                  <a:pt x="16" y="10021"/>
                </a:cubicBezTo>
                <a:close/>
              </a:path>
            </a:pathLst>
          </a:custGeom>
          <a:noFill/>
          <a:ln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9" y="216000"/>
            <a:ext cx="902131" cy="9000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73955" y="3496826"/>
            <a:ext cx="8785225" cy="1435537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863" y="3593990"/>
            <a:ext cx="7239601" cy="65114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9863" y="4257182"/>
            <a:ext cx="7239601" cy="324000"/>
          </a:xfrm>
        </p:spPr>
        <p:txBody>
          <a:bodyPr wrap="none" anchor="b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439863" y="4590957"/>
            <a:ext cx="5405437" cy="254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sv-SE" dirty="0" smtClean="0"/>
              <a:t>2014-XX-XX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9675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57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863" y="410746"/>
            <a:ext cx="4608000" cy="540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6"/>
          </p:nvPr>
        </p:nvSpPr>
        <p:spPr>
          <a:xfrm>
            <a:off x="1440000" y="1152000"/>
            <a:ext cx="4608000" cy="288000"/>
          </a:xfrm>
        </p:spPr>
        <p:txBody>
          <a:bodyPr anchor="t">
            <a:no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863" y="1440000"/>
            <a:ext cx="4608001" cy="3276000"/>
          </a:xfrm>
        </p:spPr>
        <p:txBody>
          <a:bodyPr/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6868273" y="216000"/>
            <a:ext cx="2052000" cy="230400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338 w 10000"/>
              <a:gd name="connsiteY0" fmla="*/ 0 h 10018"/>
              <a:gd name="connsiteX1" fmla="*/ 10000 w 10000"/>
              <a:gd name="connsiteY1" fmla="*/ 18 h 10018"/>
              <a:gd name="connsiteX2" fmla="*/ 10000 w 10000"/>
              <a:gd name="connsiteY2" fmla="*/ 10018 h 10018"/>
              <a:gd name="connsiteX3" fmla="*/ 0 w 10000"/>
              <a:gd name="connsiteY3" fmla="*/ 10018 h 10018"/>
              <a:gd name="connsiteX4" fmla="*/ 2338 w 10000"/>
              <a:gd name="connsiteY4" fmla="*/ 0 h 10018"/>
              <a:gd name="connsiteX0" fmla="*/ 2423 w 10000"/>
              <a:gd name="connsiteY0" fmla="*/ 0 h 10018"/>
              <a:gd name="connsiteX1" fmla="*/ 10000 w 10000"/>
              <a:gd name="connsiteY1" fmla="*/ 18 h 10018"/>
              <a:gd name="connsiteX2" fmla="*/ 10000 w 10000"/>
              <a:gd name="connsiteY2" fmla="*/ 10018 h 10018"/>
              <a:gd name="connsiteX3" fmla="*/ 0 w 10000"/>
              <a:gd name="connsiteY3" fmla="*/ 10018 h 10018"/>
              <a:gd name="connsiteX4" fmla="*/ 2423 w 10000"/>
              <a:gd name="connsiteY4" fmla="*/ 0 h 10018"/>
              <a:gd name="connsiteX0" fmla="*/ 2934 w 10000"/>
              <a:gd name="connsiteY0" fmla="*/ 0 h 10018"/>
              <a:gd name="connsiteX1" fmla="*/ 10000 w 10000"/>
              <a:gd name="connsiteY1" fmla="*/ 18 h 10018"/>
              <a:gd name="connsiteX2" fmla="*/ 10000 w 10000"/>
              <a:gd name="connsiteY2" fmla="*/ 10018 h 10018"/>
              <a:gd name="connsiteX3" fmla="*/ 0 w 10000"/>
              <a:gd name="connsiteY3" fmla="*/ 10018 h 10018"/>
              <a:gd name="connsiteX4" fmla="*/ 2934 w 10000"/>
              <a:gd name="connsiteY4" fmla="*/ 0 h 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18">
                <a:moveTo>
                  <a:pt x="2934" y="0"/>
                </a:moveTo>
                <a:lnTo>
                  <a:pt x="10000" y="18"/>
                </a:lnTo>
                <a:lnTo>
                  <a:pt x="10000" y="10018"/>
                </a:lnTo>
                <a:lnTo>
                  <a:pt x="0" y="10018"/>
                </a:lnTo>
                <a:lnTo>
                  <a:pt x="2934" y="0"/>
                </a:lnTo>
                <a:close/>
              </a:path>
            </a:pathLst>
          </a:custGeo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54640" y="2615271"/>
            <a:ext cx="2664000" cy="230400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900 w 10000"/>
              <a:gd name="connsiteY0" fmla="*/ 0 h 10119"/>
              <a:gd name="connsiteX1" fmla="*/ 10000 w 10000"/>
              <a:gd name="connsiteY1" fmla="*/ 119 h 10119"/>
              <a:gd name="connsiteX2" fmla="*/ 10000 w 10000"/>
              <a:gd name="connsiteY2" fmla="*/ 10119 h 10119"/>
              <a:gd name="connsiteX3" fmla="*/ 0 w 10000"/>
              <a:gd name="connsiteY3" fmla="*/ 10119 h 10119"/>
              <a:gd name="connsiteX4" fmla="*/ 1900 w 10000"/>
              <a:gd name="connsiteY4" fmla="*/ 0 h 10119"/>
              <a:gd name="connsiteX0" fmla="*/ 1933 w 10000"/>
              <a:gd name="connsiteY0" fmla="*/ 0 h 10003"/>
              <a:gd name="connsiteX1" fmla="*/ 10000 w 10000"/>
              <a:gd name="connsiteY1" fmla="*/ 3 h 10003"/>
              <a:gd name="connsiteX2" fmla="*/ 10000 w 10000"/>
              <a:gd name="connsiteY2" fmla="*/ 10003 h 10003"/>
              <a:gd name="connsiteX3" fmla="*/ 0 w 10000"/>
              <a:gd name="connsiteY3" fmla="*/ 10003 h 10003"/>
              <a:gd name="connsiteX4" fmla="*/ 1933 w 10000"/>
              <a:gd name="connsiteY4" fmla="*/ 0 h 10003"/>
              <a:gd name="connsiteX0" fmla="*/ 2255 w 10000"/>
              <a:gd name="connsiteY0" fmla="*/ 0 h 10024"/>
              <a:gd name="connsiteX1" fmla="*/ 10000 w 10000"/>
              <a:gd name="connsiteY1" fmla="*/ 24 h 10024"/>
              <a:gd name="connsiteX2" fmla="*/ 10000 w 10000"/>
              <a:gd name="connsiteY2" fmla="*/ 10024 h 10024"/>
              <a:gd name="connsiteX3" fmla="*/ 0 w 10000"/>
              <a:gd name="connsiteY3" fmla="*/ 10024 h 10024"/>
              <a:gd name="connsiteX4" fmla="*/ 2255 w 10000"/>
              <a:gd name="connsiteY4" fmla="*/ 0 h 1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24">
                <a:moveTo>
                  <a:pt x="2255" y="0"/>
                </a:moveTo>
                <a:lnTo>
                  <a:pt x="10000" y="24"/>
                </a:lnTo>
                <a:lnTo>
                  <a:pt x="10000" y="10024"/>
                </a:lnTo>
                <a:lnTo>
                  <a:pt x="0" y="10024"/>
                </a:lnTo>
                <a:lnTo>
                  <a:pt x="2255" y="0"/>
                </a:lnTo>
                <a:close/>
              </a:path>
            </a:pathLst>
          </a:custGeom>
        </p:spPr>
        <p:txBody>
          <a:bodyPr vert="horz" lIns="0" tIns="0" rIns="0" bIns="0" rtlCol="0" anchor="t">
            <a:normAutofit/>
          </a:bodyPr>
          <a:lstStyle>
            <a:lvl1pPr marL="180000" indent="-180000">
              <a:buNone/>
              <a:defRPr lang="en-GB" sz="1200"/>
            </a:lvl1pPr>
          </a:lstStyle>
          <a:p>
            <a:pPr marL="0" lvl="0" indent="0" algn="ctr"/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645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041005" y="216000"/>
            <a:ext cx="1872000" cy="1584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2188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1691 w 10000"/>
              <a:gd name="connsiteY0" fmla="*/ 2488 h 10000"/>
              <a:gd name="connsiteX1" fmla="*/ 2188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1691 w 10000"/>
              <a:gd name="connsiteY5" fmla="*/ 248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1691" y="2488"/>
                </a:moveTo>
                <a:cubicBezTo>
                  <a:pt x="1857" y="1659"/>
                  <a:pt x="2022" y="829"/>
                  <a:pt x="2188" y="0"/>
                </a:cubicBez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1691" y="2488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048775" y="216000"/>
            <a:ext cx="1872000" cy="158400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201932" y="1937099"/>
            <a:ext cx="4716000" cy="2988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685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345 w 10000"/>
              <a:gd name="connsiteY0" fmla="*/ 8127 h 10000"/>
              <a:gd name="connsiteX1" fmla="*/ 1685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345 w 10000"/>
              <a:gd name="connsiteY5" fmla="*/ 812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345" y="8127"/>
                </a:moveTo>
                <a:lnTo>
                  <a:pt x="1685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345" y="8127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042477" y="216000"/>
            <a:ext cx="1872000" cy="302400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5045857" y="3349449"/>
            <a:ext cx="1872000" cy="158400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7052068" y="216000"/>
            <a:ext cx="1872000" cy="158400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7052068" y="1906361"/>
            <a:ext cx="1872000" cy="302400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5162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3"/>
          </p:nvPr>
        </p:nvSpPr>
        <p:spPr>
          <a:xfrm>
            <a:off x="1439863" y="908877"/>
            <a:ext cx="7236000" cy="381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3469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har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3"/>
          </p:nvPr>
        </p:nvSpPr>
        <p:spPr>
          <a:xfrm>
            <a:off x="1439863" y="908877"/>
            <a:ext cx="7236000" cy="381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9" y="216000"/>
            <a:ext cx="902131" cy="900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9194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3"/>
          </p:nvPr>
        </p:nvSpPr>
        <p:spPr>
          <a:xfrm>
            <a:off x="1439863" y="910800"/>
            <a:ext cx="3564000" cy="183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6" name="Chart Placeholder 8"/>
          <p:cNvSpPr>
            <a:spLocks noGrp="1"/>
          </p:cNvSpPr>
          <p:nvPr>
            <p:ph type="chart" sz="quarter" idx="16"/>
          </p:nvPr>
        </p:nvSpPr>
        <p:spPr>
          <a:xfrm>
            <a:off x="5115388" y="910800"/>
            <a:ext cx="3564000" cy="183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7" name="Chart Placeholder 8"/>
          <p:cNvSpPr>
            <a:spLocks noGrp="1"/>
          </p:cNvSpPr>
          <p:nvPr>
            <p:ph type="chart" sz="quarter" idx="17"/>
          </p:nvPr>
        </p:nvSpPr>
        <p:spPr>
          <a:xfrm>
            <a:off x="1440000" y="2869340"/>
            <a:ext cx="3564000" cy="183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8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5115600" y="2869340"/>
            <a:ext cx="3564000" cy="183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240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harts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3"/>
          </p:nvPr>
        </p:nvSpPr>
        <p:spPr>
          <a:xfrm>
            <a:off x="1439863" y="910800"/>
            <a:ext cx="3564000" cy="183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6" name="Chart Placeholder 8"/>
          <p:cNvSpPr>
            <a:spLocks noGrp="1"/>
          </p:cNvSpPr>
          <p:nvPr>
            <p:ph type="chart" sz="quarter" idx="16"/>
          </p:nvPr>
        </p:nvSpPr>
        <p:spPr>
          <a:xfrm>
            <a:off x="5115388" y="910800"/>
            <a:ext cx="3564000" cy="183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7" name="Chart Placeholder 8"/>
          <p:cNvSpPr>
            <a:spLocks noGrp="1"/>
          </p:cNvSpPr>
          <p:nvPr>
            <p:ph type="chart" sz="quarter" idx="17"/>
          </p:nvPr>
        </p:nvSpPr>
        <p:spPr>
          <a:xfrm>
            <a:off x="1440000" y="2869340"/>
            <a:ext cx="3564000" cy="183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8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5115600" y="2869340"/>
            <a:ext cx="3564000" cy="183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9" y="216000"/>
            <a:ext cx="902131" cy="900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292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9522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1868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1440000" y="1152000"/>
            <a:ext cx="7239600" cy="216000"/>
          </a:xfrm>
        </p:spPr>
        <p:txBody>
          <a:bodyPr anchor="t">
            <a:no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8000"/>
              </a:lnSpc>
              <a:defRPr/>
            </a:lvl1pPr>
            <a:lvl2pPr marL="396000" indent="-180000">
              <a:buSzPct val="100000"/>
              <a:buFont typeface="Arial" panose="020B0604020202020204" pitchFamily="34" charset="0"/>
              <a:buChar char="•"/>
              <a:defRPr/>
            </a:lvl2pPr>
            <a:lvl3pPr>
              <a:buSzPct val="100000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68775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1440000" y="1152000"/>
            <a:ext cx="7239600" cy="216000"/>
          </a:xfrm>
        </p:spPr>
        <p:txBody>
          <a:bodyPr anchor="t">
            <a:no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8000"/>
              </a:lnSpc>
              <a:defRPr/>
            </a:lvl1pPr>
            <a:lvl2pPr marL="396000" indent="-180000">
              <a:buSzPct val="100000"/>
              <a:buFont typeface="Arial" panose="020B0604020202020204" pitchFamily="34" charset="0"/>
              <a:buChar char="•"/>
              <a:defRPr/>
            </a:lvl2pPr>
            <a:lvl3pPr>
              <a:buSzPct val="100000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9" y="216000"/>
            <a:ext cx="902131" cy="900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948010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1440000" y="1152000"/>
            <a:ext cx="3528000" cy="216000"/>
          </a:xfrm>
        </p:spPr>
        <p:txBody>
          <a:bodyPr anchor="t">
            <a:no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9863" y="1440000"/>
            <a:ext cx="3528000" cy="3276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buSzPct val="100000"/>
              <a:defRPr lang="en-US" dirty="0" smtClean="0"/>
            </a:lvl2pPr>
            <a:lvl3pPr>
              <a:buSzPct val="100000"/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8000" y="1152000"/>
            <a:ext cx="3528000" cy="216000"/>
          </a:xfrm>
        </p:spPr>
        <p:txBody>
          <a:bodyPr anchor="t">
            <a:no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00" y="1440000"/>
            <a:ext cx="3528000" cy="3276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6253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000" y="1152000"/>
            <a:ext cx="3528000" cy="216000"/>
          </a:xfrm>
        </p:spPr>
        <p:txBody>
          <a:bodyPr anchor="t">
            <a:no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9863" y="1440000"/>
            <a:ext cx="3528000" cy="327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8000" y="1152000"/>
            <a:ext cx="3528000" cy="216000"/>
          </a:xfrm>
        </p:spPr>
        <p:txBody>
          <a:bodyPr anchor="t">
            <a:no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8000" y="1440000"/>
            <a:ext cx="3528000" cy="327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28144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863" y="1507388"/>
            <a:ext cx="7243761" cy="2139553"/>
          </a:xfrm>
        </p:spPr>
        <p:txBody>
          <a:bodyPr anchor="ctr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2162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ference slide big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Card 7"/>
          <p:cNvSpPr/>
          <p:nvPr userDrawn="1"/>
        </p:nvSpPr>
        <p:spPr>
          <a:xfrm>
            <a:off x="216000" y="216000"/>
            <a:ext cx="8712000" cy="4716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5004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5004 h 10000"/>
              <a:gd name="connsiteX0" fmla="*/ 0 w 10000"/>
              <a:gd name="connsiteY0" fmla="*/ 8225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8225 h 10000"/>
              <a:gd name="connsiteX0" fmla="*/ 0 w 10003"/>
              <a:gd name="connsiteY0" fmla="*/ 10010 h 10010"/>
              <a:gd name="connsiteX1" fmla="*/ 1650 w 10003"/>
              <a:gd name="connsiteY1" fmla="*/ 0 h 10010"/>
              <a:gd name="connsiteX2" fmla="*/ 10003 w 10003"/>
              <a:gd name="connsiteY2" fmla="*/ 0 h 10010"/>
              <a:gd name="connsiteX3" fmla="*/ 10003 w 10003"/>
              <a:gd name="connsiteY3" fmla="*/ 10000 h 10010"/>
              <a:gd name="connsiteX4" fmla="*/ 3 w 10003"/>
              <a:gd name="connsiteY4" fmla="*/ 10000 h 10010"/>
              <a:gd name="connsiteX5" fmla="*/ 0 w 10003"/>
              <a:gd name="connsiteY5" fmla="*/ 10010 h 10010"/>
              <a:gd name="connsiteX0" fmla="*/ 0 w 10003"/>
              <a:gd name="connsiteY0" fmla="*/ 10010 h 10010"/>
              <a:gd name="connsiteX1" fmla="*/ 1412 w 10003"/>
              <a:gd name="connsiteY1" fmla="*/ 5 h 10010"/>
              <a:gd name="connsiteX2" fmla="*/ 10003 w 10003"/>
              <a:gd name="connsiteY2" fmla="*/ 0 h 10010"/>
              <a:gd name="connsiteX3" fmla="*/ 10003 w 10003"/>
              <a:gd name="connsiteY3" fmla="*/ 10000 h 10010"/>
              <a:gd name="connsiteX4" fmla="*/ 3 w 10003"/>
              <a:gd name="connsiteY4" fmla="*/ 10000 h 10010"/>
              <a:gd name="connsiteX5" fmla="*/ 0 w 10003"/>
              <a:gd name="connsiteY5" fmla="*/ 10010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3" h="10010">
                <a:moveTo>
                  <a:pt x="0" y="10010"/>
                </a:moveTo>
                <a:lnTo>
                  <a:pt x="1412" y="5"/>
                </a:lnTo>
                <a:lnTo>
                  <a:pt x="10003" y="0"/>
                </a:lnTo>
                <a:lnTo>
                  <a:pt x="10003" y="10000"/>
                </a:lnTo>
                <a:lnTo>
                  <a:pt x="3" y="10000"/>
                </a:lnTo>
                <a:cubicBezTo>
                  <a:pt x="2" y="10003"/>
                  <a:pt x="1" y="10007"/>
                  <a:pt x="0" y="1001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214311" y="216000"/>
            <a:ext cx="8712000" cy="4716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418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4180 h 10000"/>
              <a:gd name="connsiteX0" fmla="*/ 0 w 10000"/>
              <a:gd name="connsiteY0" fmla="*/ 6764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6764 h 10000"/>
              <a:gd name="connsiteX0" fmla="*/ 0 w 10000"/>
              <a:gd name="connsiteY0" fmla="*/ 8878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8878 h 10000"/>
              <a:gd name="connsiteX0" fmla="*/ 0 w 10000"/>
              <a:gd name="connsiteY0" fmla="*/ 10006 h 10006"/>
              <a:gd name="connsiteX1" fmla="*/ 1647 w 10000"/>
              <a:gd name="connsiteY1" fmla="*/ 0 h 10006"/>
              <a:gd name="connsiteX2" fmla="*/ 10000 w 10000"/>
              <a:gd name="connsiteY2" fmla="*/ 0 h 10006"/>
              <a:gd name="connsiteX3" fmla="*/ 10000 w 10000"/>
              <a:gd name="connsiteY3" fmla="*/ 10000 h 10006"/>
              <a:gd name="connsiteX4" fmla="*/ 0 w 10000"/>
              <a:gd name="connsiteY4" fmla="*/ 10000 h 10006"/>
              <a:gd name="connsiteX5" fmla="*/ 0 w 10000"/>
              <a:gd name="connsiteY5" fmla="*/ 10006 h 10006"/>
              <a:gd name="connsiteX0" fmla="*/ 0 w 10000"/>
              <a:gd name="connsiteY0" fmla="*/ 10006 h 10006"/>
              <a:gd name="connsiteX1" fmla="*/ 1412 w 10000"/>
              <a:gd name="connsiteY1" fmla="*/ 0 h 10006"/>
              <a:gd name="connsiteX2" fmla="*/ 10000 w 10000"/>
              <a:gd name="connsiteY2" fmla="*/ 0 h 10006"/>
              <a:gd name="connsiteX3" fmla="*/ 10000 w 10000"/>
              <a:gd name="connsiteY3" fmla="*/ 10000 h 10006"/>
              <a:gd name="connsiteX4" fmla="*/ 0 w 10000"/>
              <a:gd name="connsiteY4" fmla="*/ 10000 h 10006"/>
              <a:gd name="connsiteX5" fmla="*/ 0 w 10000"/>
              <a:gd name="connsiteY5" fmla="*/ 10006 h 10006"/>
              <a:gd name="connsiteX0" fmla="*/ 16 w 10000"/>
              <a:gd name="connsiteY0" fmla="*/ 10021 h 10021"/>
              <a:gd name="connsiteX1" fmla="*/ 1412 w 10000"/>
              <a:gd name="connsiteY1" fmla="*/ 0 h 10021"/>
              <a:gd name="connsiteX2" fmla="*/ 10000 w 10000"/>
              <a:gd name="connsiteY2" fmla="*/ 0 h 10021"/>
              <a:gd name="connsiteX3" fmla="*/ 10000 w 10000"/>
              <a:gd name="connsiteY3" fmla="*/ 10000 h 10021"/>
              <a:gd name="connsiteX4" fmla="*/ 0 w 10000"/>
              <a:gd name="connsiteY4" fmla="*/ 10000 h 10021"/>
              <a:gd name="connsiteX5" fmla="*/ 16 w 10000"/>
              <a:gd name="connsiteY5" fmla="*/ 10021 h 1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21">
                <a:moveTo>
                  <a:pt x="16" y="10021"/>
                </a:moveTo>
                <a:lnTo>
                  <a:pt x="1412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5" y="10007"/>
                  <a:pt x="11" y="10014"/>
                  <a:pt x="16" y="10021"/>
                </a:cubicBezTo>
                <a:close/>
              </a:path>
            </a:pathLst>
          </a:custGeom>
          <a:noFill/>
          <a:ln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863" y="2571749"/>
            <a:ext cx="7239601" cy="1288385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0"/>
          </p:nvPr>
        </p:nvSpPr>
        <p:spPr>
          <a:xfrm>
            <a:off x="1440000" y="3924000"/>
            <a:ext cx="7239600" cy="216000"/>
          </a:xfrm>
        </p:spPr>
        <p:txBody>
          <a:bodyPr anchor="t">
            <a:no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39863" y="4144575"/>
            <a:ext cx="7239601" cy="576000"/>
          </a:xfrm>
        </p:spPr>
        <p:txBody>
          <a:bodyPr vert="horz" wrap="none" lIns="0" tIns="0" rIns="0" bIns="0" rtlCol="0" anchor="t">
            <a:noAutofit/>
          </a:bodyPr>
          <a:lstStyle>
            <a:lvl1pPr>
              <a:spcBef>
                <a:spcPts val="0"/>
              </a:spcBef>
              <a:defRPr lang="en-US" smtClean="0">
                <a:solidFill>
                  <a:schemeClr val="tx1"/>
                </a:solidFill>
              </a:defRPr>
            </a:lvl1pPr>
            <a:lvl2pPr>
              <a:defRPr lang="en-US" sz="1500" smtClean="0"/>
            </a:lvl2pPr>
            <a:lvl3pPr>
              <a:defRPr lang="en-US" sz="1350" smtClean="0"/>
            </a:lvl3pPr>
            <a:lvl4pPr>
              <a:defRPr lang="en-US" sz="1200" smtClean="0"/>
            </a:lvl4pPr>
            <a:lvl5pPr>
              <a:defRPr lang="en-GB" sz="1200"/>
            </a:lvl5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790" y="346752"/>
            <a:ext cx="2662667" cy="216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9" y="216000"/>
            <a:ext cx="902131" cy="900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65337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Card 7"/>
          <p:cNvSpPr/>
          <p:nvPr userDrawn="1"/>
        </p:nvSpPr>
        <p:spPr>
          <a:xfrm>
            <a:off x="216000" y="216000"/>
            <a:ext cx="8712000" cy="4716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5004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5004 h 10000"/>
              <a:gd name="connsiteX0" fmla="*/ 0 w 10000"/>
              <a:gd name="connsiteY0" fmla="*/ 8225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8225 h 10000"/>
              <a:gd name="connsiteX0" fmla="*/ 0 w 10003"/>
              <a:gd name="connsiteY0" fmla="*/ 10010 h 10010"/>
              <a:gd name="connsiteX1" fmla="*/ 1650 w 10003"/>
              <a:gd name="connsiteY1" fmla="*/ 0 h 10010"/>
              <a:gd name="connsiteX2" fmla="*/ 10003 w 10003"/>
              <a:gd name="connsiteY2" fmla="*/ 0 h 10010"/>
              <a:gd name="connsiteX3" fmla="*/ 10003 w 10003"/>
              <a:gd name="connsiteY3" fmla="*/ 10000 h 10010"/>
              <a:gd name="connsiteX4" fmla="*/ 3 w 10003"/>
              <a:gd name="connsiteY4" fmla="*/ 10000 h 10010"/>
              <a:gd name="connsiteX5" fmla="*/ 0 w 10003"/>
              <a:gd name="connsiteY5" fmla="*/ 10010 h 10010"/>
              <a:gd name="connsiteX0" fmla="*/ 0 w 10003"/>
              <a:gd name="connsiteY0" fmla="*/ 10010 h 10010"/>
              <a:gd name="connsiteX1" fmla="*/ 1412 w 10003"/>
              <a:gd name="connsiteY1" fmla="*/ 5 h 10010"/>
              <a:gd name="connsiteX2" fmla="*/ 10003 w 10003"/>
              <a:gd name="connsiteY2" fmla="*/ 0 h 10010"/>
              <a:gd name="connsiteX3" fmla="*/ 10003 w 10003"/>
              <a:gd name="connsiteY3" fmla="*/ 10000 h 10010"/>
              <a:gd name="connsiteX4" fmla="*/ 3 w 10003"/>
              <a:gd name="connsiteY4" fmla="*/ 10000 h 10010"/>
              <a:gd name="connsiteX5" fmla="*/ 0 w 10003"/>
              <a:gd name="connsiteY5" fmla="*/ 10010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3" h="10010">
                <a:moveTo>
                  <a:pt x="0" y="10010"/>
                </a:moveTo>
                <a:lnTo>
                  <a:pt x="1412" y="5"/>
                </a:lnTo>
                <a:lnTo>
                  <a:pt x="10003" y="0"/>
                </a:lnTo>
                <a:lnTo>
                  <a:pt x="10003" y="10000"/>
                </a:lnTo>
                <a:lnTo>
                  <a:pt x="3" y="10000"/>
                </a:lnTo>
                <a:cubicBezTo>
                  <a:pt x="2" y="10003"/>
                  <a:pt x="1" y="10007"/>
                  <a:pt x="0" y="1001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214311" y="216000"/>
            <a:ext cx="8712000" cy="4716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418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4180 h 10000"/>
              <a:gd name="connsiteX0" fmla="*/ 0 w 10000"/>
              <a:gd name="connsiteY0" fmla="*/ 6764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6764 h 10000"/>
              <a:gd name="connsiteX0" fmla="*/ 0 w 10000"/>
              <a:gd name="connsiteY0" fmla="*/ 8878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8878 h 10000"/>
              <a:gd name="connsiteX0" fmla="*/ 0 w 10000"/>
              <a:gd name="connsiteY0" fmla="*/ 10006 h 10006"/>
              <a:gd name="connsiteX1" fmla="*/ 1647 w 10000"/>
              <a:gd name="connsiteY1" fmla="*/ 0 h 10006"/>
              <a:gd name="connsiteX2" fmla="*/ 10000 w 10000"/>
              <a:gd name="connsiteY2" fmla="*/ 0 h 10006"/>
              <a:gd name="connsiteX3" fmla="*/ 10000 w 10000"/>
              <a:gd name="connsiteY3" fmla="*/ 10000 h 10006"/>
              <a:gd name="connsiteX4" fmla="*/ 0 w 10000"/>
              <a:gd name="connsiteY4" fmla="*/ 10000 h 10006"/>
              <a:gd name="connsiteX5" fmla="*/ 0 w 10000"/>
              <a:gd name="connsiteY5" fmla="*/ 10006 h 10006"/>
              <a:gd name="connsiteX0" fmla="*/ 0 w 10000"/>
              <a:gd name="connsiteY0" fmla="*/ 10006 h 10006"/>
              <a:gd name="connsiteX1" fmla="*/ 1412 w 10000"/>
              <a:gd name="connsiteY1" fmla="*/ 0 h 10006"/>
              <a:gd name="connsiteX2" fmla="*/ 10000 w 10000"/>
              <a:gd name="connsiteY2" fmla="*/ 0 h 10006"/>
              <a:gd name="connsiteX3" fmla="*/ 10000 w 10000"/>
              <a:gd name="connsiteY3" fmla="*/ 10000 h 10006"/>
              <a:gd name="connsiteX4" fmla="*/ 0 w 10000"/>
              <a:gd name="connsiteY4" fmla="*/ 10000 h 10006"/>
              <a:gd name="connsiteX5" fmla="*/ 0 w 10000"/>
              <a:gd name="connsiteY5" fmla="*/ 10006 h 10006"/>
              <a:gd name="connsiteX0" fmla="*/ 16 w 10000"/>
              <a:gd name="connsiteY0" fmla="*/ 10021 h 10021"/>
              <a:gd name="connsiteX1" fmla="*/ 1412 w 10000"/>
              <a:gd name="connsiteY1" fmla="*/ 0 h 10021"/>
              <a:gd name="connsiteX2" fmla="*/ 10000 w 10000"/>
              <a:gd name="connsiteY2" fmla="*/ 0 h 10021"/>
              <a:gd name="connsiteX3" fmla="*/ 10000 w 10000"/>
              <a:gd name="connsiteY3" fmla="*/ 10000 h 10021"/>
              <a:gd name="connsiteX4" fmla="*/ 0 w 10000"/>
              <a:gd name="connsiteY4" fmla="*/ 10000 h 10021"/>
              <a:gd name="connsiteX5" fmla="*/ 16 w 10000"/>
              <a:gd name="connsiteY5" fmla="*/ 10021 h 1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21">
                <a:moveTo>
                  <a:pt x="16" y="10021"/>
                </a:moveTo>
                <a:lnTo>
                  <a:pt x="1412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5" y="10007"/>
                  <a:pt x="11" y="10014"/>
                  <a:pt x="16" y="10021"/>
                </a:cubicBezTo>
                <a:close/>
              </a:path>
            </a:pathLst>
          </a:custGeom>
          <a:noFill/>
          <a:ln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863" y="531285"/>
            <a:ext cx="7239601" cy="1288385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9863" y="2044842"/>
            <a:ext cx="7239601" cy="324000"/>
          </a:xfrm>
        </p:spPr>
        <p:txBody>
          <a:bodyPr wrap="none" anchor="b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39863" y="2571750"/>
            <a:ext cx="7243762" cy="215741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9" y="216000"/>
            <a:ext cx="902131" cy="90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677081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9863" y="410746"/>
            <a:ext cx="4608000" cy="540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2"/>
          </p:nvPr>
        </p:nvSpPr>
        <p:spPr>
          <a:xfrm>
            <a:off x="1440000" y="1152000"/>
            <a:ext cx="4608000" cy="288000"/>
          </a:xfrm>
        </p:spPr>
        <p:txBody>
          <a:bodyPr anchor="t">
            <a:no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863" y="1440000"/>
            <a:ext cx="4608000" cy="32760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474" y="216000"/>
            <a:ext cx="2664000" cy="471600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4032 w 10000"/>
              <a:gd name="connsiteY0" fmla="*/ 0 h 10014"/>
              <a:gd name="connsiteX1" fmla="*/ 10000 w 10000"/>
              <a:gd name="connsiteY1" fmla="*/ 14 h 10014"/>
              <a:gd name="connsiteX2" fmla="*/ 10000 w 10000"/>
              <a:gd name="connsiteY2" fmla="*/ 10014 h 10014"/>
              <a:gd name="connsiteX3" fmla="*/ 0 w 10000"/>
              <a:gd name="connsiteY3" fmla="*/ 10014 h 10014"/>
              <a:gd name="connsiteX4" fmla="*/ 4032 w 10000"/>
              <a:gd name="connsiteY4" fmla="*/ 0 h 10014"/>
              <a:gd name="connsiteX0" fmla="*/ 4586 w 10000"/>
              <a:gd name="connsiteY0" fmla="*/ 0 h 10004"/>
              <a:gd name="connsiteX1" fmla="*/ 10000 w 10000"/>
              <a:gd name="connsiteY1" fmla="*/ 4 h 10004"/>
              <a:gd name="connsiteX2" fmla="*/ 10000 w 10000"/>
              <a:gd name="connsiteY2" fmla="*/ 10004 h 10004"/>
              <a:gd name="connsiteX3" fmla="*/ 0 w 10000"/>
              <a:gd name="connsiteY3" fmla="*/ 10004 h 10004"/>
              <a:gd name="connsiteX4" fmla="*/ 4586 w 10000"/>
              <a:gd name="connsiteY4" fmla="*/ 0 h 1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4">
                <a:moveTo>
                  <a:pt x="4586" y="0"/>
                </a:moveTo>
                <a:lnTo>
                  <a:pt x="10000" y="4"/>
                </a:lnTo>
                <a:lnTo>
                  <a:pt x="10000" y="10004"/>
                </a:lnTo>
                <a:lnTo>
                  <a:pt x="0" y="10004"/>
                </a:lnTo>
                <a:lnTo>
                  <a:pt x="4586" y="0"/>
                </a:lnTo>
                <a:close/>
              </a:path>
            </a:pathLst>
          </a:custGeo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268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ard 7"/>
          <p:cNvSpPr/>
          <p:nvPr userDrawn="1"/>
        </p:nvSpPr>
        <p:spPr>
          <a:xfrm>
            <a:off x="216000" y="216000"/>
            <a:ext cx="8712000" cy="4716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5004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5004 h 10000"/>
              <a:gd name="connsiteX0" fmla="*/ 0 w 10000"/>
              <a:gd name="connsiteY0" fmla="*/ 8225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8225 h 10000"/>
              <a:gd name="connsiteX0" fmla="*/ 0 w 10003"/>
              <a:gd name="connsiteY0" fmla="*/ 10010 h 10010"/>
              <a:gd name="connsiteX1" fmla="*/ 1650 w 10003"/>
              <a:gd name="connsiteY1" fmla="*/ 0 h 10010"/>
              <a:gd name="connsiteX2" fmla="*/ 10003 w 10003"/>
              <a:gd name="connsiteY2" fmla="*/ 0 h 10010"/>
              <a:gd name="connsiteX3" fmla="*/ 10003 w 10003"/>
              <a:gd name="connsiteY3" fmla="*/ 10000 h 10010"/>
              <a:gd name="connsiteX4" fmla="*/ 3 w 10003"/>
              <a:gd name="connsiteY4" fmla="*/ 10000 h 10010"/>
              <a:gd name="connsiteX5" fmla="*/ 0 w 10003"/>
              <a:gd name="connsiteY5" fmla="*/ 10010 h 10010"/>
              <a:gd name="connsiteX0" fmla="*/ 0 w 10003"/>
              <a:gd name="connsiteY0" fmla="*/ 10010 h 10010"/>
              <a:gd name="connsiteX1" fmla="*/ 1412 w 10003"/>
              <a:gd name="connsiteY1" fmla="*/ 5 h 10010"/>
              <a:gd name="connsiteX2" fmla="*/ 10003 w 10003"/>
              <a:gd name="connsiteY2" fmla="*/ 0 h 10010"/>
              <a:gd name="connsiteX3" fmla="*/ 10003 w 10003"/>
              <a:gd name="connsiteY3" fmla="*/ 10000 h 10010"/>
              <a:gd name="connsiteX4" fmla="*/ 3 w 10003"/>
              <a:gd name="connsiteY4" fmla="*/ 10000 h 10010"/>
              <a:gd name="connsiteX5" fmla="*/ 0 w 10003"/>
              <a:gd name="connsiteY5" fmla="*/ 10010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3" h="10010">
                <a:moveTo>
                  <a:pt x="0" y="10010"/>
                </a:moveTo>
                <a:lnTo>
                  <a:pt x="1412" y="5"/>
                </a:lnTo>
                <a:lnTo>
                  <a:pt x="10003" y="0"/>
                </a:lnTo>
                <a:lnTo>
                  <a:pt x="10003" y="10000"/>
                </a:lnTo>
                <a:lnTo>
                  <a:pt x="3" y="10000"/>
                </a:lnTo>
                <a:cubicBezTo>
                  <a:pt x="2" y="10003"/>
                  <a:pt x="1" y="10007"/>
                  <a:pt x="0" y="1001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9863" y="410746"/>
            <a:ext cx="7240509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9863" y="1440000"/>
            <a:ext cx="7236000" cy="327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9" y="216000"/>
            <a:ext cx="902131" cy="90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83600" y="4868863"/>
            <a:ext cx="444500" cy="2746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700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8" r:id="rId3"/>
    <p:sldLayoutId id="2147483664" r:id="rId4"/>
    <p:sldLayoutId id="2147483665" r:id="rId5"/>
    <p:sldLayoutId id="2147483663" r:id="rId6"/>
    <p:sldLayoutId id="2147483677" r:id="rId7"/>
    <p:sldLayoutId id="2147483676" r:id="rId8"/>
    <p:sldLayoutId id="2147483669" r:id="rId9"/>
    <p:sldLayoutId id="2147483670" r:id="rId10"/>
    <p:sldLayoutId id="2147483673" r:id="rId11"/>
    <p:sldLayoutId id="2147483671" r:id="rId12"/>
    <p:sldLayoutId id="2147483679" r:id="rId13"/>
    <p:sldLayoutId id="2147483675" r:id="rId14"/>
    <p:sldLayoutId id="2147483680" r:id="rId15"/>
    <p:sldLayoutId id="2147483666" r:id="rId16"/>
    <p:sldLayoutId id="2147483667" r:id="rId17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lang="en-US" sz="3000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000" indent="-198000" algn="l" defTabSz="685800" rtl="0" eaLnBrk="1" latinLnBrk="0" hangingPunct="1">
        <a:lnSpc>
          <a:spcPct val="108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180000" algn="l" defTabSz="685800" rtl="0" eaLnBrk="1" latinLnBrk="0" hangingPunct="1">
        <a:lnSpc>
          <a:spcPct val="108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6000" indent="-144000" algn="l" defTabSz="685800" rtl="0" eaLnBrk="1" latinLnBrk="0" hangingPunct="1">
        <a:lnSpc>
          <a:spcPct val="108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44000" algn="l" defTabSz="685800" rtl="0" eaLnBrk="1" latinLnBrk="0" hangingPunct="1">
        <a:lnSpc>
          <a:spcPct val="108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27088" indent="-107950" algn="l" defTabSz="685800" rtl="0" eaLnBrk="1" latinLnBrk="0" hangingPunct="1">
        <a:lnSpc>
          <a:spcPct val="108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3" pos="135" userDrawn="1">
          <p15:clr>
            <a:srgbClr val="F26B43"/>
          </p15:clr>
        </p15:guide>
        <p15:guide id="4" orient="horz" pos="259" userDrawn="1">
          <p15:clr>
            <a:srgbClr val="F26B43"/>
          </p15:clr>
        </p15:guide>
        <p15:guide id="5" pos="907" userDrawn="1">
          <p15:clr>
            <a:srgbClr val="F26B43"/>
          </p15:clr>
        </p15:guide>
        <p15:guide id="6" orient="horz" pos="3102" userDrawn="1">
          <p15:clr>
            <a:srgbClr val="F26B43"/>
          </p15:clr>
        </p15:guide>
        <p15:guide id="8" pos="5616" userDrawn="1">
          <p15:clr>
            <a:srgbClr val="F26B43"/>
          </p15:clr>
        </p15:guide>
        <p15:guide id="9" pos="5470" userDrawn="1">
          <p15:clr>
            <a:srgbClr val="F26B43"/>
          </p15:clr>
        </p15:guide>
        <p15:guide id="11" orient="horz" pos="2979" userDrawn="1">
          <p15:clr>
            <a:srgbClr val="F26B43"/>
          </p15:clr>
        </p15:guide>
        <p15:guide id="12" pos="2880" userDrawn="1">
          <p15:clr>
            <a:srgbClr val="F26B43"/>
          </p15:clr>
        </p15:guide>
        <p15:guide id="13" orient="horz" pos="690" userDrawn="1">
          <p15:clr>
            <a:srgbClr val="F26B43"/>
          </p15:clr>
        </p15:guide>
        <p15:guide id="14" orient="horz" pos="12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ahlin/graphics-by-opengl-android" TargetMode="External"/><Relationship Id="rId2" Type="http://schemas.openxmlformats.org/officeDocument/2006/relationships/hyperlink" Target="https://github.com/rsahlin/graphics-by-openg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sahlin/super-performance-sprit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863" y="410746"/>
            <a:ext cx="7240509" cy="1185706"/>
          </a:xfrm>
        </p:spPr>
        <p:txBody>
          <a:bodyPr/>
          <a:lstStyle/>
          <a:p>
            <a:r>
              <a:rPr lang="en-GB" dirty="0" smtClean="0"/>
              <a:t>Deconstructing OpenGL </a:t>
            </a:r>
            <a:r>
              <a:rPr lang="en-GB" dirty="0" smtClean="0"/>
              <a:t>ES</a:t>
            </a:r>
            <a:br>
              <a:rPr lang="en-GB" dirty="0" smtClean="0"/>
            </a:br>
            <a:r>
              <a:rPr lang="en-GB" sz="2000" b="0" dirty="0" smtClean="0"/>
              <a:t>Richard Sahlin</a:t>
            </a:r>
            <a:endParaRPr lang="en-GB" sz="2000" b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75" y="2078038"/>
            <a:ext cx="5715000" cy="20002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429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Tiled</a:t>
            </a:r>
            <a:r>
              <a:rPr lang="sv-SE" dirty="0" smtClean="0"/>
              <a:t> Sprite Engine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sv-SE" dirty="0" smtClean="0"/>
              <a:t>No </a:t>
            </a:r>
            <a:r>
              <a:rPr lang="sv-SE" dirty="0" err="1" smtClean="0"/>
              <a:t>more</a:t>
            </a:r>
            <a:r>
              <a:rPr lang="sv-SE" dirty="0" smtClean="0"/>
              <a:t> </a:t>
            </a:r>
            <a:r>
              <a:rPr lang="sv-SE" dirty="0" err="1" smtClean="0"/>
              <a:t>draw</a:t>
            </a:r>
            <a:r>
              <a:rPr lang="sv-SE" dirty="0" smtClean="0"/>
              <a:t> calls!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– </a:t>
            </a:r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if</a:t>
            </a:r>
            <a:r>
              <a:rPr lang="sv-SE" dirty="0" smtClean="0"/>
              <a:t> all sprites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rendered</a:t>
            </a:r>
            <a:r>
              <a:rPr lang="sv-SE" dirty="0" smtClean="0"/>
              <a:t> </a:t>
            </a:r>
            <a:r>
              <a:rPr lang="sv-SE" dirty="0" err="1" smtClean="0"/>
              <a:t>within</a:t>
            </a:r>
            <a:r>
              <a:rPr lang="sv-SE" dirty="0" smtClean="0"/>
              <a:t> the same </a:t>
            </a:r>
            <a:r>
              <a:rPr lang="sv-SE" dirty="0" err="1" smtClean="0"/>
              <a:t>drawCall</a:t>
            </a:r>
            <a:r>
              <a:rPr lang="sv-SE" dirty="0" smtClean="0"/>
              <a:t>, </a:t>
            </a:r>
            <a:r>
              <a:rPr lang="sv-SE" dirty="0" err="1" smtClean="0"/>
              <a:t>ie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call to </a:t>
            </a:r>
            <a:r>
              <a:rPr lang="sv-SE" dirty="0" err="1" smtClean="0"/>
              <a:t>drawArrays</a:t>
            </a:r>
            <a:r>
              <a:rPr lang="sv-SE" dirty="0" smtClean="0"/>
              <a:t> or </a:t>
            </a:r>
            <a:r>
              <a:rPr lang="sv-SE" dirty="0" err="1" smtClean="0"/>
              <a:t>drawElements</a:t>
            </a:r>
            <a:r>
              <a:rPr lang="sv-SE" dirty="0" smtClean="0"/>
              <a:t>?</a:t>
            </a:r>
          </a:p>
          <a:p>
            <a:r>
              <a:rPr lang="sv-SE" dirty="0" smtClean="0"/>
              <a:t>Drawbacks:</a:t>
            </a:r>
            <a:br>
              <a:rPr lang="sv-SE" dirty="0" smtClean="0"/>
            </a:br>
            <a:r>
              <a:rPr lang="sv-SE" dirty="0" smtClean="0"/>
              <a:t>All sprites </a:t>
            </a:r>
            <a:r>
              <a:rPr lang="sv-SE" dirty="0" err="1" smtClean="0"/>
              <a:t>share</a:t>
            </a:r>
            <a:r>
              <a:rPr lang="sv-SE" dirty="0" smtClean="0"/>
              <a:t> program, uniforms, </a:t>
            </a:r>
            <a:r>
              <a:rPr lang="sv-SE" dirty="0" err="1" smtClean="0"/>
              <a:t>textures</a:t>
            </a:r>
            <a:r>
              <a:rPr lang="sv-SE" dirty="0" smtClean="0"/>
              <a:t> and GL </a:t>
            </a:r>
            <a:r>
              <a:rPr lang="sv-SE" dirty="0" err="1" smtClean="0"/>
              <a:t>state</a:t>
            </a:r>
            <a:r>
              <a:rPr lang="sv-SE" dirty="0" smtClean="0"/>
              <a:t>.</a:t>
            </a:r>
            <a:br>
              <a:rPr lang="sv-SE" dirty="0" smtClean="0"/>
            </a:br>
            <a:r>
              <a:rPr lang="sv-SE" dirty="0" err="1" smtClean="0"/>
              <a:t>This</a:t>
            </a:r>
            <a:r>
              <a:rPr lang="sv-SE" dirty="0" smtClean="0"/>
              <a:t> </a:t>
            </a:r>
            <a:r>
              <a:rPr lang="sv-SE" dirty="0" err="1" smtClean="0"/>
              <a:t>means</a:t>
            </a:r>
            <a:r>
              <a:rPr lang="sv-SE" dirty="0" smtClean="0"/>
              <a:t> same matrix for all sprites, </a:t>
            </a:r>
            <a:r>
              <a:rPr lang="sv-SE" dirty="0" err="1" smtClean="0"/>
              <a:t>ie</a:t>
            </a:r>
            <a:r>
              <a:rPr lang="sv-SE" dirty="0" smtClean="0"/>
              <a:t> transform </a:t>
            </a:r>
            <a:r>
              <a:rPr lang="sv-SE" dirty="0" err="1" smtClean="0"/>
              <a:t>can</a:t>
            </a:r>
            <a:r>
              <a:rPr lang="sv-SE" dirty="0" smtClean="0"/>
              <a:t> not be </a:t>
            </a:r>
            <a:r>
              <a:rPr lang="sv-SE" dirty="0" err="1" smtClean="0"/>
              <a:t>passed</a:t>
            </a:r>
            <a:r>
              <a:rPr lang="sv-SE" dirty="0" smtClean="0"/>
              <a:t> as uniform.</a:t>
            </a:r>
          </a:p>
          <a:p>
            <a:r>
              <a:rPr lang="sv-SE" dirty="0" err="1"/>
              <a:t>Calculate</a:t>
            </a:r>
            <a:r>
              <a:rPr lang="sv-SE" dirty="0"/>
              <a:t> </a:t>
            </a:r>
            <a:r>
              <a:rPr lang="sv-SE" dirty="0" err="1"/>
              <a:t>texture</a:t>
            </a:r>
            <a:r>
              <a:rPr lang="sv-SE" dirty="0"/>
              <a:t> UV </a:t>
            </a:r>
            <a:r>
              <a:rPr lang="sv-SE" dirty="0" err="1"/>
              <a:t>coordinates</a:t>
            </a:r>
            <a:r>
              <a:rPr lang="sv-SE" dirty="0"/>
              <a:t> by </a:t>
            </a:r>
            <a:r>
              <a:rPr lang="sv-SE" dirty="0" err="1"/>
              <a:t>using</a:t>
            </a:r>
            <a:r>
              <a:rPr lang="sv-SE" dirty="0"/>
              <a:t> same </a:t>
            </a:r>
            <a:r>
              <a:rPr lang="sv-SE" dirty="0" err="1"/>
              <a:t>sized</a:t>
            </a:r>
            <a:r>
              <a:rPr lang="sv-SE" dirty="0"/>
              <a:t> </a:t>
            </a:r>
            <a:r>
              <a:rPr lang="sv-SE" dirty="0" err="1" smtClean="0"/>
              <a:t>frames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err="1" smtClean="0"/>
              <a:t>This</a:t>
            </a:r>
            <a:r>
              <a:rPr lang="sv-SE" dirty="0" smtClean="0"/>
              <a:t> </a:t>
            </a:r>
            <a:r>
              <a:rPr lang="sv-SE" dirty="0" err="1" smtClean="0"/>
              <a:t>allows</a:t>
            </a:r>
            <a:r>
              <a:rPr lang="sv-SE" dirty="0" smtClean="0"/>
              <a:t> animation by just </a:t>
            </a:r>
            <a:r>
              <a:rPr lang="sv-SE" dirty="0" err="1" smtClean="0"/>
              <a:t>updating</a:t>
            </a:r>
            <a:r>
              <a:rPr lang="sv-SE" dirty="0" smtClean="0"/>
              <a:t> the </a:t>
            </a:r>
            <a:r>
              <a:rPr lang="sv-SE" dirty="0" err="1" smtClean="0"/>
              <a:t>frame</a:t>
            </a:r>
            <a:r>
              <a:rPr lang="sv-SE" dirty="0" smtClean="0"/>
              <a:t> </a:t>
            </a:r>
            <a:r>
              <a:rPr lang="sv-SE" dirty="0" err="1" smtClean="0"/>
              <a:t>number</a:t>
            </a:r>
            <a:r>
              <a:rPr lang="sv-SE" dirty="0" smtClean="0"/>
              <a:t>.</a:t>
            </a:r>
          </a:p>
          <a:p>
            <a:endParaRPr lang="sv-SE" dirty="0" smtClean="0"/>
          </a:p>
          <a:p>
            <a:endParaRPr lang="sv-SE" dirty="0" smtClean="0"/>
          </a:p>
          <a:p>
            <a:pPr marL="0" indent="0">
              <a:buNone/>
            </a:pPr>
            <a:endParaRPr lang="sv-SE" dirty="0" smtClean="0"/>
          </a:p>
          <a:p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119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Preparing</a:t>
            </a:r>
            <a:r>
              <a:rPr lang="sv-SE" dirty="0" smtClean="0"/>
              <a:t> the data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sv-SE" dirty="0" smtClean="0"/>
              <a:t>2 </a:t>
            </a:r>
            <a:r>
              <a:rPr lang="sv-SE" dirty="0" err="1" smtClean="0"/>
              <a:t>Triangles</a:t>
            </a:r>
            <a:r>
              <a:rPr lang="sv-SE" dirty="0" smtClean="0"/>
              <a:t> = </a:t>
            </a:r>
            <a:r>
              <a:rPr lang="sv-SE" dirty="0" err="1" smtClean="0"/>
              <a:t>One</a:t>
            </a:r>
            <a:r>
              <a:rPr lang="sv-SE" dirty="0" smtClean="0"/>
              <a:t> Sprite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square</a:t>
            </a:r>
            <a:r>
              <a:rPr lang="sv-SE" dirty="0" smtClean="0"/>
              <a:t> = 4 </a:t>
            </a:r>
            <a:r>
              <a:rPr lang="sv-SE" dirty="0" err="1" smtClean="0"/>
              <a:t>vertices</a:t>
            </a:r>
            <a:endParaRPr lang="sv-SE" dirty="0" smtClean="0"/>
          </a:p>
          <a:p>
            <a:r>
              <a:rPr lang="sv-SE" dirty="0" smtClean="0"/>
              <a:t>Not TRIANGLE_FAN or TRIANGLE_STRIP</a:t>
            </a:r>
          </a:p>
          <a:p>
            <a:endParaRPr lang="sv-SE" dirty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TRIANGLES </a:t>
            </a:r>
            <a:r>
              <a:rPr lang="sv-SE" dirty="0" err="1" smtClean="0"/>
              <a:t>works</a:t>
            </a:r>
            <a:r>
              <a:rPr lang="sv-SE" dirty="0" smtClean="0"/>
              <a:t> </a:t>
            </a:r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will</a:t>
            </a:r>
            <a:r>
              <a:rPr lang="sv-SE" dirty="0" smtClean="0"/>
              <a:t> </a:t>
            </a:r>
            <a:r>
              <a:rPr lang="sv-SE" dirty="0" err="1" smtClean="0"/>
              <a:t>lead</a:t>
            </a:r>
            <a:r>
              <a:rPr lang="sv-SE" dirty="0" smtClean="0"/>
              <a:t> to 6 </a:t>
            </a:r>
            <a:r>
              <a:rPr lang="sv-SE" dirty="0" err="1" smtClean="0"/>
              <a:t>vertices</a:t>
            </a:r>
            <a:r>
              <a:rPr lang="sv-SE" dirty="0" smtClean="0"/>
              <a:t> per </a:t>
            </a:r>
            <a:r>
              <a:rPr lang="sv-SE" dirty="0" err="1" smtClean="0"/>
              <a:t>square</a:t>
            </a:r>
            <a:r>
              <a:rPr lang="sv-SE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790499" y="1719296"/>
            <a:ext cx="1480439" cy="1963763"/>
            <a:chOff x="2232820" y="2075501"/>
            <a:chExt cx="1480439" cy="1963763"/>
          </a:xfrm>
        </p:grpSpPr>
        <p:sp>
          <p:nvSpPr>
            <p:cNvPr id="6" name="Flowchart: Process 5"/>
            <p:cNvSpPr/>
            <p:nvPr/>
          </p:nvSpPr>
          <p:spPr>
            <a:xfrm>
              <a:off x="2232820" y="2075501"/>
              <a:ext cx="1480439" cy="1947859"/>
            </a:xfrm>
            <a:prstGeom prst="flowChartProcess">
              <a:avLst/>
            </a:prstGeom>
            <a:noFill/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err="1" smtClean="0">
                <a:solidFill>
                  <a:prstClr val="white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2242268" y="2075501"/>
              <a:ext cx="1470991" cy="1963763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439863" y="2260993"/>
            <a:ext cx="1459454" cy="984012"/>
            <a:chOff x="1439863" y="2260993"/>
            <a:chExt cx="1459454" cy="984012"/>
          </a:xfrm>
        </p:grpSpPr>
        <p:cxnSp>
          <p:nvCxnSpPr>
            <p:cNvPr id="8" name="Straight Connector 7"/>
            <p:cNvCxnSpPr>
              <a:endCxn id="4" idx="1"/>
            </p:cNvCxnSpPr>
            <p:nvPr/>
          </p:nvCxnSpPr>
          <p:spPr>
            <a:xfrm flipH="1">
              <a:off x="1439863" y="2272458"/>
              <a:ext cx="522752" cy="805542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962615" y="2272458"/>
              <a:ext cx="158535" cy="972547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962615" y="2260993"/>
              <a:ext cx="704230" cy="857438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962615" y="2260993"/>
              <a:ext cx="936702" cy="428719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4" idx="1"/>
            </p:cNvCxnSpPr>
            <p:nvPr/>
          </p:nvCxnSpPr>
          <p:spPr>
            <a:xfrm>
              <a:off x="1439863" y="3078000"/>
              <a:ext cx="645947" cy="138582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2095258" y="3112428"/>
              <a:ext cx="571587" cy="104154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2643902" y="2689712"/>
              <a:ext cx="255415" cy="425718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3546088" y="2272458"/>
            <a:ext cx="1459454" cy="1095210"/>
            <a:chOff x="3546088" y="2272458"/>
            <a:chExt cx="1459454" cy="109521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4249677" y="2373350"/>
              <a:ext cx="18031" cy="972016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4234649" y="2322126"/>
              <a:ext cx="770893" cy="24832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3546088" y="2272458"/>
              <a:ext cx="1423056" cy="1095210"/>
              <a:chOff x="3546088" y="2272458"/>
              <a:chExt cx="1423056" cy="1095210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flipH="1">
                <a:off x="3546088" y="2272458"/>
                <a:ext cx="78059" cy="1072908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3568390" y="3345366"/>
                <a:ext cx="689870" cy="22302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 flipV="1">
                <a:off x="3646449" y="2346958"/>
                <a:ext cx="624470" cy="998410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633595" y="2322125"/>
                <a:ext cx="624665" cy="24833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4267708" y="3356517"/>
                <a:ext cx="568184" cy="11151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 flipV="1">
                <a:off x="4280562" y="2373349"/>
                <a:ext cx="642669" cy="994319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4919059" y="2346958"/>
                <a:ext cx="50085" cy="1009559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5766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Preparing</a:t>
            </a:r>
            <a:r>
              <a:rPr lang="sv-SE" dirty="0" smtClean="0"/>
              <a:t> the data - transform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sv-SE" dirty="0" err="1" smtClean="0"/>
              <a:t>Storing</a:t>
            </a:r>
            <a:r>
              <a:rPr lang="sv-SE" dirty="0" smtClean="0"/>
              <a:t> position and rotation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39863" y="1368000"/>
            <a:ext cx="7236000" cy="3276000"/>
          </a:xfrm>
        </p:spPr>
        <p:txBody>
          <a:bodyPr/>
          <a:lstStyle/>
          <a:p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dirty="0" err="1" smtClean="0"/>
              <a:t>drawElements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Index to </a:t>
            </a:r>
            <a:r>
              <a:rPr lang="sv-SE" dirty="0" err="1" smtClean="0"/>
              <a:t>each</a:t>
            </a:r>
            <a:r>
              <a:rPr lang="sv-SE" dirty="0" smtClean="0"/>
              <a:t> </a:t>
            </a:r>
            <a:r>
              <a:rPr lang="sv-SE" dirty="0" err="1" smtClean="0"/>
              <a:t>vertex</a:t>
            </a:r>
            <a:r>
              <a:rPr lang="sv-SE" dirty="0" smtClean="0"/>
              <a:t> in </a:t>
            </a:r>
            <a:r>
              <a:rPr lang="sv-SE" dirty="0" err="1" smtClean="0"/>
              <a:t>each</a:t>
            </a:r>
            <a:r>
              <a:rPr lang="sv-SE" dirty="0" smtClean="0"/>
              <a:t> sprite.</a:t>
            </a:r>
            <a:br>
              <a:rPr lang="sv-SE" dirty="0" smtClean="0"/>
            </a:br>
            <a:r>
              <a:rPr lang="sv-SE" dirty="0" smtClean="0"/>
              <a:t>10 sprites = 40 </a:t>
            </a:r>
            <a:r>
              <a:rPr lang="sv-SE" dirty="0" err="1" smtClean="0"/>
              <a:t>vertices</a:t>
            </a:r>
            <a:r>
              <a:rPr lang="sv-SE" dirty="0" smtClean="0"/>
              <a:t> – </a:t>
            </a:r>
            <a:r>
              <a:rPr lang="sv-SE" dirty="0" err="1" smtClean="0"/>
              <a:t>each</a:t>
            </a:r>
            <a:r>
              <a:rPr lang="sv-SE" dirty="0" smtClean="0"/>
              <a:t> </a:t>
            </a:r>
            <a:r>
              <a:rPr lang="sv-SE" dirty="0" err="1" smtClean="0"/>
              <a:t>vertex</a:t>
            </a:r>
            <a:r>
              <a:rPr lang="sv-SE" dirty="0" smtClean="0"/>
              <a:t> must be </a:t>
            </a:r>
            <a:r>
              <a:rPr lang="sv-SE" dirty="0" err="1" smtClean="0"/>
              <a:t>processed</a:t>
            </a:r>
            <a:endParaRPr lang="sv-SE" dirty="0" smtClean="0"/>
          </a:p>
          <a:p>
            <a:r>
              <a:rPr lang="sv-SE" dirty="0" err="1" smtClean="0"/>
              <a:t>Attribute</a:t>
            </a:r>
            <a:r>
              <a:rPr lang="sv-SE" dirty="0" smtClean="0"/>
              <a:t> </a:t>
            </a:r>
            <a:r>
              <a:rPr lang="sv-SE" dirty="0" err="1" smtClean="0"/>
              <a:t>holds</a:t>
            </a:r>
            <a:r>
              <a:rPr lang="sv-SE" dirty="0" smtClean="0"/>
              <a:t> position – </a:t>
            </a:r>
            <a:r>
              <a:rPr lang="sv-SE" dirty="0" err="1" smtClean="0"/>
              <a:t>xyz</a:t>
            </a:r>
            <a:r>
              <a:rPr lang="sv-SE" dirty="0" smtClean="0"/>
              <a:t> – 3  floats</a:t>
            </a:r>
            <a:br>
              <a:rPr lang="sv-SE" dirty="0" smtClean="0"/>
            </a:br>
            <a:r>
              <a:rPr lang="sv-SE" dirty="0" smtClean="0"/>
              <a:t>Z </a:t>
            </a:r>
            <a:r>
              <a:rPr lang="sv-SE" dirty="0" err="1" smtClean="0"/>
              <a:t>axis</a:t>
            </a:r>
            <a:r>
              <a:rPr lang="sv-SE" dirty="0" smtClean="0"/>
              <a:t> rotation </a:t>
            </a:r>
            <a:r>
              <a:rPr lang="sv-SE" dirty="0" err="1" smtClean="0"/>
              <a:t>angle</a:t>
            </a:r>
            <a:r>
              <a:rPr lang="sv-SE" dirty="0" smtClean="0"/>
              <a:t> – z – 1 float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631095" y="3187826"/>
            <a:ext cx="535852" cy="605322"/>
            <a:chOff x="6634382" y="2444125"/>
            <a:chExt cx="1480439" cy="1963763"/>
          </a:xfrm>
        </p:grpSpPr>
        <p:sp>
          <p:nvSpPr>
            <p:cNvPr id="13" name="Flowchart: Process 12"/>
            <p:cNvSpPr/>
            <p:nvPr/>
          </p:nvSpPr>
          <p:spPr>
            <a:xfrm rot="1538368">
              <a:off x="6634382" y="2444125"/>
              <a:ext cx="1480439" cy="1947859"/>
            </a:xfrm>
            <a:prstGeom prst="flowChartProcess">
              <a:avLst/>
            </a:prstGeom>
            <a:noFill/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err="1" smtClean="0">
                <a:solidFill>
                  <a:prstClr val="white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538368" flipV="1">
              <a:off x="6643830" y="2444125"/>
              <a:ext cx="1470991" cy="1963763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2319453" y="2942296"/>
            <a:ext cx="2809301" cy="1701704"/>
          </a:xfrm>
          <a:prstGeom prst="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600" dirty="0" err="1" smtClean="0"/>
          </a:p>
        </p:txBody>
      </p:sp>
      <p:grpSp>
        <p:nvGrpSpPr>
          <p:cNvPr id="19" name="Group 18"/>
          <p:cNvGrpSpPr/>
          <p:nvPr/>
        </p:nvGrpSpPr>
        <p:grpSpPr>
          <a:xfrm rot="17118399">
            <a:off x="4240245" y="3269298"/>
            <a:ext cx="535852" cy="605322"/>
            <a:chOff x="6634382" y="2444125"/>
            <a:chExt cx="1480439" cy="1963763"/>
          </a:xfrm>
        </p:grpSpPr>
        <p:sp>
          <p:nvSpPr>
            <p:cNvPr id="20" name="Flowchart: Process 19"/>
            <p:cNvSpPr/>
            <p:nvPr/>
          </p:nvSpPr>
          <p:spPr>
            <a:xfrm rot="1538368">
              <a:off x="6634382" y="2444125"/>
              <a:ext cx="1480439" cy="1947859"/>
            </a:xfrm>
            <a:prstGeom prst="flowChartProcess">
              <a:avLst/>
            </a:prstGeom>
            <a:noFill/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err="1" smtClean="0">
                <a:solidFill>
                  <a:prstClr val="white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rot="1538368" flipV="1">
              <a:off x="6643830" y="2444125"/>
              <a:ext cx="1470991" cy="1963763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33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Preparing</a:t>
            </a:r>
            <a:r>
              <a:rPr lang="sv-SE" dirty="0" smtClean="0"/>
              <a:t> the data - </a:t>
            </a:r>
            <a:r>
              <a:rPr lang="sv-SE" dirty="0" err="1" smtClean="0"/>
              <a:t>frames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sv-SE" dirty="0" smtClean="0"/>
              <a:t>Animation </a:t>
            </a:r>
            <a:r>
              <a:rPr lang="sv-SE" dirty="0" err="1" smtClean="0"/>
              <a:t>frame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39863" y="1367999"/>
            <a:ext cx="7236000" cy="3500863"/>
          </a:xfrm>
        </p:spPr>
        <p:txBody>
          <a:bodyPr/>
          <a:lstStyle/>
          <a:p>
            <a:r>
              <a:rPr lang="sv-SE" dirty="0" smtClean="0"/>
              <a:t>Store animation </a:t>
            </a:r>
            <a:r>
              <a:rPr lang="sv-SE" dirty="0" err="1" smtClean="0"/>
              <a:t>frame</a:t>
            </a:r>
            <a:r>
              <a:rPr lang="sv-SE" dirty="0" smtClean="0"/>
              <a:t> as </a:t>
            </a:r>
            <a:r>
              <a:rPr lang="sv-SE" dirty="0" err="1" smtClean="0"/>
              <a:t>attribute</a:t>
            </a:r>
            <a:r>
              <a:rPr lang="sv-SE" dirty="0"/>
              <a:t> </a:t>
            </a:r>
            <a:r>
              <a:rPr lang="sv-SE" dirty="0" smtClean="0"/>
              <a:t>- </a:t>
            </a:r>
            <a:r>
              <a:rPr lang="sv-SE" dirty="0" err="1" smtClean="0"/>
              <a:t>one</a:t>
            </a:r>
            <a:r>
              <a:rPr lang="sv-SE" dirty="0" smtClean="0"/>
              <a:t> float</a:t>
            </a:r>
          </a:p>
          <a:p>
            <a:r>
              <a:rPr lang="sv-SE" dirty="0" err="1" smtClean="0"/>
              <a:t>Put</a:t>
            </a:r>
            <a:r>
              <a:rPr lang="sv-SE" dirty="0" smtClean="0"/>
              <a:t> </a:t>
            </a:r>
            <a:r>
              <a:rPr lang="sv-SE" dirty="0" err="1" smtClean="0"/>
              <a:t>fraction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each</a:t>
            </a:r>
            <a:r>
              <a:rPr lang="sv-SE" dirty="0" smtClean="0"/>
              <a:t> </a:t>
            </a:r>
            <a:r>
              <a:rPr lang="sv-SE" dirty="0" err="1" smtClean="0"/>
              <a:t>frame</a:t>
            </a:r>
            <a:r>
              <a:rPr lang="sv-SE" dirty="0" smtClean="0"/>
              <a:t> and </a:t>
            </a:r>
            <a:r>
              <a:rPr lang="sv-SE" dirty="0" err="1" smtClean="0"/>
              <a:t>frames</a:t>
            </a:r>
            <a:r>
              <a:rPr lang="sv-SE" dirty="0" smtClean="0"/>
              <a:t> per </a:t>
            </a:r>
            <a:r>
              <a:rPr lang="sv-SE" dirty="0" err="1" smtClean="0"/>
              <a:t>line</a:t>
            </a:r>
            <a:r>
              <a:rPr lang="sv-SE" dirty="0" smtClean="0"/>
              <a:t> in uniform</a:t>
            </a:r>
          </a:p>
          <a:p>
            <a:endParaRPr lang="sv-SE" dirty="0" smtClean="0"/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  <a:p>
            <a:r>
              <a:rPr lang="sv-SE" dirty="0" err="1" smtClean="0"/>
              <a:t>Calculate</a:t>
            </a:r>
            <a:r>
              <a:rPr lang="sv-SE" dirty="0" smtClean="0"/>
              <a:t> UV by </a:t>
            </a:r>
            <a:r>
              <a:rPr lang="sv-SE" dirty="0" err="1" smtClean="0"/>
              <a:t>using</a:t>
            </a:r>
            <a:r>
              <a:rPr lang="sv-SE" dirty="0" smtClean="0"/>
              <a:t> </a:t>
            </a:r>
            <a:r>
              <a:rPr lang="sv-SE" dirty="0" err="1" smtClean="0"/>
              <a:t>each</a:t>
            </a:r>
            <a:r>
              <a:rPr lang="sv-SE" dirty="0" smtClean="0"/>
              <a:t> </a:t>
            </a:r>
            <a:r>
              <a:rPr lang="sv-SE" dirty="0" err="1" smtClean="0"/>
              <a:t>frame</a:t>
            </a:r>
            <a:r>
              <a:rPr lang="sv-SE" dirty="0" smtClean="0"/>
              <a:t> </a:t>
            </a:r>
            <a:r>
              <a:rPr lang="sv-SE" dirty="0" err="1" smtClean="0"/>
              <a:t>width</a:t>
            </a:r>
            <a:r>
              <a:rPr lang="sv-SE" dirty="0"/>
              <a:t> </a:t>
            </a:r>
            <a:r>
              <a:rPr lang="sv-SE" dirty="0" smtClean="0"/>
              <a:t>- 0.5 and </a:t>
            </a:r>
            <a:r>
              <a:rPr lang="sv-SE" dirty="0" err="1" smtClean="0"/>
              <a:t>frames</a:t>
            </a:r>
            <a:r>
              <a:rPr lang="sv-SE" dirty="0" smtClean="0"/>
              <a:t> per </a:t>
            </a:r>
            <a:r>
              <a:rPr lang="sv-SE" dirty="0" err="1" smtClean="0"/>
              <a:t>line</a:t>
            </a:r>
            <a:r>
              <a:rPr lang="sv-SE" dirty="0" smtClean="0"/>
              <a:t> – 2. </a:t>
            </a:r>
            <a:r>
              <a:rPr lang="sv-SE" dirty="0" err="1" smtClean="0"/>
              <a:t>This</a:t>
            </a:r>
            <a:r>
              <a:rPr lang="sv-SE" dirty="0" smtClean="0"/>
              <a:t> gives: </a:t>
            </a:r>
            <a:br>
              <a:rPr lang="sv-SE" dirty="0" smtClean="0"/>
            </a:br>
            <a:r>
              <a:rPr lang="sv-SE" dirty="0" smtClean="0"/>
              <a:t>U = mod(</a:t>
            </a:r>
            <a:r>
              <a:rPr lang="sv-SE" dirty="0" err="1" smtClean="0"/>
              <a:t>frame</a:t>
            </a:r>
            <a:r>
              <a:rPr lang="sv-SE" dirty="0" smtClean="0"/>
              <a:t>, </a:t>
            </a:r>
            <a:r>
              <a:rPr lang="sv-SE" dirty="0" err="1" smtClean="0"/>
              <a:t>frames</a:t>
            </a:r>
            <a:r>
              <a:rPr lang="sv-SE" dirty="0" smtClean="0"/>
              <a:t> per </a:t>
            </a:r>
            <a:r>
              <a:rPr lang="sv-SE" dirty="0" err="1" smtClean="0"/>
              <a:t>line</a:t>
            </a:r>
            <a:r>
              <a:rPr lang="sv-SE" dirty="0" smtClean="0"/>
              <a:t>) * </a:t>
            </a:r>
            <a:r>
              <a:rPr lang="sv-SE" dirty="0" err="1" smtClean="0"/>
              <a:t>frame</a:t>
            </a:r>
            <a:r>
              <a:rPr lang="sv-SE" dirty="0" smtClean="0"/>
              <a:t> </a:t>
            </a:r>
            <a:r>
              <a:rPr lang="sv-SE" dirty="0" err="1" smtClean="0"/>
              <a:t>width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V = </a:t>
            </a:r>
            <a:r>
              <a:rPr lang="sv-SE" dirty="0" err="1" smtClean="0"/>
              <a:t>floor</a:t>
            </a:r>
            <a:r>
              <a:rPr lang="sv-SE" dirty="0" smtClean="0"/>
              <a:t>(</a:t>
            </a:r>
            <a:r>
              <a:rPr lang="sv-SE" dirty="0" err="1" smtClean="0"/>
              <a:t>frame</a:t>
            </a:r>
            <a:r>
              <a:rPr lang="sv-SE" dirty="0" smtClean="0"/>
              <a:t> / </a:t>
            </a:r>
            <a:r>
              <a:rPr lang="sv-SE" dirty="0" err="1" smtClean="0"/>
              <a:t>frames</a:t>
            </a:r>
            <a:r>
              <a:rPr lang="sv-SE" dirty="0" smtClean="0"/>
              <a:t> per </a:t>
            </a:r>
            <a:r>
              <a:rPr lang="sv-SE" dirty="0" err="1" smtClean="0"/>
              <a:t>line</a:t>
            </a:r>
            <a:r>
              <a:rPr lang="sv-SE" dirty="0" smtClean="0"/>
              <a:t>) * </a:t>
            </a:r>
            <a:r>
              <a:rPr lang="sv-SE" dirty="0" err="1" smtClean="0"/>
              <a:t>frame</a:t>
            </a:r>
            <a:r>
              <a:rPr lang="sv-SE" dirty="0" smtClean="0"/>
              <a:t> </a:t>
            </a:r>
            <a:r>
              <a:rPr lang="sv-SE" dirty="0" err="1" smtClean="0"/>
              <a:t>height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  <a:p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13</a:t>
            </a:fld>
            <a:endParaRPr lang="sv-SE"/>
          </a:p>
        </p:txBody>
      </p:sp>
      <p:grpSp>
        <p:nvGrpSpPr>
          <p:cNvPr id="36" name="Group 35"/>
          <p:cNvGrpSpPr/>
          <p:nvPr/>
        </p:nvGrpSpPr>
        <p:grpSpPr>
          <a:xfrm>
            <a:off x="1395857" y="1987567"/>
            <a:ext cx="3610148" cy="1793458"/>
            <a:chOff x="1216850" y="2669315"/>
            <a:chExt cx="3662006" cy="2063371"/>
          </a:xfrm>
        </p:grpSpPr>
        <p:grpSp>
          <p:nvGrpSpPr>
            <p:cNvPr id="35" name="Group 34"/>
            <p:cNvGrpSpPr/>
            <p:nvPr/>
          </p:nvGrpSpPr>
          <p:grpSpPr>
            <a:xfrm>
              <a:off x="1216850" y="2669315"/>
              <a:ext cx="3662006" cy="2063371"/>
              <a:chOff x="1216850" y="2669315"/>
              <a:chExt cx="3662006" cy="2063371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1273022" y="2929957"/>
                <a:ext cx="3605834" cy="1802729"/>
                <a:chOff x="1628102" y="2417484"/>
                <a:chExt cx="3290554" cy="1509413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1633678" y="2417484"/>
                  <a:ext cx="3284978" cy="1177031"/>
                  <a:chOff x="1600224" y="3245900"/>
                  <a:chExt cx="3284978" cy="1177031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1943418" y="3608891"/>
                    <a:ext cx="2241396" cy="814040"/>
                    <a:chOff x="1957419" y="3743207"/>
                    <a:chExt cx="2241396" cy="814040"/>
                  </a:xfrm>
                </p:grpSpPr>
                <p:cxnSp>
                  <p:nvCxnSpPr>
                    <p:cNvPr id="9" name="Straight Connector 8"/>
                    <p:cNvCxnSpPr>
                      <a:stCxn id="7" idx="1"/>
                      <a:endCxn id="7" idx="3"/>
                    </p:cNvCxnSpPr>
                    <p:nvPr/>
                  </p:nvCxnSpPr>
                  <p:spPr>
                    <a:xfrm>
                      <a:off x="1957419" y="4150227"/>
                      <a:ext cx="2241396" cy="0"/>
                    </a:xfrm>
                    <a:prstGeom prst="line">
                      <a:avLst/>
                    </a:prstGeom>
                    <a:ln w="254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1957419" y="3743207"/>
                      <a:ext cx="2241396" cy="814040"/>
                      <a:chOff x="1957419" y="3743207"/>
                      <a:chExt cx="2241396" cy="814040"/>
                    </a:xfrm>
                  </p:grpSpPr>
                  <p:sp>
                    <p:nvSpPr>
                      <p:cNvPr id="7" name="Rectangle 6"/>
                      <p:cNvSpPr/>
                      <p:nvPr/>
                    </p:nvSpPr>
                    <p:spPr>
                      <a:xfrm>
                        <a:off x="1957419" y="3743207"/>
                        <a:ext cx="2241396" cy="81404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 sz="1600" dirty="0" err="1" smtClean="0"/>
                      </a:p>
                    </p:txBody>
                  </p:sp>
                  <p:cxnSp>
                    <p:nvCxnSpPr>
                      <p:cNvPr id="11" name="Straight Connector 10"/>
                      <p:cNvCxnSpPr>
                        <a:stCxn id="7" idx="0"/>
                      </p:cNvCxnSpPr>
                      <p:nvPr/>
                    </p:nvCxnSpPr>
                    <p:spPr>
                      <a:xfrm flipH="1">
                        <a:off x="3072541" y="3743207"/>
                        <a:ext cx="5576" cy="81404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600224" y="3253953"/>
                    <a:ext cx="686388" cy="3447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sv-SE" sz="1600" dirty="0" smtClean="0"/>
                      <a:t>0, 0</a:t>
                    </a:r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790128" y="3245900"/>
                    <a:ext cx="84516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sv-SE" sz="1600" dirty="0" smtClean="0"/>
                      <a:t>0.5, 0</a:t>
                    </a:r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3980035" y="3260103"/>
                    <a:ext cx="905167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sv-SE" sz="1600" dirty="0"/>
                      <a:t>1</a:t>
                    </a:r>
                    <a:r>
                      <a:rPr lang="sv-SE" sz="1600" dirty="0" smtClean="0"/>
                      <a:t>, 0</a:t>
                    </a:r>
                  </a:p>
                </p:txBody>
              </p:sp>
            </p:grpSp>
            <p:sp>
              <p:nvSpPr>
                <p:cNvPr id="22" name="TextBox 21"/>
                <p:cNvSpPr txBox="1"/>
                <p:nvPr/>
              </p:nvSpPr>
              <p:spPr>
                <a:xfrm>
                  <a:off x="1628102" y="3582193"/>
                  <a:ext cx="686388" cy="3447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sv-SE" sz="1600" dirty="0" smtClean="0"/>
                    <a:t>0, 1</a:t>
                  </a: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2653689" y="3571123"/>
                  <a:ext cx="84516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sv-SE" sz="1600" dirty="0" smtClean="0"/>
                    <a:t>0.5, 1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3989917" y="3557212"/>
                  <a:ext cx="90516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sv-SE" sz="1600" dirty="0" smtClean="0"/>
                    <a:t>1, 1</a:t>
                  </a:r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>
                <a:off x="1216850" y="2669315"/>
                <a:ext cx="24411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200" b="1" dirty="0" err="1" smtClean="0"/>
                  <a:t>Texture</a:t>
                </a:r>
                <a:r>
                  <a:rPr lang="sv-SE" sz="1200" b="1" dirty="0" smtClean="0"/>
                  <a:t> UV </a:t>
                </a:r>
                <a:r>
                  <a:rPr lang="sv-SE" sz="1200" b="1" dirty="0" err="1" smtClean="0"/>
                  <a:t>coordinates</a:t>
                </a:r>
                <a:endParaRPr lang="sv-SE" sz="1200" b="1" dirty="0" smtClean="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946191" y="3379059"/>
              <a:ext cx="4912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 smtClean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72374" y="3334300"/>
              <a:ext cx="4912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 smtClean="0"/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56403" y="3877563"/>
              <a:ext cx="4912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 smtClean="0"/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43754" y="3857387"/>
              <a:ext cx="4912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 smtClean="0"/>
                <a:t>3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117308" y="2163986"/>
            <a:ext cx="2366292" cy="1955592"/>
            <a:chOff x="5990611" y="2571250"/>
            <a:chExt cx="2366292" cy="1955592"/>
          </a:xfrm>
        </p:grpSpPr>
        <p:grpSp>
          <p:nvGrpSpPr>
            <p:cNvPr id="28" name="Group 27"/>
            <p:cNvGrpSpPr/>
            <p:nvPr/>
          </p:nvGrpSpPr>
          <p:grpSpPr>
            <a:xfrm>
              <a:off x="6578626" y="2929957"/>
              <a:ext cx="859237" cy="1207437"/>
              <a:chOff x="6578626" y="3518372"/>
              <a:chExt cx="859237" cy="1207437"/>
            </a:xfrm>
          </p:grpSpPr>
          <p:sp>
            <p:nvSpPr>
              <p:cNvPr id="6" name="Flowchart: Process 5"/>
              <p:cNvSpPr/>
              <p:nvPr/>
            </p:nvSpPr>
            <p:spPr>
              <a:xfrm>
                <a:off x="6578626" y="3518372"/>
                <a:ext cx="859237" cy="1207437"/>
              </a:xfrm>
              <a:prstGeom prst="flowChartProcess">
                <a:avLst/>
              </a:prstGeom>
              <a:noFill/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err="1" smtClean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762620" y="3926897"/>
                <a:ext cx="4912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2800" dirty="0" smtClean="0"/>
                  <a:t>4</a:t>
                </a: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990611" y="2571250"/>
              <a:ext cx="11760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600" dirty="0" smtClean="0"/>
                <a:t>0.5, 0.5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80874" y="4188288"/>
              <a:ext cx="11760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600" dirty="0"/>
                <a:t>1</a:t>
              </a:r>
              <a:r>
                <a:rPr lang="sv-SE" sz="1600" dirty="0" smtClean="0"/>
                <a:t>,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0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Processing</a:t>
            </a:r>
            <a:r>
              <a:rPr lang="sv-SE" dirty="0" smtClean="0"/>
              <a:t> the data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sv-SE" dirty="0" err="1"/>
              <a:t>Vertex</a:t>
            </a:r>
            <a:r>
              <a:rPr lang="sv-SE" dirty="0"/>
              <a:t> </a:t>
            </a:r>
            <a:r>
              <a:rPr lang="sv-SE" dirty="0" err="1" smtClean="0"/>
              <a:t>shader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39863" y="1440000"/>
            <a:ext cx="7236000" cy="1593993"/>
          </a:xfrm>
        </p:spPr>
        <p:txBody>
          <a:bodyPr/>
          <a:lstStyle/>
          <a:p>
            <a:r>
              <a:rPr lang="sv-SE" dirty="0" err="1" smtClean="0"/>
              <a:t>Add</a:t>
            </a:r>
            <a:r>
              <a:rPr lang="sv-SE" dirty="0" smtClean="0"/>
              <a:t> position and </a:t>
            </a:r>
            <a:r>
              <a:rPr lang="sv-SE" dirty="0" err="1" smtClean="0"/>
              <a:t>rotate</a:t>
            </a:r>
            <a:r>
              <a:rPr lang="sv-SE" dirty="0" smtClean="0"/>
              <a:t> – be </a:t>
            </a:r>
            <a:r>
              <a:rPr lang="sv-SE" dirty="0" err="1" smtClean="0"/>
              <a:t>careful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order -</a:t>
            </a:r>
            <a:br>
              <a:rPr lang="sv-SE" dirty="0" smtClean="0"/>
            </a:br>
            <a:r>
              <a:rPr lang="sv-SE" dirty="0" err="1" smtClean="0"/>
              <a:t>rotate</a:t>
            </a:r>
            <a:r>
              <a:rPr lang="sv-SE" dirty="0" smtClean="0"/>
              <a:t> </a:t>
            </a:r>
            <a:r>
              <a:rPr lang="sv-SE" dirty="0" err="1" smtClean="0"/>
              <a:t>then</a:t>
            </a:r>
            <a:r>
              <a:rPr lang="sv-SE" dirty="0" smtClean="0"/>
              <a:t> </a:t>
            </a:r>
            <a:r>
              <a:rPr lang="sv-SE" dirty="0" err="1" smtClean="0"/>
              <a:t>add</a:t>
            </a:r>
            <a:r>
              <a:rPr lang="sv-SE" dirty="0" smtClean="0"/>
              <a:t> position</a:t>
            </a:r>
          </a:p>
          <a:p>
            <a:r>
              <a:rPr lang="sv-SE" dirty="0" err="1" smtClean="0"/>
              <a:t>Calculate</a:t>
            </a:r>
            <a:r>
              <a:rPr lang="sv-SE" dirty="0" smtClean="0"/>
              <a:t> sprite UV </a:t>
            </a:r>
            <a:r>
              <a:rPr lang="sv-SE" dirty="0" err="1" smtClean="0"/>
              <a:t>coordinates</a:t>
            </a:r>
            <a:endParaRPr lang="sv-SE" dirty="0"/>
          </a:p>
          <a:p>
            <a:r>
              <a:rPr lang="sv-SE" dirty="0" err="1" smtClean="0"/>
              <a:t>This</a:t>
            </a:r>
            <a:r>
              <a:rPr lang="sv-SE" dirty="0" smtClean="0"/>
              <a:t> is </a:t>
            </a:r>
            <a:r>
              <a:rPr lang="sv-SE" dirty="0" err="1" smtClean="0"/>
              <a:t>done</a:t>
            </a:r>
            <a:r>
              <a:rPr lang="sv-SE" dirty="0" smtClean="0"/>
              <a:t> for </a:t>
            </a:r>
            <a:r>
              <a:rPr lang="sv-SE" dirty="0" err="1" smtClean="0"/>
              <a:t>each</a:t>
            </a:r>
            <a:r>
              <a:rPr lang="sv-SE" dirty="0" smtClean="0"/>
              <a:t> </a:t>
            </a:r>
            <a:r>
              <a:rPr lang="sv-SE" dirty="0" err="1" smtClean="0"/>
              <a:t>vertex</a:t>
            </a:r>
            <a:r>
              <a:rPr lang="sv-SE" dirty="0" smtClean="0"/>
              <a:t> in the sprite.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14</a:t>
            </a:fld>
            <a:endParaRPr lang="sv-SE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425422" y="3451247"/>
            <a:ext cx="7239600" cy="12625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685800" rtl="0" eaLnBrk="1" latinLnBrk="0" hangingPunct="1">
              <a:lnSpc>
                <a:spcPct val="108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108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108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108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smtClean="0"/>
              <a:t>Fragment </a:t>
            </a:r>
            <a:r>
              <a:rPr lang="sv-SE" dirty="0" err="1" smtClean="0"/>
              <a:t>Shader</a:t>
            </a:r>
            <a:endParaRPr lang="sv-SE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425285" y="3739247"/>
            <a:ext cx="7236000" cy="6260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98000" indent="-198000" algn="l" defTabSz="685800" rtl="0" eaLnBrk="1" latinLnBrk="0" hangingPunct="1">
              <a:lnSpc>
                <a:spcPct val="108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6000" indent="-180000" algn="l" defTabSz="6858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00" indent="-144000" algn="l" defTabSz="685800" rtl="0" eaLnBrk="1" latinLnBrk="0" hangingPunct="1">
              <a:lnSpc>
                <a:spcPct val="108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44000" algn="l" defTabSz="685800" rtl="0" eaLnBrk="1" latinLnBrk="0" hangingPunct="1">
              <a:lnSpc>
                <a:spcPct val="108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7088" indent="-107950" algn="l" defTabSz="685800" rtl="0" eaLnBrk="1" latinLnBrk="0" hangingPunct="1">
              <a:lnSpc>
                <a:spcPct val="108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smtClean="0"/>
              <a:t>Draw pixels </a:t>
            </a:r>
            <a:r>
              <a:rPr lang="sv-SE" dirty="0" err="1" smtClean="0"/>
              <a:t>using</a:t>
            </a:r>
            <a:r>
              <a:rPr lang="sv-SE" dirty="0" smtClean="0"/>
              <a:t> </a:t>
            </a:r>
            <a:r>
              <a:rPr lang="sv-SE" dirty="0" err="1" smtClean="0"/>
              <a:t>texture</a:t>
            </a:r>
            <a:r>
              <a:rPr lang="sv-SE" dirty="0" smtClean="0"/>
              <a:t>, </a:t>
            </a:r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calculations</a:t>
            </a:r>
            <a:r>
              <a:rPr lang="sv-SE" dirty="0" smtClean="0"/>
              <a:t> as </a:t>
            </a:r>
            <a:r>
              <a:rPr lang="sv-SE" dirty="0" err="1" smtClean="0"/>
              <a:t>needed</a:t>
            </a:r>
            <a:r>
              <a:rPr lang="sv-SE" dirty="0" smtClean="0"/>
              <a:t>.</a:t>
            </a:r>
          </a:p>
          <a:p>
            <a:endParaRPr lang="sv-SE" dirty="0" smtClean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6313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Shader</a:t>
            </a:r>
            <a:r>
              <a:rPr lang="sv-SE" dirty="0" smtClean="0"/>
              <a:t> </a:t>
            </a:r>
            <a:r>
              <a:rPr lang="sv-SE" smtClean="0"/>
              <a:t>code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15</a:t>
            </a:fld>
            <a:endParaRPr lang="sv-SE"/>
          </a:p>
        </p:txBody>
      </p:sp>
      <p:sp>
        <p:nvSpPr>
          <p:cNvPr id="8" name="TextBox 7"/>
          <p:cNvSpPr txBox="1"/>
          <p:nvPr/>
        </p:nvSpPr>
        <p:spPr>
          <a:xfrm>
            <a:off x="1269581" y="1419280"/>
            <a:ext cx="74107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dirty="0"/>
              <a:t>uniform mat4 </a:t>
            </a:r>
            <a:r>
              <a:rPr lang="sv-SE" sz="1100" dirty="0" err="1"/>
              <a:t>uMVPMatrix</a:t>
            </a:r>
            <a:r>
              <a:rPr lang="sv-SE" sz="1100" dirty="0"/>
              <a:t>[2];</a:t>
            </a:r>
          </a:p>
          <a:p>
            <a:r>
              <a:rPr lang="en-US" sz="1100" dirty="0"/>
              <a:t>uniform vec3 </a:t>
            </a:r>
            <a:r>
              <a:rPr lang="en-US" sz="1100" dirty="0" err="1"/>
              <a:t>uSpriteData</a:t>
            </a:r>
            <a:r>
              <a:rPr lang="en-US" sz="1100" dirty="0"/>
              <a:t>; //</a:t>
            </a:r>
            <a:r>
              <a:rPr lang="en-US" sz="1100" u="sng" dirty="0" err="1"/>
              <a:t>tex</a:t>
            </a:r>
            <a:r>
              <a:rPr lang="en-US" sz="1100" u="sng" dirty="0"/>
              <a:t> width, </a:t>
            </a:r>
            <a:r>
              <a:rPr lang="en-US" sz="1100" u="sng" dirty="0" err="1"/>
              <a:t>tex</a:t>
            </a:r>
            <a:r>
              <a:rPr lang="en-US" sz="1100" u="sng" dirty="0"/>
              <a:t> height, frames per line</a:t>
            </a:r>
          </a:p>
          <a:p>
            <a:endParaRPr lang="sv-SE" sz="1100" dirty="0"/>
          </a:p>
          <a:p>
            <a:r>
              <a:rPr lang="sv-SE" sz="1100" dirty="0" err="1"/>
              <a:t>attribute</a:t>
            </a:r>
            <a:r>
              <a:rPr lang="sv-SE" sz="1100" dirty="0"/>
              <a:t> vec4 </a:t>
            </a:r>
            <a:r>
              <a:rPr lang="sv-SE" sz="1100" dirty="0" err="1"/>
              <a:t>aPosition</a:t>
            </a:r>
            <a:r>
              <a:rPr lang="sv-SE" sz="1100" dirty="0"/>
              <a:t>;</a:t>
            </a:r>
          </a:p>
          <a:p>
            <a:r>
              <a:rPr lang="fr-FR" sz="1100" dirty="0" err="1"/>
              <a:t>attribute</a:t>
            </a:r>
            <a:r>
              <a:rPr lang="fr-FR" sz="1100" dirty="0"/>
              <a:t> vec4 </a:t>
            </a:r>
            <a:r>
              <a:rPr lang="fr-FR" sz="1100" dirty="0" err="1"/>
              <a:t>aTileSprite</a:t>
            </a:r>
            <a:r>
              <a:rPr lang="fr-FR" sz="1100" dirty="0"/>
              <a:t>; //</a:t>
            </a:r>
            <a:r>
              <a:rPr lang="fr-FR" sz="1100" dirty="0" err="1"/>
              <a:t>sprite</a:t>
            </a:r>
            <a:r>
              <a:rPr lang="fr-FR" sz="1100" dirty="0"/>
              <a:t> x, </a:t>
            </a:r>
            <a:r>
              <a:rPr lang="fr-FR" sz="1100" dirty="0" err="1"/>
              <a:t>sprite</a:t>
            </a:r>
            <a:r>
              <a:rPr lang="fr-FR" sz="1100" dirty="0"/>
              <a:t> y, texture u, texture v</a:t>
            </a:r>
          </a:p>
          <a:p>
            <a:r>
              <a:rPr lang="sv-SE" sz="1100" dirty="0" err="1"/>
              <a:t>attribute</a:t>
            </a:r>
            <a:r>
              <a:rPr lang="sv-SE" sz="1100" dirty="0"/>
              <a:t> vec4 aTileSprite2;//</a:t>
            </a:r>
            <a:r>
              <a:rPr lang="sv-SE" sz="1100" dirty="0" err="1"/>
              <a:t>frame</a:t>
            </a:r>
            <a:r>
              <a:rPr lang="sv-SE" sz="1100" dirty="0"/>
              <a:t>, rotation z, </a:t>
            </a:r>
            <a:r>
              <a:rPr lang="sv-SE" sz="1100" dirty="0" err="1"/>
              <a:t>unused</a:t>
            </a:r>
            <a:r>
              <a:rPr lang="sv-SE" sz="1100" dirty="0"/>
              <a:t>, </a:t>
            </a:r>
            <a:r>
              <a:rPr lang="sv-SE" sz="1100" dirty="0" err="1"/>
              <a:t>unused</a:t>
            </a:r>
            <a:endParaRPr lang="sv-SE" sz="1100" dirty="0"/>
          </a:p>
          <a:p>
            <a:endParaRPr lang="sv-SE" sz="1100" dirty="0"/>
          </a:p>
          <a:p>
            <a:r>
              <a:rPr lang="sv-SE" sz="1100" dirty="0" err="1"/>
              <a:t>varying</a:t>
            </a:r>
            <a:r>
              <a:rPr lang="sv-SE" sz="1100" dirty="0"/>
              <a:t> vec2 </a:t>
            </a:r>
            <a:r>
              <a:rPr lang="sv-SE" sz="1100" dirty="0" err="1"/>
              <a:t>vTexCoord</a:t>
            </a:r>
            <a:r>
              <a:rPr lang="sv-SE" sz="1100" dirty="0"/>
              <a:t>;</a:t>
            </a:r>
          </a:p>
          <a:p>
            <a:r>
              <a:rPr lang="sv-SE" sz="1100" dirty="0"/>
              <a:t>mat4 </a:t>
            </a:r>
            <a:r>
              <a:rPr lang="sv-SE" sz="1100" dirty="0" err="1"/>
              <a:t>calculateTransformMatrix</a:t>
            </a:r>
            <a:r>
              <a:rPr lang="sv-SE" sz="1100" dirty="0"/>
              <a:t>();</a:t>
            </a:r>
          </a:p>
          <a:p>
            <a:endParaRPr lang="sv-SE" sz="1100" dirty="0"/>
          </a:p>
          <a:p>
            <a:r>
              <a:rPr lang="sv-SE" sz="1100" dirty="0" err="1"/>
              <a:t>void</a:t>
            </a:r>
            <a:r>
              <a:rPr lang="sv-SE" sz="1100" dirty="0"/>
              <a:t> </a:t>
            </a:r>
            <a:r>
              <a:rPr lang="sv-SE" sz="1100" dirty="0" err="1"/>
              <a:t>main</a:t>
            </a:r>
            <a:r>
              <a:rPr lang="sv-SE" sz="1100" dirty="0"/>
              <a:t>() {</a:t>
            </a:r>
          </a:p>
          <a:p>
            <a:r>
              <a:rPr lang="sv-SE" sz="1100" dirty="0"/>
              <a:t>    </a:t>
            </a:r>
            <a:r>
              <a:rPr lang="sv-SE" sz="1100" dirty="0" err="1"/>
              <a:t>gl_Position</a:t>
            </a:r>
            <a:r>
              <a:rPr lang="sv-SE" sz="1100" dirty="0"/>
              <a:t> = </a:t>
            </a:r>
            <a:r>
              <a:rPr lang="sv-SE" sz="1100" dirty="0" err="1"/>
              <a:t>calculateTransformMatrix</a:t>
            </a:r>
            <a:r>
              <a:rPr lang="sv-SE" sz="1100" dirty="0"/>
              <a:t>() * </a:t>
            </a:r>
            <a:r>
              <a:rPr lang="sv-SE" sz="1100" dirty="0" err="1"/>
              <a:t>aPosition</a:t>
            </a:r>
            <a:r>
              <a:rPr lang="sv-SE" sz="1100" dirty="0"/>
              <a:t> + (</a:t>
            </a:r>
            <a:r>
              <a:rPr lang="sv-SE" sz="1100" dirty="0" err="1"/>
              <a:t>uMVPMatrix</a:t>
            </a:r>
            <a:r>
              <a:rPr lang="sv-SE" sz="1100" dirty="0"/>
              <a:t>[0] * vec4(</a:t>
            </a:r>
            <a:r>
              <a:rPr lang="sv-SE" sz="1100" dirty="0" err="1"/>
              <a:t>aTileSprite.x</a:t>
            </a:r>
            <a:r>
              <a:rPr lang="sv-SE" sz="1100" dirty="0"/>
              <a:t>, aTileSprite.y,0.0, 0.0));</a:t>
            </a:r>
          </a:p>
          <a:p>
            <a:r>
              <a:rPr lang="sv-SE" sz="1100" dirty="0"/>
              <a:t>    float y = </a:t>
            </a:r>
            <a:r>
              <a:rPr lang="sv-SE" sz="1100" dirty="0" err="1"/>
              <a:t>floor</a:t>
            </a:r>
            <a:r>
              <a:rPr lang="sv-SE" sz="1100" dirty="0"/>
              <a:t>(aTileSprite2.x / </a:t>
            </a:r>
            <a:r>
              <a:rPr lang="sv-SE" sz="1100" dirty="0" err="1"/>
              <a:t>uSpriteData.z</a:t>
            </a:r>
            <a:r>
              <a:rPr lang="sv-SE" sz="1100" dirty="0"/>
              <a:t>);</a:t>
            </a:r>
          </a:p>
          <a:p>
            <a:r>
              <a:rPr lang="sv-SE" sz="1100" dirty="0"/>
              <a:t>    </a:t>
            </a:r>
            <a:r>
              <a:rPr lang="sv-SE" sz="1100" dirty="0" err="1"/>
              <a:t>vTexCoord</a:t>
            </a:r>
            <a:r>
              <a:rPr lang="sv-SE" sz="1100" dirty="0"/>
              <a:t> = vec2(</a:t>
            </a:r>
            <a:r>
              <a:rPr lang="sv-SE" sz="1100" dirty="0" err="1"/>
              <a:t>aTileSprite.z</a:t>
            </a:r>
            <a:r>
              <a:rPr lang="sv-SE" sz="1100" dirty="0"/>
              <a:t> * </a:t>
            </a:r>
            <a:r>
              <a:rPr lang="sv-SE" sz="1100" dirty="0" err="1"/>
              <a:t>uSpriteData.x</a:t>
            </a:r>
            <a:r>
              <a:rPr lang="sv-SE" sz="1100" dirty="0"/>
              <a:t> + </a:t>
            </a:r>
          </a:p>
          <a:p>
            <a:r>
              <a:rPr lang="sv-SE" sz="1100" dirty="0"/>
              <a:t>                     </a:t>
            </a:r>
            <a:r>
              <a:rPr lang="sv-SE" sz="1100" u="sng" dirty="0"/>
              <a:t>mod(aTileSprite2.x, </a:t>
            </a:r>
            <a:r>
              <a:rPr lang="sv-SE" sz="1100" u="sng" dirty="0" err="1"/>
              <a:t>uSpriteData.z</a:t>
            </a:r>
            <a:r>
              <a:rPr lang="sv-SE" sz="1100" u="sng" dirty="0"/>
              <a:t>) * </a:t>
            </a:r>
            <a:r>
              <a:rPr lang="sv-SE" sz="1100" u="sng" dirty="0" err="1"/>
              <a:t>uSpriteData.x</a:t>
            </a:r>
            <a:r>
              <a:rPr lang="sv-SE" sz="1100" u="sng" dirty="0"/>
              <a:t>,</a:t>
            </a:r>
          </a:p>
          <a:p>
            <a:r>
              <a:rPr lang="sv-SE" sz="1100" dirty="0"/>
              <a:t>                     </a:t>
            </a:r>
            <a:r>
              <a:rPr lang="sv-SE" sz="1100" dirty="0" err="1"/>
              <a:t>aTileSprite.w</a:t>
            </a:r>
            <a:r>
              <a:rPr lang="sv-SE" sz="1100" dirty="0"/>
              <a:t> * </a:t>
            </a:r>
            <a:r>
              <a:rPr lang="sv-SE" sz="1100" dirty="0" err="1"/>
              <a:t>uSpriteData.y</a:t>
            </a:r>
            <a:r>
              <a:rPr lang="sv-SE" sz="1100" dirty="0"/>
              <a:t> + y * </a:t>
            </a:r>
            <a:r>
              <a:rPr lang="sv-SE" sz="1100" dirty="0" err="1"/>
              <a:t>uSpriteData.y</a:t>
            </a:r>
            <a:r>
              <a:rPr lang="sv-SE" sz="1100" dirty="0"/>
              <a:t>);</a:t>
            </a:r>
          </a:p>
          <a:p>
            <a:r>
              <a:rPr lang="sv-SE" sz="1100" dirty="0" smtClean="0"/>
              <a:t>}</a:t>
            </a:r>
            <a:endParaRPr lang="sv-SE" sz="1100" dirty="0"/>
          </a:p>
        </p:txBody>
      </p:sp>
    </p:spTree>
    <p:extLst>
      <p:ext uri="{BB962C8B-B14F-4D97-AF65-F5344CB8AC3E}">
        <p14:creationId xmlns:p14="http://schemas.microsoft.com/office/powerpoint/2010/main" val="158195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Vertex</a:t>
            </a:r>
            <a:r>
              <a:rPr lang="sv-SE" dirty="0" smtClean="0"/>
              <a:t> </a:t>
            </a:r>
            <a:r>
              <a:rPr lang="sv-SE" dirty="0" err="1" smtClean="0"/>
              <a:t>Shader</a:t>
            </a:r>
            <a:r>
              <a:rPr lang="sv-SE" dirty="0" smtClean="0"/>
              <a:t> - transform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16</a:t>
            </a:fld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1439863" y="1294109"/>
            <a:ext cx="722220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dirty="0"/>
              <a:t>/**</a:t>
            </a:r>
          </a:p>
          <a:p>
            <a:r>
              <a:rPr lang="en-US" sz="1100" dirty="0"/>
              <a:t> * Returns a matrix with z axis rotation set from attribute aTileSprite2.y.</a:t>
            </a:r>
          </a:p>
          <a:p>
            <a:r>
              <a:rPr lang="en-US" sz="1100" dirty="0"/>
              <a:t> * @return Matrix with z axis rotation set from aTileSprite2.y</a:t>
            </a:r>
          </a:p>
          <a:p>
            <a:r>
              <a:rPr lang="sv-SE" sz="1100" dirty="0"/>
              <a:t> */</a:t>
            </a:r>
          </a:p>
          <a:p>
            <a:r>
              <a:rPr lang="sv-SE" sz="1100" dirty="0"/>
              <a:t>mat4 </a:t>
            </a:r>
            <a:r>
              <a:rPr lang="sv-SE" sz="1100" dirty="0" err="1"/>
              <a:t>calculateTransformMatrix</a:t>
            </a:r>
            <a:r>
              <a:rPr lang="sv-SE" sz="1100" dirty="0"/>
              <a:t>(){</a:t>
            </a:r>
          </a:p>
          <a:p>
            <a:endParaRPr lang="sv-SE" sz="1100" dirty="0"/>
          </a:p>
          <a:p>
            <a:r>
              <a:rPr lang="sv-SE" sz="1100" dirty="0"/>
              <a:t>    mat4 </a:t>
            </a:r>
            <a:r>
              <a:rPr lang="sv-SE" sz="1100" u="sng" dirty="0" err="1"/>
              <a:t>modelview</a:t>
            </a:r>
            <a:r>
              <a:rPr lang="sv-SE" sz="1100" u="sng" dirty="0"/>
              <a:t> = mat4(1);</a:t>
            </a:r>
          </a:p>
          <a:p>
            <a:endParaRPr lang="sv-SE" sz="1100" dirty="0"/>
          </a:p>
          <a:p>
            <a:r>
              <a:rPr lang="sv-SE" sz="1100" dirty="0"/>
              <a:t>    //</a:t>
            </a:r>
            <a:r>
              <a:rPr lang="sv-SE" sz="1100" dirty="0" err="1"/>
              <a:t>Rotate</a:t>
            </a:r>
            <a:endParaRPr lang="sv-SE" sz="1100" dirty="0"/>
          </a:p>
          <a:p>
            <a:r>
              <a:rPr lang="sv-SE" sz="1100" dirty="0"/>
              <a:t>    float </a:t>
            </a:r>
            <a:r>
              <a:rPr lang="sv-SE" sz="1100" u="sng" dirty="0" err="1"/>
              <a:t>cz</a:t>
            </a:r>
            <a:r>
              <a:rPr lang="sv-SE" sz="1100" u="sng" dirty="0"/>
              <a:t> = cos(aTileSprite2.y);</a:t>
            </a:r>
          </a:p>
          <a:p>
            <a:r>
              <a:rPr lang="sv-SE" sz="1100" dirty="0"/>
              <a:t>    float </a:t>
            </a:r>
            <a:r>
              <a:rPr lang="sv-SE" sz="1100" u="sng" dirty="0" err="1"/>
              <a:t>sz</a:t>
            </a:r>
            <a:r>
              <a:rPr lang="sv-SE" sz="1100" u="sng" dirty="0"/>
              <a:t> = sin(aTileSprite2.y);</a:t>
            </a:r>
          </a:p>
          <a:p>
            <a:endParaRPr lang="sv-SE" sz="1100" dirty="0"/>
          </a:p>
          <a:p>
            <a:r>
              <a:rPr lang="sv-SE" sz="1100" dirty="0"/>
              <a:t>    </a:t>
            </a:r>
            <a:r>
              <a:rPr lang="sv-SE" sz="1100" u="sng" dirty="0" err="1"/>
              <a:t>modelview</a:t>
            </a:r>
            <a:r>
              <a:rPr lang="sv-SE" sz="1100" u="sng" dirty="0"/>
              <a:t>[0][0]  =  </a:t>
            </a:r>
            <a:r>
              <a:rPr lang="sv-SE" sz="1100" u="sng" dirty="0" err="1"/>
              <a:t>cz</a:t>
            </a:r>
            <a:r>
              <a:rPr lang="sv-SE" sz="1100" u="sng" dirty="0"/>
              <a:t>;</a:t>
            </a:r>
          </a:p>
          <a:p>
            <a:r>
              <a:rPr lang="sv-SE" sz="1100" dirty="0"/>
              <a:t>    </a:t>
            </a:r>
            <a:r>
              <a:rPr lang="sv-SE" sz="1100" u="sng" dirty="0" err="1"/>
              <a:t>modelview</a:t>
            </a:r>
            <a:r>
              <a:rPr lang="sv-SE" sz="1100" u="sng" dirty="0"/>
              <a:t>[0][1]  =  </a:t>
            </a:r>
            <a:r>
              <a:rPr lang="sv-SE" sz="1100" u="sng" dirty="0" err="1"/>
              <a:t>sz</a:t>
            </a:r>
            <a:r>
              <a:rPr lang="sv-SE" sz="1100" u="sng" dirty="0"/>
              <a:t>;</a:t>
            </a:r>
          </a:p>
          <a:p>
            <a:endParaRPr lang="sv-SE" sz="1100" dirty="0"/>
          </a:p>
          <a:p>
            <a:r>
              <a:rPr lang="sv-SE" sz="1100" dirty="0"/>
              <a:t>    </a:t>
            </a:r>
            <a:r>
              <a:rPr lang="sv-SE" sz="1100" u="sng" dirty="0" err="1"/>
              <a:t>modelview</a:t>
            </a:r>
            <a:r>
              <a:rPr lang="sv-SE" sz="1100" u="sng" dirty="0"/>
              <a:t>[1][0]  =  -</a:t>
            </a:r>
            <a:r>
              <a:rPr lang="sv-SE" sz="1100" u="sng" dirty="0" err="1"/>
              <a:t>sz</a:t>
            </a:r>
            <a:r>
              <a:rPr lang="sv-SE" sz="1100" u="sng" dirty="0"/>
              <a:t>;</a:t>
            </a:r>
          </a:p>
          <a:p>
            <a:r>
              <a:rPr lang="sv-SE" sz="1100" dirty="0"/>
              <a:t>    </a:t>
            </a:r>
            <a:r>
              <a:rPr lang="sv-SE" sz="1100" u="sng" dirty="0" err="1"/>
              <a:t>modelview</a:t>
            </a:r>
            <a:r>
              <a:rPr lang="sv-SE" sz="1100" u="sng" dirty="0"/>
              <a:t>[1][1]  = </a:t>
            </a:r>
            <a:r>
              <a:rPr lang="sv-SE" sz="1100" u="sng" dirty="0" err="1"/>
              <a:t>cz</a:t>
            </a:r>
            <a:r>
              <a:rPr lang="sv-SE" sz="1100" u="sng" dirty="0"/>
              <a:t>;</a:t>
            </a:r>
          </a:p>
          <a:p>
            <a:r>
              <a:rPr lang="sv-SE" sz="1100" dirty="0"/>
              <a:t>        </a:t>
            </a:r>
          </a:p>
          <a:p>
            <a:r>
              <a:rPr lang="sv-SE" sz="1100" dirty="0"/>
              <a:t>    </a:t>
            </a:r>
            <a:r>
              <a:rPr lang="sv-SE" sz="1100" dirty="0" err="1"/>
              <a:t>return</a:t>
            </a:r>
            <a:r>
              <a:rPr lang="sv-SE" sz="1100" dirty="0"/>
              <a:t> </a:t>
            </a:r>
            <a:r>
              <a:rPr lang="sv-SE" sz="1100" dirty="0" err="1"/>
              <a:t>uMVPMatrix</a:t>
            </a:r>
            <a:r>
              <a:rPr lang="sv-SE" sz="1100" dirty="0"/>
              <a:t>[0] * </a:t>
            </a:r>
            <a:r>
              <a:rPr lang="sv-SE" sz="1100" u="sng" dirty="0" err="1"/>
              <a:t>modelview</a:t>
            </a:r>
            <a:r>
              <a:rPr lang="sv-SE" sz="1100" u="sng" dirty="0"/>
              <a:t>;</a:t>
            </a:r>
          </a:p>
          <a:p>
            <a:r>
              <a:rPr lang="sv-SE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1601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Have</a:t>
            </a:r>
            <a:r>
              <a:rPr lang="sv-SE" dirty="0" smtClean="0"/>
              <a:t> a look at the </a:t>
            </a:r>
            <a:r>
              <a:rPr lang="sv-SE" dirty="0" err="1" smtClean="0"/>
              <a:t>code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sv-SE" dirty="0" err="1" smtClean="0"/>
              <a:t>Collaboration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>
              <a:hlinkClick r:id="rId2"/>
            </a:endParaRPr>
          </a:p>
          <a:p>
            <a:r>
              <a:rPr lang="sv-SE" dirty="0" smtClean="0">
                <a:hlinkClick r:id="rId2"/>
              </a:rPr>
              <a:t>https</a:t>
            </a:r>
            <a:r>
              <a:rPr lang="sv-SE" dirty="0">
                <a:hlinkClick r:id="rId2"/>
              </a:rPr>
              <a:t>://</a:t>
            </a:r>
            <a:r>
              <a:rPr lang="sv-SE" dirty="0" smtClean="0">
                <a:hlinkClick r:id="rId2"/>
              </a:rPr>
              <a:t>github.com/rsahlin/graphics-by-opengl</a:t>
            </a:r>
            <a:endParaRPr lang="sv-SE" dirty="0" smtClean="0"/>
          </a:p>
          <a:p>
            <a:r>
              <a:rPr lang="sv-SE" dirty="0">
                <a:hlinkClick r:id="rId3"/>
              </a:rPr>
              <a:t>https://</a:t>
            </a:r>
            <a:r>
              <a:rPr lang="sv-SE" dirty="0" smtClean="0">
                <a:hlinkClick r:id="rId3"/>
              </a:rPr>
              <a:t>github.com/rsahlin/graphics-by-opengl-android</a:t>
            </a:r>
            <a:endParaRPr lang="sv-SE" dirty="0" smtClean="0"/>
          </a:p>
          <a:p>
            <a:r>
              <a:rPr lang="sv-SE" dirty="0">
                <a:hlinkClick r:id="rId4"/>
              </a:rPr>
              <a:t>https://</a:t>
            </a:r>
            <a:r>
              <a:rPr lang="sv-SE" dirty="0" smtClean="0">
                <a:hlinkClick r:id="rId4"/>
              </a:rPr>
              <a:t>github.com/rsahlin/super-performance-sprites</a:t>
            </a:r>
            <a:endParaRPr lang="sv-SE" dirty="0" smtClean="0"/>
          </a:p>
          <a:p>
            <a:r>
              <a:rPr lang="sv-SE" dirty="0" err="1" smtClean="0"/>
              <a:t>Take</a:t>
            </a:r>
            <a:r>
              <a:rPr lang="sv-SE" dirty="0" smtClean="0"/>
              <a:t> a look and </a:t>
            </a:r>
            <a:r>
              <a:rPr lang="sv-SE" dirty="0" err="1" smtClean="0"/>
              <a:t>send</a:t>
            </a:r>
            <a:r>
              <a:rPr lang="sv-SE" dirty="0" smtClean="0"/>
              <a:t> </a:t>
            </a:r>
            <a:r>
              <a:rPr lang="sv-SE" dirty="0" err="1" smtClean="0"/>
              <a:t>comments</a:t>
            </a:r>
            <a:r>
              <a:rPr lang="sv-SE" dirty="0" smtClean="0"/>
              <a:t>, suggestions and feedback to:</a:t>
            </a:r>
            <a:br>
              <a:rPr lang="sv-SE" dirty="0" smtClean="0"/>
            </a:br>
            <a:r>
              <a:rPr lang="sv-SE" dirty="0" err="1" smtClean="0"/>
              <a:t>richard.sahlin</a:t>
            </a:r>
            <a:r>
              <a:rPr lang="sv-SE" dirty="0" smtClean="0"/>
              <a:t> at afconsult.com</a:t>
            </a:r>
            <a:endParaRPr lang="sv-SE" dirty="0"/>
          </a:p>
          <a:p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558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What’s</a:t>
            </a:r>
            <a:r>
              <a:rPr lang="sv-SE" dirty="0" smtClean="0"/>
              <a:t> in and </a:t>
            </a:r>
            <a:r>
              <a:rPr lang="sv-SE" dirty="0" err="1" smtClean="0"/>
              <a:t>what’s</a:t>
            </a:r>
            <a:r>
              <a:rPr lang="sv-SE" dirty="0" smtClean="0"/>
              <a:t> not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This</a:t>
            </a:r>
            <a:r>
              <a:rPr lang="sv-SE" dirty="0" smtClean="0"/>
              <a:t> </a:t>
            </a:r>
            <a:r>
              <a:rPr lang="sv-SE" dirty="0" err="1" smtClean="0"/>
              <a:t>will</a:t>
            </a:r>
            <a:r>
              <a:rPr lang="sv-SE" dirty="0" smtClean="0"/>
              <a:t> cover </a:t>
            </a:r>
            <a:r>
              <a:rPr lang="sv-SE" dirty="0" err="1" smtClean="0"/>
              <a:t>aspects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OpenGL</a:t>
            </a:r>
            <a:r>
              <a:rPr lang="sv-SE" dirty="0" smtClean="0"/>
              <a:t> ES API, </a:t>
            </a:r>
            <a:r>
              <a:rPr lang="sv-SE" dirty="0" err="1" smtClean="0"/>
              <a:t>processing</a:t>
            </a:r>
            <a:r>
              <a:rPr lang="sv-SE" dirty="0" smtClean="0"/>
              <a:t> and </a:t>
            </a:r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structure</a:t>
            </a:r>
            <a:r>
              <a:rPr lang="sv-SE" dirty="0" smtClean="0"/>
              <a:t> data</a:t>
            </a:r>
          </a:p>
          <a:p>
            <a:r>
              <a:rPr lang="sv-SE" dirty="0" smtClean="0"/>
              <a:t>It </a:t>
            </a:r>
            <a:r>
              <a:rPr lang="sv-SE" dirty="0" err="1" smtClean="0"/>
              <a:t>will</a:t>
            </a:r>
            <a:r>
              <a:rPr lang="sv-SE" dirty="0" smtClean="0"/>
              <a:t> not cover the </a:t>
            </a:r>
            <a:r>
              <a:rPr lang="sv-SE" dirty="0" err="1" smtClean="0"/>
              <a:t>basics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3D </a:t>
            </a:r>
            <a:r>
              <a:rPr lang="sv-SE" dirty="0" err="1" smtClean="0"/>
              <a:t>graphics</a:t>
            </a:r>
            <a:endParaRPr lang="sv-SE" dirty="0"/>
          </a:p>
          <a:p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836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 </a:t>
            </a:r>
            <a:r>
              <a:rPr lang="sv-SE" dirty="0" err="1"/>
              <a:t>brief</a:t>
            </a:r>
            <a:r>
              <a:rPr lang="sv-SE" dirty="0"/>
              <a:t> </a:t>
            </a:r>
            <a:r>
              <a:rPr lang="sv-SE" dirty="0" err="1"/>
              <a:t>history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time</a:t>
            </a:r>
            <a:r>
              <a:rPr lang="sv-SE" dirty="0"/>
              <a:t/>
            </a:r>
            <a:br>
              <a:rPr lang="sv-SE" dirty="0"/>
            </a:b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sv-SE" dirty="0" err="1" smtClean="0"/>
              <a:t>Know</a:t>
            </a:r>
            <a:r>
              <a:rPr lang="sv-SE" dirty="0" smtClean="0"/>
              <a:t> </a:t>
            </a:r>
            <a:r>
              <a:rPr lang="sv-SE" dirty="0" err="1" smtClean="0"/>
              <a:t>your</a:t>
            </a:r>
            <a:r>
              <a:rPr lang="sv-SE" dirty="0" smtClean="0"/>
              <a:t> source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Khronos</a:t>
            </a:r>
            <a:r>
              <a:rPr lang="sv-SE" dirty="0"/>
              <a:t> https://www.khronos.org/</a:t>
            </a:r>
          </a:p>
          <a:p>
            <a:r>
              <a:rPr lang="sv-SE" dirty="0" err="1" smtClean="0"/>
              <a:t>OpenGL</a:t>
            </a:r>
            <a:r>
              <a:rPr lang="sv-SE" dirty="0" smtClean="0"/>
              <a:t> ES 1.X 2002-2008 – </a:t>
            </a:r>
            <a:r>
              <a:rPr lang="sv-SE" dirty="0" err="1" smtClean="0"/>
              <a:t>Fixed</a:t>
            </a:r>
            <a:r>
              <a:rPr lang="sv-SE" dirty="0" smtClean="0"/>
              <a:t> </a:t>
            </a:r>
            <a:r>
              <a:rPr lang="sv-SE" dirty="0" err="1" smtClean="0"/>
              <a:t>function</a:t>
            </a:r>
            <a:r>
              <a:rPr lang="sv-SE" dirty="0" smtClean="0"/>
              <a:t> pipeline</a:t>
            </a:r>
          </a:p>
          <a:p>
            <a:r>
              <a:rPr lang="sv-SE" dirty="0" err="1" smtClean="0"/>
              <a:t>OpenGL</a:t>
            </a:r>
            <a:r>
              <a:rPr lang="sv-SE" dirty="0" smtClean="0"/>
              <a:t> ES 2.0 2007 – </a:t>
            </a:r>
            <a:r>
              <a:rPr lang="sv-SE" dirty="0" err="1" smtClean="0"/>
              <a:t>Programmable</a:t>
            </a:r>
            <a:r>
              <a:rPr lang="sv-SE" dirty="0" smtClean="0"/>
              <a:t> hardware</a:t>
            </a:r>
          </a:p>
          <a:p>
            <a:r>
              <a:rPr lang="sv-SE" dirty="0" err="1" smtClean="0"/>
              <a:t>OpenGL</a:t>
            </a:r>
            <a:r>
              <a:rPr lang="sv-SE" dirty="0" smtClean="0"/>
              <a:t> ES 3.0 2012 – </a:t>
            </a:r>
            <a:r>
              <a:rPr lang="sv-SE" dirty="0" err="1" smtClean="0"/>
              <a:t>Sync</a:t>
            </a:r>
            <a:r>
              <a:rPr lang="sv-SE" dirty="0" smtClean="0"/>
              <a:t> </a:t>
            </a:r>
            <a:r>
              <a:rPr lang="sv-SE" dirty="0" err="1" smtClean="0"/>
              <a:t>objects</a:t>
            </a:r>
            <a:r>
              <a:rPr lang="sv-SE" dirty="0" smtClean="0"/>
              <a:t>, </a:t>
            </a:r>
            <a:r>
              <a:rPr lang="sv-SE" dirty="0" err="1" smtClean="0"/>
              <a:t>instancing</a:t>
            </a:r>
            <a:r>
              <a:rPr lang="sv-SE" dirty="0" smtClean="0"/>
              <a:t>, float </a:t>
            </a:r>
            <a:r>
              <a:rPr lang="sv-SE" dirty="0" err="1" smtClean="0"/>
              <a:t>texture</a:t>
            </a:r>
            <a:r>
              <a:rPr lang="sv-SE" dirty="0" smtClean="0"/>
              <a:t> formats. </a:t>
            </a:r>
            <a:r>
              <a:rPr lang="sv-SE" dirty="0" err="1" smtClean="0"/>
              <a:t>Move</a:t>
            </a:r>
            <a:r>
              <a:rPr lang="sv-SE" dirty="0" smtClean="0"/>
              <a:t> </a:t>
            </a:r>
            <a:r>
              <a:rPr lang="sv-SE" dirty="0" err="1" smtClean="0"/>
              <a:t>towards</a:t>
            </a:r>
            <a:r>
              <a:rPr lang="sv-SE" dirty="0" smtClean="0"/>
              <a:t> </a:t>
            </a:r>
            <a:r>
              <a:rPr lang="sv-SE" dirty="0" err="1" smtClean="0"/>
              <a:t>OpenGL</a:t>
            </a:r>
            <a:endParaRPr lang="sv-SE" dirty="0" smtClean="0"/>
          </a:p>
          <a:p>
            <a:r>
              <a:rPr lang="sv-SE" dirty="0" err="1" smtClean="0"/>
              <a:t>OpenGL</a:t>
            </a:r>
            <a:r>
              <a:rPr lang="sv-SE" dirty="0" smtClean="0"/>
              <a:t> ES 3.1 2014 – </a:t>
            </a:r>
            <a:r>
              <a:rPr lang="sv-SE" dirty="0" err="1" smtClean="0"/>
              <a:t>Compute</a:t>
            </a:r>
            <a:r>
              <a:rPr lang="sv-SE" dirty="0" smtClean="0"/>
              <a:t> </a:t>
            </a:r>
            <a:r>
              <a:rPr lang="sv-SE" dirty="0" err="1" smtClean="0"/>
              <a:t>shaders</a:t>
            </a:r>
            <a:r>
              <a:rPr lang="sv-SE" dirty="0" smtClean="0"/>
              <a:t>, transform feedback</a:t>
            </a:r>
          </a:p>
          <a:p>
            <a:r>
              <a:rPr lang="sv-SE" dirty="0" smtClean="0"/>
              <a:t>Vulkan – minimal driver overhead, </a:t>
            </a:r>
            <a:r>
              <a:rPr lang="sv-SE" dirty="0" err="1" smtClean="0"/>
              <a:t>multithread</a:t>
            </a:r>
            <a:r>
              <a:rPr lang="sv-SE" dirty="0" smtClean="0"/>
              <a:t>, SPIR-V</a:t>
            </a:r>
          </a:p>
          <a:p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595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It’s</a:t>
            </a:r>
            <a:r>
              <a:rPr lang="sv-SE" dirty="0" smtClean="0"/>
              <a:t> all </a:t>
            </a:r>
            <a:r>
              <a:rPr lang="sv-SE" dirty="0" err="1" smtClean="0"/>
              <a:t>about</a:t>
            </a:r>
            <a:r>
              <a:rPr lang="sv-SE" dirty="0" smtClean="0"/>
              <a:t> the </a:t>
            </a:r>
            <a:r>
              <a:rPr lang="sv-SE" dirty="0" err="1" smtClean="0"/>
              <a:t>shaders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Processors in GLES 2.X </a:t>
            </a:r>
            <a:r>
              <a:rPr lang="sv-SE" dirty="0" err="1" smtClean="0"/>
              <a:t>work</a:t>
            </a:r>
            <a:r>
              <a:rPr lang="sv-SE" dirty="0" smtClean="0"/>
              <a:t> </a:t>
            </a:r>
            <a:r>
              <a:rPr lang="sv-SE" dirty="0" err="1" smtClean="0"/>
              <a:t>independently</a:t>
            </a:r>
            <a:r>
              <a:rPr lang="sv-SE" dirty="0" smtClean="0"/>
              <a:t>, data </a:t>
            </a:r>
            <a:r>
              <a:rPr lang="sv-SE" dirty="0" err="1" smtClean="0"/>
              <a:t>only</a:t>
            </a:r>
            <a:r>
              <a:rPr lang="sv-SE" dirty="0" smtClean="0"/>
              <a:t> goes in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direction</a:t>
            </a:r>
            <a:endParaRPr lang="sv-SE" dirty="0" smtClean="0"/>
          </a:p>
          <a:p>
            <a:r>
              <a:rPr lang="sv-SE" dirty="0" err="1" smtClean="0"/>
              <a:t>Vertex</a:t>
            </a:r>
            <a:r>
              <a:rPr lang="sv-SE" dirty="0" smtClean="0"/>
              <a:t> processor – </a:t>
            </a:r>
            <a:r>
              <a:rPr lang="sv-SE" dirty="0" err="1" smtClean="0"/>
              <a:t>programmable</a:t>
            </a:r>
            <a:r>
              <a:rPr lang="sv-SE" dirty="0" smtClean="0"/>
              <a:t> hardware operating on </a:t>
            </a:r>
            <a:r>
              <a:rPr lang="sv-SE" dirty="0" err="1" smtClean="0"/>
              <a:t>incoming</a:t>
            </a:r>
            <a:r>
              <a:rPr lang="sv-SE" dirty="0" smtClean="0"/>
              <a:t> data – the output is </a:t>
            </a:r>
            <a:r>
              <a:rPr lang="sv-SE" dirty="0" err="1" smtClean="0"/>
              <a:t>gl_Position</a:t>
            </a:r>
            <a:r>
              <a:rPr lang="sv-SE" dirty="0" smtClean="0"/>
              <a:t>, </a:t>
            </a:r>
            <a:r>
              <a:rPr lang="sv-SE" dirty="0" err="1" smtClean="0"/>
              <a:t>optional</a:t>
            </a:r>
            <a:r>
              <a:rPr lang="sv-SE" dirty="0" smtClean="0"/>
              <a:t> </a:t>
            </a:r>
            <a:r>
              <a:rPr lang="sv-SE" dirty="0" err="1" smtClean="0"/>
              <a:t>gl_PointSize</a:t>
            </a:r>
            <a:endParaRPr lang="sv-SE" dirty="0" smtClean="0"/>
          </a:p>
          <a:p>
            <a:r>
              <a:rPr lang="sv-SE" dirty="0" smtClean="0"/>
              <a:t>Fragment processor – </a:t>
            </a:r>
            <a:r>
              <a:rPr lang="sv-SE" dirty="0" err="1" smtClean="0"/>
              <a:t>rasterization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processed</a:t>
            </a:r>
            <a:r>
              <a:rPr lang="sv-SE" dirty="0" smtClean="0"/>
              <a:t> </a:t>
            </a:r>
            <a:r>
              <a:rPr lang="sv-SE" dirty="0" err="1" smtClean="0"/>
              <a:t>vertices</a:t>
            </a:r>
            <a:r>
              <a:rPr lang="sv-SE" dirty="0" smtClean="0"/>
              <a:t> </a:t>
            </a:r>
            <a:r>
              <a:rPr lang="sv-SE" dirty="0" err="1" smtClean="0"/>
              <a:t>using</a:t>
            </a:r>
            <a:r>
              <a:rPr lang="sv-SE" dirty="0" smtClean="0"/>
              <a:t> the </a:t>
            </a:r>
            <a:r>
              <a:rPr lang="sv-SE" dirty="0" err="1" smtClean="0"/>
              <a:t>selected</a:t>
            </a:r>
            <a:r>
              <a:rPr lang="sv-SE" dirty="0" smtClean="0"/>
              <a:t> </a:t>
            </a:r>
            <a:r>
              <a:rPr lang="sv-SE" dirty="0" err="1" smtClean="0"/>
              <a:t>drawmode</a:t>
            </a:r>
            <a:r>
              <a:rPr lang="sv-SE" dirty="0" smtClean="0"/>
              <a:t>.</a:t>
            </a:r>
            <a:br>
              <a:rPr lang="sv-SE" dirty="0" smtClean="0"/>
            </a:br>
            <a:r>
              <a:rPr lang="sv-SE" dirty="0" smtClean="0"/>
              <a:t>Output is </a:t>
            </a:r>
            <a:r>
              <a:rPr lang="sv-SE" dirty="0" err="1" smtClean="0"/>
              <a:t>gl_FragColor</a:t>
            </a:r>
            <a:r>
              <a:rPr lang="sv-SE" dirty="0" smtClean="0"/>
              <a:t>, </a:t>
            </a:r>
            <a:r>
              <a:rPr lang="sv-SE" dirty="0" err="1" smtClean="0"/>
              <a:t>optional</a:t>
            </a:r>
            <a:r>
              <a:rPr lang="sv-SE" dirty="0" smtClean="0"/>
              <a:t> </a:t>
            </a:r>
            <a:r>
              <a:rPr lang="sv-SE" dirty="0" err="1" smtClean="0"/>
              <a:t>gl_FragData</a:t>
            </a:r>
            <a:r>
              <a:rPr lang="sv-SE" dirty="0" smtClean="0"/>
              <a:t>[n]</a:t>
            </a:r>
          </a:p>
          <a:p>
            <a:r>
              <a:rPr lang="sv-SE" dirty="0" smtClean="0"/>
              <a:t>Fragment processor </a:t>
            </a:r>
            <a:r>
              <a:rPr lang="sv-SE" dirty="0" err="1" smtClean="0"/>
              <a:t>can</a:t>
            </a:r>
            <a:r>
              <a:rPr lang="sv-SE" dirty="0" smtClean="0"/>
              <a:t> read </a:t>
            </a:r>
            <a:r>
              <a:rPr lang="sv-SE" dirty="0" err="1" smtClean="0"/>
              <a:t>gl_PointCoord</a:t>
            </a:r>
            <a:r>
              <a:rPr lang="sv-SE" dirty="0" smtClean="0"/>
              <a:t>, </a:t>
            </a:r>
            <a:r>
              <a:rPr lang="sv-SE" dirty="0" err="1" smtClean="0"/>
              <a:t>gl_FragCoord</a:t>
            </a:r>
            <a:r>
              <a:rPr lang="sv-SE" dirty="0" smtClean="0"/>
              <a:t>, </a:t>
            </a:r>
            <a:r>
              <a:rPr lang="sv-SE" dirty="0" err="1" smtClean="0"/>
              <a:t>gl_FrontFacing</a:t>
            </a:r>
            <a:endParaRPr lang="sv-SE" dirty="0" smtClean="0"/>
          </a:p>
          <a:p>
            <a:r>
              <a:rPr lang="sv-SE" dirty="0" smtClean="0"/>
              <a:t>Fragment processor </a:t>
            </a:r>
            <a:r>
              <a:rPr lang="sv-SE" dirty="0" err="1" smtClean="0"/>
              <a:t>can</a:t>
            </a:r>
            <a:r>
              <a:rPr lang="sv-SE" dirty="0" smtClean="0"/>
              <a:t> call </a:t>
            </a:r>
            <a:r>
              <a:rPr lang="sv-SE" dirty="0" err="1" smtClean="0"/>
              <a:t>discard</a:t>
            </a:r>
            <a:r>
              <a:rPr lang="sv-SE" dirty="0" smtClean="0"/>
              <a:t> to </a:t>
            </a:r>
            <a:r>
              <a:rPr lang="sv-SE" dirty="0" err="1" smtClean="0"/>
              <a:t>skip</a:t>
            </a:r>
            <a:r>
              <a:rPr lang="sv-SE" dirty="0" smtClean="0"/>
              <a:t> fragment (pixel)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100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27531" y="818984"/>
            <a:ext cx="7548332" cy="3897016"/>
          </a:xfrm>
        </p:spPr>
        <p:txBody>
          <a:bodyPr/>
          <a:lstStyle/>
          <a:p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5</a:t>
            </a:fld>
            <a:endParaRPr lang="sv-SE"/>
          </a:p>
        </p:txBody>
      </p:sp>
      <p:grpSp>
        <p:nvGrpSpPr>
          <p:cNvPr id="26" name="Group 25"/>
          <p:cNvGrpSpPr/>
          <p:nvPr/>
        </p:nvGrpSpPr>
        <p:grpSpPr>
          <a:xfrm>
            <a:off x="1167062" y="3026176"/>
            <a:ext cx="1182803" cy="675454"/>
            <a:chOff x="1234948" y="1889137"/>
            <a:chExt cx="1448873" cy="675454"/>
          </a:xfrm>
        </p:grpSpPr>
        <p:sp>
          <p:nvSpPr>
            <p:cNvPr id="8" name="Right Arrow 7"/>
            <p:cNvSpPr/>
            <p:nvPr/>
          </p:nvSpPr>
          <p:spPr>
            <a:xfrm>
              <a:off x="1914093" y="2075531"/>
              <a:ext cx="769728" cy="29731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err="1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34948" y="1889137"/>
              <a:ext cx="735644" cy="6754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dirty="0" smtClean="0"/>
                <a:t>Input</a:t>
              </a:r>
              <a:br>
                <a:rPr lang="sv-SE" sz="1200" dirty="0" smtClean="0"/>
              </a:br>
              <a:r>
                <a:rPr lang="sv-SE" sz="1200" dirty="0" smtClean="0"/>
                <a:t>Data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825477" y="2951943"/>
            <a:ext cx="2185873" cy="866275"/>
            <a:chOff x="2936793" y="1791053"/>
            <a:chExt cx="2185873" cy="866275"/>
          </a:xfrm>
        </p:grpSpPr>
        <p:sp>
          <p:nvSpPr>
            <p:cNvPr id="7" name="Rectangle 6"/>
            <p:cNvSpPr/>
            <p:nvPr/>
          </p:nvSpPr>
          <p:spPr>
            <a:xfrm>
              <a:off x="2936793" y="1791053"/>
              <a:ext cx="942599" cy="8662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dirty="0" err="1" smtClean="0"/>
                <a:t>Vertex</a:t>
              </a:r>
              <a:r>
                <a:rPr lang="sv-SE" sz="1200" dirty="0" smtClean="0"/>
                <a:t/>
              </a:r>
              <a:br>
                <a:rPr lang="sv-SE" sz="1200" dirty="0" smtClean="0"/>
              </a:br>
              <a:r>
                <a:rPr lang="sv-SE" sz="1200" dirty="0" smtClean="0"/>
                <a:t>Processor</a:t>
              </a: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3875576" y="2283036"/>
              <a:ext cx="1074078" cy="297317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err="1" smtClean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14249" y="1848732"/>
              <a:ext cx="13084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200" dirty="0" err="1" smtClean="0"/>
                <a:t>gl_Position</a:t>
              </a:r>
              <a:r>
                <a:rPr lang="sv-SE" sz="1200" dirty="0" smtClean="0"/>
                <a:t/>
              </a:r>
              <a:br>
                <a:rPr lang="sv-SE" sz="1200" dirty="0" smtClean="0"/>
              </a:br>
              <a:r>
                <a:rPr lang="sv-SE" sz="1200" dirty="0" smtClean="0"/>
                <a:t>(</a:t>
              </a:r>
              <a:r>
                <a:rPr lang="sv-SE" sz="1200" dirty="0" err="1" smtClean="0"/>
                <a:t>gl_PointSize</a:t>
              </a:r>
              <a:r>
                <a:rPr lang="sv-SE" sz="1200" dirty="0" smtClean="0"/>
                <a:t>)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780311" y="2072210"/>
            <a:ext cx="12581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dirty="0" err="1" smtClean="0"/>
              <a:t>gl_PointCoord</a:t>
            </a:r>
            <a:endParaRPr lang="sv-SE" sz="1100" dirty="0" smtClean="0"/>
          </a:p>
          <a:p>
            <a:r>
              <a:rPr lang="sv-SE" sz="1100" dirty="0" err="1" smtClean="0"/>
              <a:t>gl_FragCoord</a:t>
            </a:r>
            <a:r>
              <a:rPr lang="sv-SE" sz="1100" dirty="0" smtClean="0"/>
              <a:t/>
            </a:r>
            <a:br>
              <a:rPr lang="sv-SE" sz="1100" dirty="0" smtClean="0"/>
            </a:br>
            <a:r>
              <a:rPr lang="sv-SE" sz="1100" dirty="0" err="1" smtClean="0"/>
              <a:t>gl_PointCoord</a:t>
            </a:r>
            <a:endParaRPr lang="sv-SE" sz="1100" dirty="0" smtClean="0"/>
          </a:p>
        </p:txBody>
      </p:sp>
      <p:grpSp>
        <p:nvGrpSpPr>
          <p:cNvPr id="27" name="Group 26"/>
          <p:cNvGrpSpPr/>
          <p:nvPr/>
        </p:nvGrpSpPr>
        <p:grpSpPr>
          <a:xfrm>
            <a:off x="5941083" y="2987778"/>
            <a:ext cx="2177636" cy="866275"/>
            <a:chOff x="5966947" y="1791053"/>
            <a:chExt cx="2177636" cy="866275"/>
          </a:xfrm>
        </p:grpSpPr>
        <p:sp>
          <p:nvSpPr>
            <p:cNvPr id="6" name="Rectangle 5"/>
            <p:cNvSpPr/>
            <p:nvPr/>
          </p:nvSpPr>
          <p:spPr>
            <a:xfrm>
              <a:off x="5966947" y="1791053"/>
              <a:ext cx="936616" cy="8662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dirty="0" smtClean="0"/>
                <a:t>Fragment</a:t>
              </a:r>
              <a:br>
                <a:rPr lang="sv-SE" sz="1200" dirty="0" smtClean="0"/>
              </a:br>
              <a:r>
                <a:rPr lang="sv-SE" sz="1200" dirty="0" smtClean="0"/>
                <a:t>Processor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39441" y="2001669"/>
              <a:ext cx="13051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100" dirty="0" err="1" smtClean="0"/>
                <a:t>gl_FragColor</a:t>
              </a:r>
              <a:endParaRPr lang="sv-SE" sz="1100" dirty="0" smtClean="0"/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6839441" y="2237786"/>
              <a:ext cx="1002904" cy="309384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err="1" smtClean="0"/>
            </a:p>
          </p:txBody>
        </p:sp>
      </p:grpSp>
      <p:sp>
        <p:nvSpPr>
          <p:cNvPr id="23" name="Down Arrow 22"/>
          <p:cNvSpPr/>
          <p:nvPr/>
        </p:nvSpPr>
        <p:spPr>
          <a:xfrm>
            <a:off x="2233154" y="2002663"/>
            <a:ext cx="484632" cy="275646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600" dirty="0" err="1" smtClean="0"/>
          </a:p>
        </p:txBody>
      </p:sp>
      <p:sp>
        <p:nvSpPr>
          <p:cNvPr id="25" name="TextBox 24"/>
          <p:cNvSpPr txBox="1"/>
          <p:nvPr/>
        </p:nvSpPr>
        <p:spPr>
          <a:xfrm>
            <a:off x="1379011" y="1157554"/>
            <a:ext cx="1686790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sv-SE" sz="1200" dirty="0" err="1" smtClean="0"/>
              <a:t>OpenGL</a:t>
            </a:r>
            <a:r>
              <a:rPr lang="sv-SE" sz="1200" dirty="0" smtClean="0"/>
              <a:t> ES</a:t>
            </a:r>
            <a:r>
              <a:rPr lang="sv-SE" sz="1200" dirty="0"/>
              <a:t/>
            </a:r>
            <a:br>
              <a:rPr lang="sv-SE" sz="1200" dirty="0"/>
            </a:br>
            <a:r>
              <a:rPr lang="sv-SE" sz="1200" dirty="0" smtClean="0"/>
              <a:t>prepares primitives for </a:t>
            </a:r>
            <a:r>
              <a:rPr lang="sv-SE" sz="1200" dirty="0" err="1" smtClean="0"/>
              <a:t>drawing</a:t>
            </a:r>
            <a:r>
              <a:rPr lang="sv-SE" sz="1200" dirty="0" smtClean="0"/>
              <a:t> – </a:t>
            </a:r>
            <a:r>
              <a:rPr lang="sv-SE" sz="1200" dirty="0" err="1" smtClean="0"/>
              <a:t>lines</a:t>
            </a:r>
            <a:r>
              <a:rPr lang="sv-SE" sz="1200" dirty="0" smtClean="0"/>
              <a:t>, </a:t>
            </a:r>
            <a:r>
              <a:rPr lang="sv-SE" sz="1200" dirty="0" err="1" smtClean="0"/>
              <a:t>points</a:t>
            </a:r>
            <a:r>
              <a:rPr lang="sv-SE" sz="1200" dirty="0" smtClean="0"/>
              <a:t> or </a:t>
            </a:r>
            <a:r>
              <a:rPr lang="sv-SE" sz="1200" dirty="0" err="1" smtClean="0"/>
              <a:t>triangles</a:t>
            </a:r>
            <a:r>
              <a:rPr lang="sv-SE" sz="1200" dirty="0" smtClean="0"/>
              <a:t>.</a:t>
            </a:r>
          </a:p>
        </p:txBody>
      </p:sp>
      <p:sp>
        <p:nvSpPr>
          <p:cNvPr id="28" name="Down Arrow 27"/>
          <p:cNvSpPr/>
          <p:nvPr/>
        </p:nvSpPr>
        <p:spPr>
          <a:xfrm>
            <a:off x="4826603" y="2003993"/>
            <a:ext cx="484632" cy="275646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600" dirty="0" err="1" smtClean="0"/>
          </a:p>
        </p:txBody>
      </p:sp>
      <p:sp>
        <p:nvSpPr>
          <p:cNvPr id="29" name="TextBox 28"/>
          <p:cNvSpPr txBox="1"/>
          <p:nvPr/>
        </p:nvSpPr>
        <p:spPr>
          <a:xfrm>
            <a:off x="4039023" y="1154330"/>
            <a:ext cx="1765427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 err="1" smtClean="0"/>
              <a:t>OpenGL</a:t>
            </a:r>
            <a:r>
              <a:rPr lang="sv-SE" sz="1200" dirty="0" smtClean="0"/>
              <a:t> ES </a:t>
            </a:r>
            <a:r>
              <a:rPr lang="sv-SE" sz="1200" dirty="0" err="1" smtClean="0"/>
              <a:t>rasterization</a:t>
            </a:r>
            <a:r>
              <a:rPr lang="sv-SE" sz="1200" dirty="0" smtClean="0"/>
              <a:t> </a:t>
            </a:r>
            <a:r>
              <a:rPr lang="sv-SE" sz="1200" dirty="0" err="1" smtClean="0"/>
              <a:t>calculations</a:t>
            </a:r>
            <a:r>
              <a:rPr lang="sv-SE" sz="1200" dirty="0"/>
              <a:t> </a:t>
            </a:r>
            <a:r>
              <a:rPr lang="sv-SE" sz="1200" dirty="0" smtClean="0"/>
              <a:t>- to position on </a:t>
            </a:r>
            <a:r>
              <a:rPr lang="sv-SE" sz="1200" dirty="0" err="1" smtClean="0"/>
              <a:t>screen</a:t>
            </a:r>
            <a:endParaRPr lang="sv-SE" sz="1200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7808376" y="2811429"/>
            <a:ext cx="817268" cy="13197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Display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77016" y="4106191"/>
            <a:ext cx="11949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dirty="0" err="1" smtClean="0"/>
              <a:t>Colorbuffer</a:t>
            </a:r>
            <a:r>
              <a:rPr lang="sv-SE" sz="1100" dirty="0" smtClean="0"/>
              <a:t/>
            </a:r>
            <a:br>
              <a:rPr lang="sv-SE" sz="1100" dirty="0" smtClean="0"/>
            </a:br>
            <a:r>
              <a:rPr lang="sv-SE" sz="1100" dirty="0" err="1" smtClean="0"/>
              <a:t>Depthbuffer</a:t>
            </a:r>
            <a:r>
              <a:rPr lang="sv-SE" sz="1100" dirty="0" smtClean="0"/>
              <a:t/>
            </a:r>
            <a:br>
              <a:rPr lang="sv-SE" sz="1100" dirty="0" smtClean="0"/>
            </a:br>
            <a:r>
              <a:rPr lang="sv-SE" sz="1100" dirty="0" err="1" smtClean="0"/>
              <a:t>Stencilbuffer</a:t>
            </a:r>
            <a:endParaRPr lang="sv-SE" sz="11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111434" y="3713770"/>
            <a:ext cx="948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 smtClean="0"/>
              <a:t>Attributes</a:t>
            </a:r>
            <a:r>
              <a:rPr lang="sv-SE" sz="1200" dirty="0" smtClean="0"/>
              <a:t/>
            </a:r>
            <a:br>
              <a:rPr lang="sv-SE" sz="1200" dirty="0" smtClean="0"/>
            </a:br>
            <a:r>
              <a:rPr lang="sv-SE" sz="1200" dirty="0" smtClean="0"/>
              <a:t>Uniforms</a:t>
            </a:r>
            <a:br>
              <a:rPr lang="sv-SE" sz="1200" dirty="0" smtClean="0"/>
            </a:br>
            <a:endParaRPr lang="sv-SE" sz="12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3783560" y="3719385"/>
            <a:ext cx="948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 smtClean="0"/>
              <a:t>Varyings</a:t>
            </a:r>
            <a:endParaRPr lang="sv-SE" sz="1200" dirty="0" smtClean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1439863" y="410744"/>
            <a:ext cx="7240509" cy="540000"/>
          </a:xfrm>
        </p:spPr>
        <p:txBody>
          <a:bodyPr/>
          <a:lstStyle/>
          <a:p>
            <a:r>
              <a:rPr lang="sv-SE" dirty="0" err="1" smtClean="0"/>
              <a:t>Keep</a:t>
            </a:r>
            <a:r>
              <a:rPr lang="sv-SE" dirty="0" smtClean="0"/>
              <a:t> </a:t>
            </a:r>
            <a:r>
              <a:rPr lang="sv-SE" dirty="0" err="1" smtClean="0"/>
              <a:t>calm</a:t>
            </a:r>
            <a:r>
              <a:rPr lang="sv-SE" dirty="0" smtClean="0"/>
              <a:t> and process 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7831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 animBg="1"/>
      <p:bldP spid="25" grpId="0" animBg="1"/>
      <p:bldP spid="28" grpId="0" animBg="1"/>
      <p:bldP spid="29" grpId="0" animBg="1"/>
      <p:bldP spid="30" grpId="0" animBg="1"/>
      <p:bldP spid="31" grpId="0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Know</a:t>
            </a:r>
            <a:r>
              <a:rPr lang="sv-SE" dirty="0" smtClean="0"/>
              <a:t> </a:t>
            </a:r>
            <a:r>
              <a:rPr lang="sv-SE" dirty="0" err="1" smtClean="0"/>
              <a:t>your</a:t>
            </a:r>
            <a:r>
              <a:rPr lang="sv-SE" dirty="0" smtClean="0"/>
              <a:t> data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39863" y="1426250"/>
            <a:ext cx="7236000" cy="3276000"/>
          </a:xfrm>
        </p:spPr>
        <p:txBody>
          <a:bodyPr/>
          <a:lstStyle/>
          <a:p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6</a:t>
            </a:fld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3788593" y="2953950"/>
            <a:ext cx="1217634" cy="6644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/>
              <a:t>Vertex</a:t>
            </a:r>
            <a:r>
              <a:rPr lang="sv-SE" sz="1600" dirty="0" smtClean="0"/>
              <a:t/>
            </a:r>
            <a:br>
              <a:rPr lang="sv-SE" sz="1600" dirty="0" smtClean="0"/>
            </a:br>
            <a:r>
              <a:rPr lang="sv-SE" sz="1600" dirty="0" err="1" smtClean="0"/>
              <a:t>Shader</a:t>
            </a:r>
            <a:endParaRPr lang="sv-SE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13151" y="2973201"/>
            <a:ext cx="1353344" cy="646331"/>
          </a:xfrm>
          <a:prstGeom prst="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 err="1" smtClean="0"/>
              <a:t>Attribute</a:t>
            </a:r>
            <a:endParaRPr lang="sv-SE" sz="1200" dirty="0" smtClean="0"/>
          </a:p>
          <a:p>
            <a:r>
              <a:rPr lang="sv-SE" sz="1200" dirty="0" err="1" smtClean="0"/>
              <a:t>float,vec,mat</a:t>
            </a:r>
            <a:r>
              <a:rPr lang="sv-SE" sz="1200" dirty="0" smtClean="0"/>
              <a:t/>
            </a:r>
            <a:br>
              <a:rPr lang="sv-SE" sz="1200" dirty="0" smtClean="0"/>
            </a:br>
            <a:endParaRPr lang="sv-SE" sz="12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7354957" y="2841341"/>
            <a:ext cx="1217634" cy="6644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Fragment</a:t>
            </a:r>
            <a:br>
              <a:rPr lang="sv-SE" sz="1600" dirty="0" smtClean="0"/>
            </a:br>
            <a:r>
              <a:rPr lang="sv-SE" sz="1600" dirty="0" err="1" smtClean="0"/>
              <a:t>Shader</a:t>
            </a:r>
            <a:endParaRPr lang="sv-SE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06274" y="3830003"/>
            <a:ext cx="1202270" cy="830997"/>
          </a:xfrm>
          <a:prstGeom prst="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 smtClean="0"/>
              <a:t/>
            </a:r>
            <a:br>
              <a:rPr lang="sv-SE" sz="1200" dirty="0" smtClean="0"/>
            </a:br>
            <a:r>
              <a:rPr lang="sv-SE" sz="1200" dirty="0" smtClean="0"/>
              <a:t>Uniform[]</a:t>
            </a:r>
            <a:br>
              <a:rPr lang="sv-SE" sz="1200" dirty="0" smtClean="0"/>
            </a:br>
            <a:r>
              <a:rPr lang="sv-SE" sz="1200" dirty="0" err="1" smtClean="0"/>
              <a:t>float,vec,mat,sampler</a:t>
            </a:r>
            <a:endParaRPr lang="sv-SE" sz="1200" dirty="0" smtClean="0"/>
          </a:p>
        </p:txBody>
      </p:sp>
      <p:cxnSp>
        <p:nvCxnSpPr>
          <p:cNvPr id="12" name="Elbow Connector 11"/>
          <p:cNvCxnSpPr>
            <a:stCxn id="9" idx="3"/>
            <a:endCxn id="6" idx="2"/>
          </p:cNvCxnSpPr>
          <p:nvPr/>
        </p:nvCxnSpPr>
        <p:spPr>
          <a:xfrm flipV="1">
            <a:off x="2308544" y="3618366"/>
            <a:ext cx="2088866" cy="627136"/>
          </a:xfrm>
          <a:prstGeom prst="bentConnector2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3"/>
            <a:endCxn id="8" idx="2"/>
          </p:cNvCxnSpPr>
          <p:nvPr/>
        </p:nvCxnSpPr>
        <p:spPr>
          <a:xfrm flipV="1">
            <a:off x="2308544" y="3505757"/>
            <a:ext cx="5655230" cy="739745"/>
          </a:xfrm>
          <a:prstGeom prst="bentConnector2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6" idx="1"/>
          </p:cNvCxnSpPr>
          <p:nvPr/>
        </p:nvCxnSpPr>
        <p:spPr>
          <a:xfrm flipV="1">
            <a:off x="2466495" y="3286158"/>
            <a:ext cx="1322098" cy="10209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77102" y="3173549"/>
            <a:ext cx="1231199" cy="646331"/>
          </a:xfrm>
          <a:prstGeom prst="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 err="1" smtClean="0"/>
              <a:t>Varying</a:t>
            </a:r>
            <a:r>
              <a:rPr lang="sv-SE" sz="1200" dirty="0" smtClean="0"/>
              <a:t>[]</a:t>
            </a:r>
            <a:br>
              <a:rPr lang="sv-SE" sz="1200" dirty="0" smtClean="0"/>
            </a:br>
            <a:r>
              <a:rPr lang="sv-SE" sz="1200" dirty="0" err="1" smtClean="0"/>
              <a:t>float,vec,mat</a:t>
            </a:r>
            <a:r>
              <a:rPr lang="sv-SE" sz="1200" dirty="0" smtClean="0"/>
              <a:t/>
            </a:r>
            <a:br>
              <a:rPr lang="sv-SE" sz="1200" dirty="0" smtClean="0"/>
            </a:br>
            <a:endParaRPr lang="sv-SE" sz="1200" dirty="0" smtClean="0"/>
          </a:p>
        </p:txBody>
      </p:sp>
      <p:cxnSp>
        <p:nvCxnSpPr>
          <p:cNvPr id="29" name="Straight Arrow Connector 28"/>
          <p:cNvCxnSpPr>
            <a:stCxn id="6" idx="3"/>
            <a:endCxn id="28" idx="1"/>
          </p:cNvCxnSpPr>
          <p:nvPr/>
        </p:nvCxnSpPr>
        <p:spPr>
          <a:xfrm>
            <a:off x="5006227" y="3286158"/>
            <a:ext cx="570875" cy="21055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3"/>
            <a:endCxn id="8" idx="1"/>
          </p:cNvCxnSpPr>
          <p:nvPr/>
        </p:nvCxnSpPr>
        <p:spPr>
          <a:xfrm flipV="1">
            <a:off x="6808301" y="3173549"/>
            <a:ext cx="546656" cy="32316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ular Callout 22"/>
          <p:cNvSpPr/>
          <p:nvPr/>
        </p:nvSpPr>
        <p:spPr>
          <a:xfrm>
            <a:off x="1006762" y="1426250"/>
            <a:ext cx="1617224" cy="1214743"/>
          </a:xfrm>
          <a:prstGeom prst="wedgeRoundRectCallout">
            <a:avLst>
              <a:gd name="adj1" fmla="val -32669"/>
              <a:gd name="adj2" fmla="val 7592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r>
              <a:rPr lang="sv-SE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Minimum </a:t>
            </a:r>
            <a:r>
              <a:rPr lang="sv-SE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vertices</a:t>
            </a:r>
            <a:r>
              <a:rPr lang="sv-SE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to make </a:t>
            </a:r>
            <a:r>
              <a:rPr lang="sv-SE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up</a:t>
            </a:r>
            <a:r>
              <a:rPr lang="sv-SE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sv-SE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triangles</a:t>
            </a:r>
            <a:r>
              <a:rPr lang="sv-SE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sv-SE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lines</a:t>
            </a:r>
            <a:r>
              <a:rPr lang="sv-SE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or </a:t>
            </a:r>
            <a:r>
              <a:rPr lang="sv-SE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points</a:t>
            </a:r>
            <a:endParaRPr lang="sv-SE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04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28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Programmable</a:t>
            </a:r>
            <a:r>
              <a:rPr lang="sv-SE" dirty="0" smtClean="0"/>
              <a:t> pipeline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Attributes</a:t>
            </a:r>
            <a:r>
              <a:rPr lang="sv-SE" dirty="0" smtClean="0"/>
              <a:t> make </a:t>
            </a:r>
            <a:r>
              <a:rPr lang="sv-SE" dirty="0" err="1" smtClean="0"/>
              <a:t>up</a:t>
            </a:r>
            <a:r>
              <a:rPr lang="sv-SE" dirty="0" smtClean="0"/>
              <a:t> </a:t>
            </a:r>
            <a:r>
              <a:rPr lang="sv-SE" dirty="0" err="1" smtClean="0"/>
              <a:t>vertices</a:t>
            </a:r>
            <a:r>
              <a:rPr lang="sv-SE" dirty="0" smtClean="0"/>
              <a:t>, normals and </a:t>
            </a:r>
            <a:r>
              <a:rPr lang="sv-SE" dirty="0" err="1" smtClean="0"/>
              <a:t>texture</a:t>
            </a:r>
            <a:r>
              <a:rPr lang="sv-SE" dirty="0" smtClean="0"/>
              <a:t> data. </a:t>
            </a:r>
            <a:r>
              <a:rPr lang="sv-SE" dirty="0" err="1" smtClean="0"/>
              <a:t>Visible</a:t>
            </a:r>
            <a:r>
              <a:rPr lang="sv-SE" dirty="0" smtClean="0"/>
              <a:t> </a:t>
            </a:r>
            <a:r>
              <a:rPr lang="sv-SE" dirty="0" err="1" smtClean="0"/>
              <a:t>only</a:t>
            </a:r>
            <a:r>
              <a:rPr lang="sv-SE" dirty="0" smtClean="0"/>
              <a:t> in the </a:t>
            </a:r>
            <a:r>
              <a:rPr lang="sv-SE" dirty="0" err="1" smtClean="0"/>
              <a:t>vertex</a:t>
            </a:r>
            <a:r>
              <a:rPr lang="sv-SE" dirty="0" smtClean="0"/>
              <a:t> processor.</a:t>
            </a:r>
          </a:p>
          <a:p>
            <a:r>
              <a:rPr lang="sv-SE" dirty="0" err="1" smtClean="0"/>
              <a:t>Attributes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component</a:t>
            </a:r>
            <a:r>
              <a:rPr lang="sv-SE" dirty="0" smtClean="0"/>
              <a:t> (</a:t>
            </a:r>
            <a:r>
              <a:rPr lang="sv-SE" dirty="0" err="1" smtClean="0"/>
              <a:t>vertex</a:t>
            </a:r>
            <a:r>
              <a:rPr lang="sv-SE" dirty="0" smtClean="0"/>
              <a:t>) </a:t>
            </a:r>
            <a:r>
              <a:rPr lang="sv-SE" dirty="0" err="1" smtClean="0"/>
              <a:t>specific</a:t>
            </a:r>
            <a:r>
              <a:rPr lang="sv-SE" dirty="0" smtClean="0"/>
              <a:t>.</a:t>
            </a:r>
            <a:br>
              <a:rPr lang="sv-SE" dirty="0" smtClean="0"/>
            </a:br>
            <a:r>
              <a:rPr lang="sv-SE" dirty="0" err="1" smtClean="0"/>
              <a:t>Needs</a:t>
            </a:r>
            <a:r>
              <a:rPr lang="sv-SE" dirty="0" smtClean="0"/>
              <a:t> to be </a:t>
            </a:r>
            <a:r>
              <a:rPr lang="sv-SE" dirty="0" err="1" smtClean="0"/>
              <a:t>bound</a:t>
            </a:r>
            <a:r>
              <a:rPr lang="sv-SE" dirty="0" smtClean="0"/>
              <a:t> to </a:t>
            </a:r>
            <a:r>
              <a:rPr lang="sv-SE" dirty="0" err="1" smtClean="0"/>
              <a:t>attributes</a:t>
            </a:r>
            <a:r>
              <a:rPr lang="sv-SE" dirty="0" smtClean="0"/>
              <a:t> </a:t>
            </a:r>
            <a:r>
              <a:rPr lang="sv-SE" dirty="0" err="1" smtClean="0"/>
              <a:t>declared</a:t>
            </a:r>
            <a:r>
              <a:rPr lang="sv-SE" dirty="0" smtClean="0"/>
              <a:t> in </a:t>
            </a:r>
            <a:r>
              <a:rPr lang="sv-SE" dirty="0" err="1" smtClean="0"/>
              <a:t>vertex</a:t>
            </a:r>
            <a:r>
              <a:rPr lang="sv-SE" dirty="0" smtClean="0"/>
              <a:t> </a:t>
            </a:r>
            <a:r>
              <a:rPr lang="sv-SE" dirty="0" err="1" smtClean="0"/>
              <a:t>shader</a:t>
            </a:r>
            <a:r>
              <a:rPr lang="sv-SE" dirty="0" smtClean="0"/>
              <a:t>. A pointer </a:t>
            </a:r>
            <a:r>
              <a:rPr lang="sv-SE" dirty="0" err="1" smtClean="0"/>
              <a:t>shall</a:t>
            </a:r>
            <a:r>
              <a:rPr lang="sv-SE" dirty="0" smtClean="0"/>
              <a:t> be set to ’</a:t>
            </a:r>
            <a:r>
              <a:rPr lang="sv-SE" dirty="0" err="1" smtClean="0"/>
              <a:t>aMyVertexData</a:t>
            </a:r>
            <a:r>
              <a:rPr lang="sv-SE" dirty="0" smtClean="0"/>
              <a:t>’</a:t>
            </a:r>
          </a:p>
          <a:p>
            <a:r>
              <a:rPr lang="sv-SE" dirty="0" smtClean="0"/>
              <a:t>Uniforms - </a:t>
            </a:r>
            <a:r>
              <a:rPr lang="sv-SE" dirty="0" err="1" smtClean="0"/>
              <a:t>visible</a:t>
            </a:r>
            <a:r>
              <a:rPr lang="sv-SE" dirty="0" smtClean="0"/>
              <a:t> in </a:t>
            </a:r>
            <a:r>
              <a:rPr lang="sv-SE" dirty="0" err="1" smtClean="0"/>
              <a:t>both</a:t>
            </a:r>
            <a:r>
              <a:rPr lang="sv-SE" dirty="0" smtClean="0"/>
              <a:t> </a:t>
            </a:r>
            <a:r>
              <a:rPr lang="sv-SE" dirty="0" err="1" smtClean="0"/>
              <a:t>vertex</a:t>
            </a:r>
            <a:r>
              <a:rPr lang="sv-SE" dirty="0" smtClean="0"/>
              <a:t> and fragment processor.</a:t>
            </a:r>
            <a:br>
              <a:rPr lang="sv-SE" dirty="0" smtClean="0"/>
            </a:br>
            <a:r>
              <a:rPr lang="sv-SE" dirty="0" err="1" smtClean="0"/>
              <a:t>Needs</a:t>
            </a:r>
            <a:r>
              <a:rPr lang="sv-SE" dirty="0" smtClean="0"/>
              <a:t> to be </a:t>
            </a:r>
            <a:r>
              <a:rPr lang="sv-SE" dirty="0" err="1" smtClean="0"/>
              <a:t>bound</a:t>
            </a:r>
            <a:r>
              <a:rPr lang="sv-SE" dirty="0" smtClean="0"/>
              <a:t> to uniforms </a:t>
            </a:r>
            <a:r>
              <a:rPr lang="sv-SE" dirty="0" err="1" smtClean="0"/>
              <a:t>declared</a:t>
            </a:r>
            <a:r>
              <a:rPr lang="sv-SE" dirty="0" smtClean="0"/>
              <a:t> in </a:t>
            </a:r>
            <a:r>
              <a:rPr lang="sv-SE" dirty="0" err="1" smtClean="0"/>
              <a:t>shaders</a:t>
            </a:r>
            <a:r>
              <a:rPr lang="sv-SE" dirty="0" smtClean="0"/>
              <a:t>. Uniforms </a:t>
            </a:r>
            <a:r>
              <a:rPr lang="sv-SE" dirty="0" err="1" smtClean="0"/>
              <a:t>are</a:t>
            </a:r>
            <a:r>
              <a:rPr lang="sv-SE" dirty="0" smtClean="0"/>
              <a:t> set by </a:t>
            </a:r>
            <a:r>
              <a:rPr lang="sv-SE" dirty="0" err="1" smtClean="0"/>
              <a:t>type</a:t>
            </a:r>
            <a:r>
              <a:rPr lang="sv-SE" dirty="0" smtClean="0"/>
              <a:t>, </a:t>
            </a:r>
            <a:r>
              <a:rPr lang="sv-SE" dirty="0" err="1" smtClean="0"/>
              <a:t>eg</a:t>
            </a:r>
            <a:r>
              <a:rPr lang="sv-SE" dirty="0" smtClean="0"/>
              <a:t> </a:t>
            </a:r>
            <a:r>
              <a:rPr lang="sv-SE" dirty="0" err="1" smtClean="0"/>
              <a:t>glUniformMatrix</a:t>
            </a:r>
            <a:r>
              <a:rPr lang="sv-SE" dirty="0" smtClean="0"/>
              <a:t>()</a:t>
            </a:r>
          </a:p>
          <a:p>
            <a:r>
              <a:rPr lang="sv-SE" dirty="0" err="1" smtClean="0"/>
              <a:t>Varyings</a:t>
            </a:r>
            <a:r>
              <a:rPr lang="sv-SE" dirty="0" smtClean="0"/>
              <a:t> – set by </a:t>
            </a:r>
            <a:r>
              <a:rPr lang="sv-SE" dirty="0" err="1" smtClean="0"/>
              <a:t>vertex</a:t>
            </a:r>
            <a:r>
              <a:rPr lang="sv-SE" dirty="0" smtClean="0"/>
              <a:t> processor and </a:t>
            </a:r>
            <a:r>
              <a:rPr lang="sv-SE" dirty="0" err="1" smtClean="0"/>
              <a:t>interpolated</a:t>
            </a:r>
            <a:r>
              <a:rPr lang="sv-SE" dirty="0" smtClean="0"/>
              <a:t> </a:t>
            </a:r>
            <a:r>
              <a:rPr lang="sv-SE" dirty="0" err="1" smtClean="0"/>
              <a:t>across</a:t>
            </a:r>
            <a:r>
              <a:rPr lang="sv-SE" dirty="0" smtClean="0"/>
              <a:t> </a:t>
            </a:r>
            <a:r>
              <a:rPr lang="sv-SE" dirty="0" err="1" smtClean="0"/>
              <a:t>rasterized</a:t>
            </a:r>
            <a:r>
              <a:rPr lang="sv-SE" dirty="0" smtClean="0"/>
              <a:t> primitive, for </a:t>
            </a:r>
            <a:r>
              <a:rPr lang="sv-SE" dirty="0" err="1" smtClean="0"/>
              <a:t>instance</a:t>
            </a:r>
            <a:r>
              <a:rPr lang="sv-SE" dirty="0" smtClean="0"/>
              <a:t> normal or color.</a:t>
            </a:r>
          </a:p>
          <a:p>
            <a:endParaRPr lang="sv-SE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61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Declaration</a:t>
            </a:r>
            <a:r>
              <a:rPr lang="sv-SE" dirty="0" smtClean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independence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1440000" y="1152000"/>
            <a:ext cx="7239600" cy="216000"/>
          </a:xfrm>
        </p:spPr>
        <p:txBody>
          <a:bodyPr/>
          <a:lstStyle/>
          <a:p>
            <a:r>
              <a:rPr lang="sv-SE" dirty="0" err="1" smtClean="0"/>
              <a:t>How</a:t>
            </a:r>
            <a:r>
              <a:rPr lang="sv-SE" dirty="0" smtClean="0"/>
              <a:t> to get data </a:t>
            </a:r>
            <a:r>
              <a:rPr lang="sv-SE" dirty="0" err="1" smtClean="0"/>
              <a:t>into</a:t>
            </a:r>
            <a:r>
              <a:rPr lang="sv-SE" dirty="0" smtClean="0"/>
              <a:t> </a:t>
            </a:r>
            <a:r>
              <a:rPr lang="sv-SE" dirty="0" err="1" smtClean="0"/>
              <a:t>vertex</a:t>
            </a:r>
            <a:r>
              <a:rPr lang="sv-SE" dirty="0" smtClean="0"/>
              <a:t> </a:t>
            </a:r>
            <a:r>
              <a:rPr lang="sv-SE" dirty="0" err="1" smtClean="0"/>
              <a:t>shader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8</a:t>
            </a:fld>
            <a:endParaRPr lang="sv-SE"/>
          </a:p>
        </p:txBody>
      </p:sp>
      <p:grpSp>
        <p:nvGrpSpPr>
          <p:cNvPr id="13" name="Group 12"/>
          <p:cNvGrpSpPr/>
          <p:nvPr/>
        </p:nvGrpSpPr>
        <p:grpSpPr>
          <a:xfrm>
            <a:off x="1119883" y="2372510"/>
            <a:ext cx="3256909" cy="2496353"/>
            <a:chOff x="2167846" y="1563335"/>
            <a:chExt cx="3256909" cy="3142301"/>
          </a:xfrm>
        </p:grpSpPr>
        <p:sp>
          <p:nvSpPr>
            <p:cNvPr id="7" name="TextBox 6"/>
            <p:cNvSpPr txBox="1"/>
            <p:nvPr/>
          </p:nvSpPr>
          <p:spPr>
            <a:xfrm>
              <a:off x="2167846" y="1563335"/>
              <a:ext cx="3256909" cy="3142301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sv-SE" sz="1100" dirty="0" smtClean="0"/>
                <a:t>#version 100</a:t>
              </a:r>
            </a:p>
            <a:p>
              <a:endParaRPr lang="sv-SE" sz="1100" dirty="0" smtClean="0"/>
            </a:p>
            <a:p>
              <a:endParaRPr lang="sv-SE" sz="1100" dirty="0" smtClean="0"/>
            </a:p>
            <a:p>
              <a:endParaRPr lang="sv-SE" sz="1100" dirty="0" smtClean="0"/>
            </a:p>
            <a:p>
              <a:endParaRPr lang="sv-SE" sz="1100" dirty="0" smtClean="0"/>
            </a:p>
            <a:p>
              <a:endParaRPr lang="sv-SE" sz="1100" dirty="0" smtClean="0"/>
            </a:p>
            <a:p>
              <a:endParaRPr lang="sv-SE" sz="1100" dirty="0" smtClean="0"/>
            </a:p>
            <a:p>
              <a:r>
                <a:rPr lang="sv-SE" sz="1100" dirty="0" err="1"/>
                <a:t>v</a:t>
              </a:r>
              <a:r>
                <a:rPr lang="sv-SE" sz="1100" dirty="0" err="1" smtClean="0"/>
                <a:t>oid</a:t>
              </a:r>
              <a:r>
                <a:rPr lang="sv-SE" sz="1100" dirty="0" smtClean="0"/>
                <a:t> </a:t>
              </a:r>
              <a:r>
                <a:rPr lang="sv-SE" sz="1100" dirty="0" err="1" smtClean="0"/>
                <a:t>main</a:t>
              </a:r>
              <a:r>
                <a:rPr lang="sv-SE" sz="1100" dirty="0" smtClean="0"/>
                <a:t>() {</a:t>
              </a:r>
            </a:p>
            <a:p>
              <a:endParaRPr lang="sv-SE" sz="1100" dirty="0" smtClean="0"/>
            </a:p>
            <a:p>
              <a:r>
                <a:rPr lang="sv-SE" sz="1100" dirty="0" smtClean="0"/>
                <a:t>    </a:t>
              </a:r>
              <a:br>
                <a:rPr lang="sv-SE" sz="1100" dirty="0" smtClean="0"/>
              </a:br>
              <a:r>
                <a:rPr lang="sv-SE" sz="1100" dirty="0" smtClean="0"/>
                <a:t>    </a:t>
              </a:r>
              <a:r>
                <a:rPr lang="sv-SE" sz="1100" dirty="0" err="1"/>
                <a:t>g</a:t>
              </a:r>
              <a:r>
                <a:rPr lang="sv-SE" sz="1100" dirty="0" err="1" smtClean="0"/>
                <a:t>l_Position</a:t>
              </a:r>
              <a:r>
                <a:rPr lang="sv-SE" sz="1100" dirty="0" smtClean="0"/>
                <a:t> = </a:t>
              </a:r>
              <a:r>
                <a:rPr lang="sv-SE" sz="1100" dirty="0" err="1" smtClean="0"/>
                <a:t>aMyVertex</a:t>
              </a:r>
              <a:r>
                <a:rPr lang="sv-SE" sz="1100" dirty="0" smtClean="0"/>
                <a:t> * </a:t>
              </a:r>
              <a:r>
                <a:rPr lang="sv-SE" sz="1100" dirty="0" err="1" smtClean="0"/>
                <a:t>uMyMatrix</a:t>
              </a:r>
              <a:r>
                <a:rPr lang="sv-SE" sz="1100" dirty="0" smtClean="0"/>
                <a:t>;</a:t>
              </a:r>
              <a:endParaRPr lang="sv-SE" sz="1100" dirty="0"/>
            </a:p>
            <a:p>
              <a:endParaRPr lang="sv-SE" sz="1100" dirty="0" smtClean="0"/>
            </a:p>
            <a:p>
              <a:r>
                <a:rPr lang="sv-SE" sz="1100" dirty="0"/>
                <a:t>}</a:t>
              </a:r>
              <a:endParaRPr lang="sv-SE" sz="1100" dirty="0" smtClean="0"/>
            </a:p>
            <a:p>
              <a:endParaRPr lang="sv-SE" sz="1100" dirty="0"/>
            </a:p>
            <a:p>
              <a:endParaRPr lang="sv-SE" sz="1100" dirty="0" smtClean="0"/>
            </a:p>
            <a:p>
              <a:endParaRPr lang="sv-SE" sz="1100" dirty="0" smtClean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94571" y="1844023"/>
              <a:ext cx="2075375" cy="29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100" dirty="0" err="1"/>
                <a:t>Attribute</a:t>
              </a:r>
              <a:r>
                <a:rPr lang="sv-SE" sz="1100" dirty="0"/>
                <a:t> vec3 </a:t>
              </a:r>
              <a:r>
                <a:rPr lang="sv-SE" sz="1100" dirty="0" err="1"/>
                <a:t>aMyVertex</a:t>
              </a:r>
              <a:endParaRPr lang="sv-SE" sz="1100" dirty="0" smtClean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94571" y="2166303"/>
              <a:ext cx="1993185" cy="29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100" dirty="0"/>
                <a:t>Uniform mat4 </a:t>
              </a:r>
              <a:r>
                <a:rPr lang="sv-SE" sz="1100" dirty="0" err="1"/>
                <a:t>uMyMatrix</a:t>
              </a:r>
              <a:endParaRPr lang="sv-SE" sz="1100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94571" y="2472804"/>
              <a:ext cx="1839073" cy="29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100" dirty="0" err="1" smtClean="0"/>
                <a:t>Varying</a:t>
              </a:r>
              <a:r>
                <a:rPr lang="sv-SE" sz="1100" dirty="0" smtClean="0"/>
                <a:t> vec4 </a:t>
              </a:r>
              <a:r>
                <a:rPr lang="sv-SE" sz="1100" dirty="0" err="1" smtClean="0"/>
                <a:t>vMyColor</a:t>
              </a:r>
              <a:endParaRPr lang="sv-SE" sz="11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868778" y="2498825"/>
            <a:ext cx="1949853" cy="2616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100" dirty="0" err="1" smtClean="0"/>
              <a:t>glVertexAttribPointer</a:t>
            </a:r>
            <a:r>
              <a:rPr lang="sv-SE" sz="1100" dirty="0" smtClean="0"/>
              <a:t>()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1664414" y="1440000"/>
            <a:ext cx="1756880" cy="612648"/>
          </a:xfrm>
          <a:prstGeom prst="wedgeRoundRectCallout">
            <a:avLst>
              <a:gd name="adj1" fmla="val -25327"/>
              <a:gd name="adj2" fmla="val 10610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GLES 2.0 </a:t>
            </a:r>
            <a:r>
              <a:rPr lang="sv-SE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Vertex</a:t>
            </a:r>
            <a:r>
              <a:rPr lang="sv-SE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sv-SE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shader</a:t>
            </a:r>
            <a:endParaRPr lang="sv-SE" sz="11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1" name="Straight Arrow Connector 20"/>
          <p:cNvCxnSpPr>
            <a:stCxn id="10" idx="3"/>
            <a:endCxn id="14" idx="1"/>
          </p:cNvCxnSpPr>
          <p:nvPr/>
        </p:nvCxnSpPr>
        <p:spPr>
          <a:xfrm flipV="1">
            <a:off x="3821983" y="2629630"/>
            <a:ext cx="2046795" cy="8245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739793" y="2968117"/>
            <a:ext cx="4078839" cy="274632"/>
            <a:chOff x="3739793" y="2968117"/>
            <a:chExt cx="4078839" cy="274632"/>
          </a:xfrm>
        </p:grpSpPr>
        <p:sp>
          <p:nvSpPr>
            <p:cNvPr id="17" name="TextBox 16"/>
            <p:cNvSpPr txBox="1"/>
            <p:nvPr/>
          </p:nvSpPr>
          <p:spPr>
            <a:xfrm>
              <a:off x="5868779" y="2981139"/>
              <a:ext cx="1949853" cy="26161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sv-SE" sz="1100" dirty="0" smtClean="0"/>
                <a:t>glUniformMatrix4fv()</a:t>
              </a:r>
            </a:p>
          </p:txBody>
        </p:sp>
        <p:cxnSp>
          <p:nvCxnSpPr>
            <p:cNvPr id="25" name="Straight Arrow Connector 24"/>
            <p:cNvCxnSpPr>
              <a:stCxn id="11" idx="3"/>
              <a:endCxn id="17" idx="1"/>
            </p:cNvCxnSpPr>
            <p:nvPr/>
          </p:nvCxnSpPr>
          <p:spPr>
            <a:xfrm>
              <a:off x="3739793" y="2968117"/>
              <a:ext cx="2128986" cy="143827"/>
            </a:xfrm>
            <a:prstGeom prst="straightConnector1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318554" y="3211612"/>
            <a:ext cx="4500076" cy="761645"/>
            <a:chOff x="3318554" y="3211612"/>
            <a:chExt cx="4500076" cy="761645"/>
          </a:xfrm>
        </p:grpSpPr>
        <p:sp>
          <p:nvSpPr>
            <p:cNvPr id="18" name="TextBox 17"/>
            <p:cNvSpPr txBox="1"/>
            <p:nvPr/>
          </p:nvSpPr>
          <p:spPr>
            <a:xfrm>
              <a:off x="5868777" y="3463453"/>
              <a:ext cx="1949853" cy="26161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sv-SE" sz="1100" dirty="0" err="1" smtClean="0"/>
                <a:t>Assign</a:t>
              </a:r>
              <a:r>
                <a:rPr lang="sv-SE" sz="1100" dirty="0" smtClean="0"/>
                <a:t> in </a:t>
              </a:r>
              <a:r>
                <a:rPr lang="sv-SE" sz="1100" dirty="0" err="1" smtClean="0"/>
                <a:t>shader</a:t>
              </a:r>
              <a:endParaRPr lang="sv-SE" sz="1100" dirty="0" smtClean="0"/>
            </a:p>
          </p:txBody>
        </p:sp>
        <p:cxnSp>
          <p:nvCxnSpPr>
            <p:cNvPr id="29" name="Straight Arrow Connector 28"/>
            <p:cNvCxnSpPr>
              <a:stCxn id="12" idx="3"/>
              <a:endCxn id="18" idx="1"/>
            </p:cNvCxnSpPr>
            <p:nvPr/>
          </p:nvCxnSpPr>
          <p:spPr>
            <a:xfrm>
              <a:off x="3585681" y="3211612"/>
              <a:ext cx="2283096" cy="382646"/>
            </a:xfrm>
            <a:prstGeom prst="straightConnector1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8" idx="1"/>
              <a:endCxn id="36" idx="3"/>
            </p:cNvCxnSpPr>
            <p:nvPr/>
          </p:nvCxnSpPr>
          <p:spPr>
            <a:xfrm flipH="1">
              <a:off x="3318554" y="3594258"/>
              <a:ext cx="2550223" cy="378999"/>
            </a:xfrm>
            <a:prstGeom prst="straightConnector1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1328262" y="3842452"/>
            <a:ext cx="1990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dirty="0" err="1"/>
              <a:t>vMyColor</a:t>
            </a:r>
            <a:r>
              <a:rPr lang="sv-SE" sz="1100" dirty="0"/>
              <a:t> = </a:t>
            </a:r>
            <a:r>
              <a:rPr lang="sv-SE" sz="1100" dirty="0" err="1"/>
              <a:t>aAttríbColor</a:t>
            </a:r>
            <a:r>
              <a:rPr lang="sv-SE" sz="1100" dirty="0"/>
              <a:t>;</a:t>
            </a:r>
            <a:endParaRPr lang="sv-SE" sz="1100" dirty="0" smtClean="0"/>
          </a:p>
        </p:txBody>
      </p:sp>
    </p:spTree>
    <p:extLst>
      <p:ext uri="{BB962C8B-B14F-4D97-AF65-F5344CB8AC3E}">
        <p14:creationId xmlns:p14="http://schemas.microsoft.com/office/powerpoint/2010/main" val="418130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Super </a:t>
            </a:r>
            <a:r>
              <a:rPr lang="sv-SE" dirty="0" err="1" smtClean="0"/>
              <a:t>performance</a:t>
            </a:r>
            <a:r>
              <a:rPr lang="sv-SE" dirty="0" smtClean="0"/>
              <a:t> sprites	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sv-SE" dirty="0" smtClean="0"/>
              <a:t>1000 Sprites on </a:t>
            </a:r>
            <a:r>
              <a:rPr lang="sv-SE" dirty="0" err="1" smtClean="0"/>
              <a:t>screen</a:t>
            </a:r>
            <a:r>
              <a:rPr lang="sv-SE" dirty="0" smtClean="0"/>
              <a:t> at 60FPS in Java </a:t>
            </a:r>
            <a:r>
              <a:rPr lang="sv-SE" dirty="0" smtClean="0">
                <a:sym typeface="Wingdings" panose="05000000000000000000" pitchFamily="2" charset="2"/>
              </a:rPr>
              <a:t>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Non </a:t>
            </a:r>
            <a:r>
              <a:rPr lang="sv-SE" dirty="0" err="1" smtClean="0"/>
              <a:t>squared</a:t>
            </a:r>
            <a:r>
              <a:rPr lang="sv-SE" dirty="0" smtClean="0"/>
              <a:t> sprites, </a:t>
            </a:r>
            <a:r>
              <a:rPr lang="sv-SE" dirty="0" err="1" smtClean="0"/>
              <a:t>rotated</a:t>
            </a:r>
            <a:r>
              <a:rPr lang="sv-SE" dirty="0" smtClean="0"/>
              <a:t> and </a:t>
            </a:r>
            <a:r>
              <a:rPr lang="sv-SE" dirty="0" err="1" smtClean="0"/>
              <a:t>scaled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dynamic</a:t>
            </a:r>
            <a:r>
              <a:rPr lang="sv-SE" dirty="0" smtClean="0"/>
              <a:t> sprite image</a:t>
            </a:r>
          </a:p>
          <a:p>
            <a:r>
              <a:rPr lang="sv-SE" dirty="0" err="1"/>
              <a:t>Put</a:t>
            </a:r>
            <a:r>
              <a:rPr lang="sv-SE" dirty="0"/>
              <a:t> as </a:t>
            </a:r>
            <a:r>
              <a:rPr lang="sv-SE" dirty="0" err="1"/>
              <a:t>much</a:t>
            </a:r>
            <a:r>
              <a:rPr lang="sv-SE" dirty="0"/>
              <a:t> </a:t>
            </a:r>
            <a:r>
              <a:rPr lang="sv-SE" dirty="0" err="1"/>
              <a:t>processing</a:t>
            </a:r>
            <a:r>
              <a:rPr lang="sv-SE" dirty="0"/>
              <a:t> as </a:t>
            </a:r>
            <a:r>
              <a:rPr lang="sv-SE" dirty="0" err="1"/>
              <a:t>possible</a:t>
            </a:r>
            <a:r>
              <a:rPr lang="sv-SE" dirty="0"/>
              <a:t> on GL – </a:t>
            </a:r>
            <a:r>
              <a:rPr lang="sv-SE" dirty="0" err="1"/>
              <a:t>avoid</a:t>
            </a:r>
            <a:r>
              <a:rPr lang="sv-SE" dirty="0"/>
              <a:t> </a:t>
            </a:r>
            <a:r>
              <a:rPr lang="sv-SE" dirty="0" err="1"/>
              <a:t>doing</a:t>
            </a:r>
            <a:r>
              <a:rPr lang="sv-SE" dirty="0"/>
              <a:t> </a:t>
            </a:r>
            <a:r>
              <a:rPr lang="sv-SE" dirty="0" err="1"/>
              <a:t>calculations</a:t>
            </a:r>
            <a:r>
              <a:rPr lang="sv-SE" dirty="0"/>
              <a:t> on the </a:t>
            </a:r>
            <a:r>
              <a:rPr lang="sv-SE" dirty="0" smtClean="0"/>
              <a:t>CPU</a:t>
            </a:r>
          </a:p>
          <a:p>
            <a:r>
              <a:rPr lang="sv-SE" dirty="0" err="1" smtClean="0"/>
              <a:t>Shall</a:t>
            </a:r>
            <a:r>
              <a:rPr lang="sv-SE" dirty="0" smtClean="0"/>
              <a:t> </a:t>
            </a:r>
            <a:r>
              <a:rPr lang="sv-SE" dirty="0" err="1" smtClean="0"/>
              <a:t>run</a:t>
            </a:r>
            <a:r>
              <a:rPr lang="sv-SE" dirty="0" smtClean="0"/>
              <a:t> on </a:t>
            </a:r>
            <a:r>
              <a:rPr lang="sv-SE" dirty="0" err="1" smtClean="0"/>
              <a:t>older</a:t>
            </a:r>
            <a:r>
              <a:rPr lang="sv-SE" dirty="0" smtClean="0"/>
              <a:t> or </a:t>
            </a:r>
            <a:r>
              <a:rPr lang="sv-SE" dirty="0" err="1" smtClean="0"/>
              <a:t>low</a:t>
            </a:r>
            <a:r>
              <a:rPr lang="sv-SE" smtClean="0"/>
              <a:t> end </a:t>
            </a:r>
            <a:r>
              <a:rPr lang="sv-SE" dirty="0" smtClean="0"/>
              <a:t>hardware </a:t>
            </a:r>
            <a:r>
              <a:rPr lang="sv-SE" dirty="0" err="1" smtClean="0"/>
              <a:t>such</a:t>
            </a:r>
            <a:r>
              <a:rPr lang="sv-SE" dirty="0" smtClean="0"/>
              <a:t> as </a:t>
            </a:r>
            <a:r>
              <a:rPr lang="sv-SE" dirty="0" err="1" smtClean="0"/>
              <a:t>Tegra</a:t>
            </a:r>
            <a:r>
              <a:rPr lang="sv-SE" dirty="0" smtClean="0"/>
              <a:t> 2 / </a:t>
            </a:r>
            <a:r>
              <a:rPr lang="sv-SE" dirty="0" err="1" smtClean="0"/>
              <a:t>Adreno</a:t>
            </a:r>
            <a:r>
              <a:rPr lang="sv-SE" dirty="0" smtClean="0"/>
              <a:t> 220</a:t>
            </a:r>
          </a:p>
          <a:p>
            <a:r>
              <a:rPr lang="sv-SE" dirty="0" smtClean="0"/>
              <a:t>Calling </a:t>
            </a:r>
            <a:r>
              <a:rPr lang="sv-SE" dirty="0" err="1" smtClean="0"/>
              <a:t>drawArrays</a:t>
            </a:r>
            <a:r>
              <a:rPr lang="sv-SE" dirty="0" smtClean="0"/>
              <a:t> or </a:t>
            </a:r>
            <a:r>
              <a:rPr lang="sv-SE" dirty="0" err="1" smtClean="0"/>
              <a:t>drawElements</a:t>
            </a:r>
            <a:r>
              <a:rPr lang="sv-SE" dirty="0" smtClean="0"/>
              <a:t> is </a:t>
            </a:r>
            <a:r>
              <a:rPr lang="sv-SE" dirty="0" err="1" smtClean="0"/>
              <a:t>expensive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Lot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state</a:t>
            </a:r>
            <a:r>
              <a:rPr lang="sv-SE" dirty="0" smtClean="0"/>
              <a:t> handling and setup for </a:t>
            </a:r>
            <a:r>
              <a:rPr lang="sv-SE" dirty="0" err="1" smtClean="0"/>
              <a:t>each</a:t>
            </a:r>
            <a:r>
              <a:rPr lang="sv-SE" dirty="0" smtClean="0"/>
              <a:t> call</a:t>
            </a:r>
          </a:p>
          <a:p>
            <a:r>
              <a:rPr lang="sv-SE" dirty="0" err="1" smtClean="0"/>
              <a:t>Simply</a:t>
            </a:r>
            <a:r>
              <a:rPr lang="sv-SE" dirty="0" smtClean="0"/>
              <a:t> not </a:t>
            </a:r>
            <a:r>
              <a:rPr lang="sv-SE" dirty="0" err="1" smtClean="0"/>
              <a:t>possible</a:t>
            </a:r>
            <a:r>
              <a:rPr lang="sv-SE" dirty="0" smtClean="0"/>
              <a:t> on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type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hardware</a:t>
            </a:r>
          </a:p>
          <a:p>
            <a:r>
              <a:rPr lang="sv-SE" dirty="0" err="1" smtClean="0"/>
              <a:t>Figure</a:t>
            </a:r>
            <a:r>
              <a:rPr lang="sv-SE" dirty="0" smtClean="0"/>
              <a:t> </a:t>
            </a:r>
            <a:r>
              <a:rPr lang="sv-SE" dirty="0" err="1" smtClean="0"/>
              <a:t>out</a:t>
            </a:r>
            <a:r>
              <a:rPr lang="sv-SE" dirty="0" smtClean="0"/>
              <a:t> alternative solution</a:t>
            </a:r>
          </a:p>
          <a:p>
            <a:endParaRPr lang="sv-SE" dirty="0" smtClean="0"/>
          </a:p>
          <a:p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944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72012f13ae936cb5b35fddc69e4d4c6ecd68d"/>
</p:tagLst>
</file>

<file path=ppt/theme/theme1.xml><?xml version="1.0" encoding="utf-8"?>
<a:theme xmlns:a="http://schemas.openxmlformats.org/drawingml/2006/main" name="ÅF">
  <a:themeElements>
    <a:clrScheme name="ÅF">
      <a:dk1>
        <a:sysClr val="windowText" lastClr="000000"/>
      </a:dk1>
      <a:lt1>
        <a:sysClr val="window" lastClr="FFFFFF"/>
      </a:lt1>
      <a:dk2>
        <a:srgbClr val="506070"/>
      </a:dk2>
      <a:lt2>
        <a:srgbClr val="C0B0A0"/>
      </a:lt2>
      <a:accent1>
        <a:srgbClr val="00B1AC"/>
      </a:accent1>
      <a:accent2>
        <a:srgbClr val="0039A6"/>
      </a:accent2>
      <a:accent3>
        <a:srgbClr val="0096DB"/>
      </a:accent3>
      <a:accent4>
        <a:srgbClr val="66BC29"/>
      </a:accent4>
      <a:accent5>
        <a:srgbClr val="AC27A8"/>
      </a:accent5>
      <a:accent6>
        <a:srgbClr val="FB4357"/>
      </a:accent6>
      <a:hlink>
        <a:srgbClr val="5F5F5F"/>
      </a:hlink>
      <a:folHlink>
        <a:srgbClr val="919191"/>
      </a:folHlink>
    </a:clrScheme>
    <a:fontScheme name="ÅF_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_16_9.potx" id="{D8D61C58-01ED-4CCB-BEBE-A513AE7241DC}" vid="{F8ACCB1E-E946-4695-8C1F-22D115F3F588}"/>
    </a:ext>
  </a:extLst>
</a:theme>
</file>

<file path=ppt/theme/theme2.xml><?xml version="1.0" encoding="utf-8"?>
<a:theme xmlns:a="http://schemas.openxmlformats.org/drawingml/2006/main" name="Office Theme">
  <a:themeElements>
    <a:clrScheme name="ÅF">
      <a:dk1>
        <a:sysClr val="windowText" lastClr="000000"/>
      </a:dk1>
      <a:lt1>
        <a:sysClr val="window" lastClr="FFFFFF"/>
      </a:lt1>
      <a:dk2>
        <a:srgbClr val="506070"/>
      </a:dk2>
      <a:lt2>
        <a:srgbClr val="C0B0A0"/>
      </a:lt2>
      <a:accent1>
        <a:srgbClr val="FB4357"/>
      </a:accent1>
      <a:accent2>
        <a:srgbClr val="0039A6"/>
      </a:accent2>
      <a:accent3>
        <a:srgbClr val="0096DB"/>
      </a:accent3>
      <a:accent4>
        <a:srgbClr val="00B1AC"/>
      </a:accent4>
      <a:accent5>
        <a:srgbClr val="66BC29"/>
      </a:accent5>
      <a:accent6>
        <a:srgbClr val="AC27A8"/>
      </a:accent6>
      <a:hlink>
        <a:srgbClr val="5F5F5F"/>
      </a:hlink>
      <a:folHlink>
        <a:srgbClr val="919191"/>
      </a:folHlink>
    </a:clrScheme>
    <a:fontScheme name="ÅF_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ÅF">
      <a:dk1>
        <a:sysClr val="windowText" lastClr="000000"/>
      </a:dk1>
      <a:lt1>
        <a:sysClr val="window" lastClr="FFFFFF"/>
      </a:lt1>
      <a:dk2>
        <a:srgbClr val="506070"/>
      </a:dk2>
      <a:lt2>
        <a:srgbClr val="C0B0A0"/>
      </a:lt2>
      <a:accent1>
        <a:srgbClr val="FB4357"/>
      </a:accent1>
      <a:accent2>
        <a:srgbClr val="0039A6"/>
      </a:accent2>
      <a:accent3>
        <a:srgbClr val="0096DB"/>
      </a:accent3>
      <a:accent4>
        <a:srgbClr val="00B1AC"/>
      </a:accent4>
      <a:accent5>
        <a:srgbClr val="66BC29"/>
      </a:accent5>
      <a:accent6>
        <a:srgbClr val="AC27A8"/>
      </a:accent6>
      <a:hlink>
        <a:srgbClr val="5F5F5F"/>
      </a:hlink>
      <a:folHlink>
        <a:srgbClr val="919191"/>
      </a:folHlink>
    </a:clrScheme>
    <a:fontScheme name="ÅF_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PowerPoint_16_9</Template>
  <TotalTime>12259</TotalTime>
  <Words>866</Words>
  <Application>Microsoft Office PowerPoint</Application>
  <PresentationFormat>On-screen Show (16:9)</PresentationFormat>
  <Paragraphs>206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Verdana</vt:lpstr>
      <vt:lpstr>Wingdings</vt:lpstr>
      <vt:lpstr>ÅF</vt:lpstr>
      <vt:lpstr>Deconstructing OpenGL ES Richard Sahlin</vt:lpstr>
      <vt:lpstr>What’s in and what’s not</vt:lpstr>
      <vt:lpstr>A brief history of time </vt:lpstr>
      <vt:lpstr>It’s all about the shaders</vt:lpstr>
      <vt:lpstr>Keep calm and process on</vt:lpstr>
      <vt:lpstr>Know your data</vt:lpstr>
      <vt:lpstr>Programmable pipeline</vt:lpstr>
      <vt:lpstr>Declaration of independence</vt:lpstr>
      <vt:lpstr>Super performance sprites </vt:lpstr>
      <vt:lpstr>Tiled Sprite Engine</vt:lpstr>
      <vt:lpstr>Preparing the data</vt:lpstr>
      <vt:lpstr>Preparing the data - transform</vt:lpstr>
      <vt:lpstr>Preparing the data - frames</vt:lpstr>
      <vt:lpstr>Processing the data</vt:lpstr>
      <vt:lpstr>Shader code</vt:lpstr>
      <vt:lpstr>Vertex Shader - transform</vt:lpstr>
      <vt:lpstr>Have a look at the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Sahlin Richard</dc:creator>
  <cp:lastModifiedBy>Sahlin Richard</cp:lastModifiedBy>
  <cp:revision>72</cp:revision>
  <dcterms:created xsi:type="dcterms:W3CDTF">2015-04-07T10:30:46Z</dcterms:created>
  <dcterms:modified xsi:type="dcterms:W3CDTF">2015-05-21T09:54:04Z</dcterms:modified>
</cp:coreProperties>
</file>