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0" r:id="rId8"/>
    <p:sldId id="269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6" autoAdjust="0"/>
  </p:normalViewPr>
  <p:slideViewPr>
    <p:cSldViewPr snapToGrid="0">
      <p:cViewPr varScale="1">
        <p:scale>
          <a:sx n="85" d="100"/>
          <a:sy n="8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3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297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00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9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7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1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 smtClean="0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AB4C-7EDD-4D01-A6E2-67E4A12D3897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5468A0-173A-4BD8-BFF9-C04C755A7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ahlin/graphics-by-opengl" TargetMode="External"/><Relationship Id="rId2" Type="http://schemas.openxmlformats.org/officeDocument/2006/relationships/hyperlink" Target="https://github.com/KhronosGroup/glTF/blob/master/specification/2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Beginners guide to Physically  Based </a:t>
            </a:r>
            <a:r>
              <a:rPr lang="en-US" dirty="0"/>
              <a:t>R</a:t>
            </a:r>
            <a:r>
              <a:rPr lang="en-US" dirty="0" smtClean="0"/>
              <a:t>endering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Everything is shiny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96" y="67447"/>
            <a:ext cx="5107717" cy="31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Occlusion - Visibility term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89212" y="1471749"/>
            <a:ext cx="8915400" cy="4439473"/>
          </a:xfrm>
        </p:spPr>
        <p:txBody>
          <a:bodyPr/>
          <a:lstStyle/>
          <a:p>
            <a:r>
              <a:rPr lang="en-US" dirty="0" smtClean="0"/>
              <a:t>- Not all </a:t>
            </a:r>
            <a:r>
              <a:rPr lang="en-US" dirty="0" err="1" smtClean="0"/>
              <a:t>microfacets</a:t>
            </a:r>
            <a:r>
              <a:rPr lang="en-US" dirty="0" smtClean="0"/>
              <a:t> will contribute due to blocking by other </a:t>
            </a:r>
            <a:r>
              <a:rPr lang="en-US" dirty="0" err="1" smtClean="0"/>
              <a:t>microfacets</a:t>
            </a:r>
            <a:endParaRPr lang="en-US" dirty="0" smtClean="0"/>
          </a:p>
          <a:p>
            <a:r>
              <a:rPr lang="en-US" dirty="0" smtClean="0"/>
              <a:t>- Shadowing if incoming light is blocked by microgeometry</a:t>
            </a:r>
          </a:p>
          <a:p>
            <a:r>
              <a:rPr lang="en-US" dirty="0" smtClean="0"/>
              <a:t>- Masking if outgoing light is blocked by microgeometry</a:t>
            </a:r>
          </a:p>
          <a:p>
            <a:r>
              <a:rPr lang="en-US" dirty="0" smtClean="0"/>
              <a:t>- BRDF ignores possibility of multiple surface bounces</a:t>
            </a:r>
          </a:p>
          <a:p>
            <a:r>
              <a:rPr lang="en-US" dirty="0" smtClean="0"/>
              <a:t>- Gives a darkening effect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61" y="3435608"/>
            <a:ext cx="8880890" cy="29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Schlick’s</a:t>
            </a:r>
            <a:r>
              <a:rPr lang="en-US" dirty="0" smtClean="0"/>
              <a:t> geometric occlusion</a:t>
            </a:r>
            <a:endParaRPr lang="en-US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>
          <a:xfrm>
            <a:off x="2589212" y="1567543"/>
            <a:ext cx="8915400" cy="4343679"/>
          </a:xfrm>
        </p:spPr>
        <p:txBody>
          <a:bodyPr/>
          <a:lstStyle/>
          <a:p>
            <a:r>
              <a:rPr lang="en-US" dirty="0" smtClean="0"/>
              <a:t>L = Light vector</a:t>
            </a:r>
          </a:p>
          <a:p>
            <a:r>
              <a:rPr lang="en-US" dirty="0" smtClean="0"/>
              <a:t>N = Surface normal</a:t>
            </a:r>
          </a:p>
          <a:p>
            <a:endParaRPr lang="en-US" dirty="0"/>
          </a:p>
        </p:txBody>
      </p:sp>
      <p:pic>
        <p:nvPicPr>
          <p:cNvPr id="6" name="Picture 2" descr="Image result for schlick geometric oc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53" y="2848433"/>
            <a:ext cx="3495404" cy="281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9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term – subsurface reflection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89212" y="1384663"/>
            <a:ext cx="8915400" cy="4526559"/>
          </a:xfrm>
        </p:spPr>
        <p:txBody>
          <a:bodyPr/>
          <a:lstStyle/>
          <a:p>
            <a:r>
              <a:rPr lang="en-US" dirty="0" smtClean="0"/>
              <a:t>- Lambert model – constant value</a:t>
            </a:r>
          </a:p>
          <a:p>
            <a:r>
              <a:rPr lang="en-US" dirty="0" smtClean="0"/>
              <a:t>- Simplified to only depend on light and normal vector – </a:t>
            </a:r>
            <a:r>
              <a:rPr lang="en-US" dirty="0" err="1" smtClean="0"/>
              <a:t>NdotL</a:t>
            </a:r>
            <a:endParaRPr lang="en-US" dirty="0" smtClean="0"/>
          </a:p>
          <a:p>
            <a:r>
              <a:rPr lang="en-US" dirty="0" smtClean="0"/>
              <a:t>- Refraction is light that is not reflected - since we have Fresnel:</a:t>
            </a:r>
          </a:p>
          <a:p>
            <a:r>
              <a:rPr lang="en-US" dirty="0" smtClean="0"/>
              <a:t>- Diffuse = (1 – Fresnel) * </a:t>
            </a:r>
            <a:r>
              <a:rPr lang="en-US" dirty="0" err="1" smtClean="0"/>
              <a:t>diffuseColor</a:t>
            </a:r>
            <a:r>
              <a:rPr lang="en-US" dirty="0" smtClean="0"/>
              <a:t> / PI</a:t>
            </a:r>
          </a:p>
          <a:p>
            <a:r>
              <a:rPr lang="en-US" dirty="0" smtClean="0"/>
              <a:t>- Where </a:t>
            </a:r>
            <a:r>
              <a:rPr lang="en-US" dirty="0" err="1" smtClean="0"/>
              <a:t>diffuseColor</a:t>
            </a:r>
            <a:r>
              <a:rPr lang="en-US" dirty="0" smtClean="0"/>
              <a:t> depends on metallic value</a:t>
            </a:r>
          </a:p>
          <a:p>
            <a:r>
              <a:rPr lang="en-US" dirty="0" smtClean="0"/>
              <a:t>- More complex models take roughness into account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22" y="4046825"/>
            <a:ext cx="2451235" cy="24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lighting equation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89212" y="1399822"/>
            <a:ext cx="8915400" cy="4511400"/>
          </a:xfrm>
        </p:spPr>
        <p:txBody>
          <a:bodyPr/>
          <a:lstStyle/>
          <a:p>
            <a:r>
              <a:rPr lang="en-US" dirty="0" smtClean="0"/>
              <a:t>- Both specular and diffuse term depends on incoming light direction</a:t>
            </a:r>
            <a:endParaRPr lang="en-US" dirty="0"/>
          </a:p>
          <a:p>
            <a:r>
              <a:rPr lang="en-US" dirty="0" smtClean="0"/>
              <a:t>BRDF(</a:t>
            </a:r>
            <a:r>
              <a:rPr lang="en-US" dirty="0" err="1" smtClean="0"/>
              <a:t>l,v</a:t>
            </a:r>
            <a:r>
              <a:rPr lang="en-US" dirty="0" smtClean="0"/>
              <a:t>) = (</a:t>
            </a:r>
            <a:r>
              <a:rPr lang="en-US" dirty="0" err="1" smtClean="0"/>
              <a:t>f_specular</a:t>
            </a:r>
            <a:r>
              <a:rPr lang="en-US" dirty="0" smtClean="0"/>
              <a:t> + </a:t>
            </a:r>
            <a:r>
              <a:rPr lang="en-US" dirty="0" err="1" smtClean="0"/>
              <a:t>f_diffuse</a:t>
            </a:r>
            <a:r>
              <a:rPr lang="en-US" dirty="0" smtClean="0"/>
              <a:t>) * light(</a:t>
            </a:r>
            <a:r>
              <a:rPr lang="en-US" dirty="0" err="1" smtClean="0"/>
              <a:t>r,g,b</a:t>
            </a:r>
            <a:r>
              <a:rPr lang="en-US" dirty="0" smtClean="0"/>
              <a:t>) * </a:t>
            </a:r>
            <a:r>
              <a:rPr lang="en-US" dirty="0" err="1" smtClean="0"/>
              <a:t>NdotL</a:t>
            </a:r>
            <a:endParaRPr lang="en-US" dirty="0" smtClean="0"/>
          </a:p>
          <a:p>
            <a:r>
              <a:rPr lang="en-US" dirty="0" err="1" smtClean="0"/>
              <a:t>f_specular</a:t>
            </a:r>
            <a:r>
              <a:rPr lang="en-US" dirty="0" smtClean="0"/>
              <a:t> = Fresnel * Distribution * Visibility</a:t>
            </a:r>
          </a:p>
          <a:p>
            <a:r>
              <a:rPr lang="en-US" dirty="0" err="1" smtClean="0"/>
              <a:t>f_diffuse</a:t>
            </a:r>
            <a:r>
              <a:rPr lang="en-US" dirty="0" smtClean="0"/>
              <a:t> = Diffuse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56" y="2889201"/>
            <a:ext cx="1826000" cy="39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1534"/>
          </a:xfrm>
        </p:spPr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89212" y="1275644"/>
            <a:ext cx="8915400" cy="4635578"/>
          </a:xfrm>
        </p:spPr>
        <p:txBody>
          <a:bodyPr/>
          <a:lstStyle/>
          <a:p>
            <a:r>
              <a:rPr lang="en-US" dirty="0" smtClean="0"/>
              <a:t>- GLTF 3D file format by </a:t>
            </a:r>
            <a:r>
              <a:rPr lang="en-US" dirty="0" err="1" smtClean="0"/>
              <a:t>Khronos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github.com/KhronosGroup/glTF/blob/master/specification/2.0</a:t>
            </a:r>
            <a:endParaRPr lang="en-US" dirty="0" smtClean="0"/>
          </a:p>
          <a:p>
            <a:r>
              <a:rPr lang="en-US" dirty="0" smtClean="0"/>
              <a:t>- Java </a:t>
            </a:r>
            <a:r>
              <a:rPr lang="en-US" dirty="0" err="1" smtClean="0"/>
              <a:t>opensource</a:t>
            </a:r>
            <a:r>
              <a:rPr lang="en-US" dirty="0" smtClean="0"/>
              <a:t> implementation: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github.com/rsahlin/graphics-by-opengl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08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PBR used?</a:t>
            </a:r>
            <a:endParaRPr lang="en-US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>
          <a:xfrm>
            <a:off x="2589212" y="1416909"/>
            <a:ext cx="8915400" cy="4494314"/>
          </a:xfrm>
        </p:spPr>
        <p:txBody>
          <a:bodyPr/>
          <a:lstStyle/>
          <a:p>
            <a:r>
              <a:rPr lang="en-US" dirty="0" smtClean="0"/>
              <a:t>- Generated graphics with material properties</a:t>
            </a:r>
          </a:p>
          <a:p>
            <a:r>
              <a:rPr lang="en-US" dirty="0"/>
              <a:t>-</a:t>
            </a:r>
            <a:r>
              <a:rPr lang="en-US" dirty="0" smtClean="0"/>
              <a:t> CG animated movies - </a:t>
            </a:r>
            <a:r>
              <a:rPr lang="en-US" dirty="0" err="1" smtClean="0"/>
              <a:t>eg</a:t>
            </a:r>
            <a:r>
              <a:rPr lang="en-US" dirty="0" smtClean="0"/>
              <a:t> Disney / Pixar</a:t>
            </a:r>
          </a:p>
          <a:p>
            <a:r>
              <a:rPr lang="en-US" dirty="0" smtClean="0"/>
              <a:t>- Computer games - </a:t>
            </a:r>
            <a:r>
              <a:rPr lang="en-US" dirty="0" err="1" smtClean="0"/>
              <a:t>realtime</a:t>
            </a:r>
            <a:endParaRPr lang="en-US" dirty="0" smtClean="0"/>
          </a:p>
          <a:p>
            <a:r>
              <a:rPr lang="en-US" dirty="0" smtClean="0"/>
              <a:t>- CAD and different type of </a:t>
            </a:r>
            <a:r>
              <a:rPr lang="en-US" dirty="0" err="1" smtClean="0"/>
              <a:t>realtime</a:t>
            </a:r>
            <a:r>
              <a:rPr lang="en-US" dirty="0" smtClean="0"/>
              <a:t> visualizations</a:t>
            </a:r>
          </a:p>
          <a:p>
            <a:r>
              <a:rPr lang="en-US" dirty="0" smtClean="0"/>
              <a:t>- Photorealistic rendering (raytracing)</a:t>
            </a:r>
          </a:p>
          <a:p>
            <a:r>
              <a:rPr lang="en-US" dirty="0" smtClean="0"/>
              <a:t>- In short: Whenever there is a need for material properties</a:t>
            </a:r>
          </a:p>
          <a:p>
            <a:endParaRPr lang="en-US" i="1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893" y="4377766"/>
            <a:ext cx="33051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8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 What is PBR?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89212" y="1425146"/>
            <a:ext cx="8915400" cy="4486076"/>
          </a:xfrm>
        </p:spPr>
        <p:txBody>
          <a:bodyPr/>
          <a:lstStyle/>
          <a:p>
            <a:r>
              <a:rPr lang="en-US" dirty="0" smtClean="0"/>
              <a:t>- A model of how to render material properties in computer graphics</a:t>
            </a:r>
          </a:p>
          <a:p>
            <a:r>
              <a:rPr lang="en-US" dirty="0" smtClean="0"/>
              <a:t>- Illumination of objects in a scene - color of the pixels in the image</a:t>
            </a:r>
          </a:p>
          <a:p>
            <a:r>
              <a:rPr lang="en-US" dirty="0" smtClean="0"/>
              <a:t>- Common way to describe how light behaves in different mediums</a:t>
            </a:r>
          </a:p>
          <a:p>
            <a:r>
              <a:rPr lang="en-US" dirty="0" smtClean="0"/>
              <a:t>- Reasonable approximation of how light behaves in real world</a:t>
            </a:r>
          </a:p>
          <a:p>
            <a:r>
              <a:rPr lang="en-US" dirty="0" smtClean="0"/>
              <a:t>- Based on Fresnel’s equations for reflection and refraction</a:t>
            </a:r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86" y="3504998"/>
            <a:ext cx="3506072" cy="32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6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89212" y="1388533"/>
            <a:ext cx="8915400" cy="4522689"/>
          </a:xfrm>
        </p:spPr>
        <p:txBody>
          <a:bodyPr/>
          <a:lstStyle/>
          <a:p>
            <a:r>
              <a:rPr lang="en-US" dirty="0" smtClean="0"/>
              <a:t>- Light moves in a straight line</a:t>
            </a:r>
          </a:p>
          <a:p>
            <a:r>
              <a:rPr lang="en-US" dirty="0" smtClean="0"/>
              <a:t>- Changes direction when the refractive index of interfaces change</a:t>
            </a:r>
          </a:p>
          <a:p>
            <a:r>
              <a:rPr lang="en-US" dirty="0" smtClean="0"/>
              <a:t>- Lower (grazing) angles have higher probability of reflecting light</a:t>
            </a:r>
          </a:p>
          <a:p>
            <a:r>
              <a:rPr lang="en-US" dirty="0" smtClean="0"/>
              <a:t>- Materials may appear mirror like at lower incidence – </a:t>
            </a:r>
            <a:r>
              <a:rPr lang="en-US" dirty="0" err="1" smtClean="0"/>
              <a:t>eg</a:t>
            </a:r>
            <a:r>
              <a:rPr lang="en-US" dirty="0" smtClean="0"/>
              <a:t> water</a:t>
            </a:r>
          </a:p>
          <a:p>
            <a:r>
              <a:rPr lang="en-US" dirty="0" smtClean="0"/>
              <a:t>- Light is reflected or refracted on the surface</a:t>
            </a:r>
          </a:p>
          <a:p>
            <a:r>
              <a:rPr lang="en-US" dirty="0" smtClean="0"/>
              <a:t>- Material may absorb light – </a:t>
            </a:r>
            <a:r>
              <a:rPr lang="en-US" dirty="0" err="1" smtClean="0"/>
              <a:t>ie</a:t>
            </a:r>
            <a:r>
              <a:rPr lang="en-US" dirty="0" smtClean="0"/>
              <a:t> refracted light does not leave surface</a:t>
            </a:r>
          </a:p>
          <a:p>
            <a:r>
              <a:rPr lang="en-US" dirty="0" smtClean="0"/>
              <a:t>- Metals – reflects or absorbs light</a:t>
            </a:r>
          </a:p>
          <a:p>
            <a:r>
              <a:rPr lang="en-US" dirty="0" smtClean="0"/>
              <a:t>- Insulators – reflects, refracts or absorbs light</a:t>
            </a: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16" y="4511721"/>
            <a:ext cx="3398178" cy="225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2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properties for PBR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89212" y="1416908"/>
            <a:ext cx="8915400" cy="4722914"/>
          </a:xfrm>
        </p:spPr>
        <p:txBody>
          <a:bodyPr/>
          <a:lstStyle/>
          <a:p>
            <a:r>
              <a:rPr lang="en-US" dirty="0" smtClean="0"/>
              <a:t>- Needs to be physically correct – for the most part</a:t>
            </a:r>
          </a:p>
          <a:p>
            <a:r>
              <a:rPr lang="en-US" dirty="0" smtClean="0"/>
              <a:t>- Energy conserving – outgoing light &lt;= incoming light</a:t>
            </a:r>
          </a:p>
          <a:p>
            <a:r>
              <a:rPr lang="en-US" dirty="0" smtClean="0"/>
              <a:t>- Follow Helmholtz reciprocity </a:t>
            </a:r>
            <a:r>
              <a:rPr lang="en-US" dirty="0" smtClean="0"/>
              <a:t>principle – emitter and detector can swap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Microfacet</a:t>
            </a:r>
            <a:r>
              <a:rPr lang="en-US" dirty="0" smtClean="0"/>
              <a:t> based BRDF</a:t>
            </a:r>
          </a:p>
          <a:p>
            <a:r>
              <a:rPr lang="en-US" dirty="0"/>
              <a:t>- </a:t>
            </a:r>
            <a:r>
              <a:rPr lang="en-US" dirty="0" smtClean="0"/>
              <a:t>Two </a:t>
            </a:r>
            <a:r>
              <a:rPr lang="en-US" dirty="0"/>
              <a:t>major material </a:t>
            </a:r>
            <a:r>
              <a:rPr lang="en-US" dirty="0" smtClean="0"/>
              <a:t>properties:</a:t>
            </a:r>
            <a:endParaRPr lang="en-US" dirty="0"/>
          </a:p>
          <a:p>
            <a:r>
              <a:rPr lang="en-US" dirty="0"/>
              <a:t>- Conductive (metal) or insulator (dielectric)</a:t>
            </a:r>
          </a:p>
          <a:p>
            <a:r>
              <a:rPr lang="en-US" dirty="0"/>
              <a:t>- Roughness of </a:t>
            </a:r>
            <a:r>
              <a:rPr lang="en-US" dirty="0" smtClean="0"/>
              <a:t>surface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22" y="4194096"/>
            <a:ext cx="2737723" cy="26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7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Microfacet</a:t>
            </a:r>
            <a:r>
              <a:rPr lang="en-US" dirty="0" smtClean="0"/>
              <a:t> theory 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89212" y="1402080"/>
            <a:ext cx="8915400" cy="4509142"/>
          </a:xfrm>
        </p:spPr>
        <p:txBody>
          <a:bodyPr/>
          <a:lstStyle/>
          <a:p>
            <a:r>
              <a:rPr lang="en-US" dirty="0" smtClean="0"/>
              <a:t>- Surfaces may have bumps bigger than light wavelength but invisible</a:t>
            </a:r>
          </a:p>
          <a:p>
            <a:r>
              <a:rPr lang="en-US" dirty="0" smtClean="0"/>
              <a:t>- Points on the surface reflects, and refracts, light in different directions</a:t>
            </a:r>
          </a:p>
          <a:p>
            <a:r>
              <a:rPr lang="en-US" dirty="0" smtClean="0"/>
              <a:t>- Subsurface scattering within sampled shading area (pixel)</a:t>
            </a:r>
          </a:p>
          <a:p>
            <a:r>
              <a:rPr lang="en-US" dirty="0" smtClean="0"/>
              <a:t>- Aggregate the result of reflections and refractions</a:t>
            </a:r>
          </a:p>
          <a:p>
            <a:r>
              <a:rPr lang="en-US" dirty="0" smtClean="0"/>
              <a:t>- Material appears smooth but gives blurry reflections - roughness</a:t>
            </a: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745" y="4256399"/>
            <a:ext cx="6746427" cy="142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6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BRDF – The heart of Physically based rendering</a:t>
            </a:r>
            <a:endParaRPr lang="en-US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89212" y="1375719"/>
            <a:ext cx="8915400" cy="4535503"/>
          </a:xfrm>
        </p:spPr>
        <p:txBody>
          <a:bodyPr/>
          <a:lstStyle/>
          <a:p>
            <a:r>
              <a:rPr lang="en-US" dirty="0" smtClean="0"/>
              <a:t>- Bi-directional Reflectance Distribution Function</a:t>
            </a:r>
          </a:p>
          <a:p>
            <a:r>
              <a:rPr lang="en-US" dirty="0" smtClean="0"/>
              <a:t>- Describes how light reflects on an opaque surface</a:t>
            </a:r>
          </a:p>
          <a:p>
            <a:r>
              <a:rPr lang="en-US" dirty="0" smtClean="0"/>
              <a:t>- Surface reflection ratio using Fresnel equation</a:t>
            </a:r>
          </a:p>
          <a:p>
            <a:r>
              <a:rPr lang="en-US" dirty="0" smtClean="0"/>
              <a:t>- Normal distribution function and geometric occlusion</a:t>
            </a:r>
          </a:p>
          <a:p>
            <a:r>
              <a:rPr lang="en-US" dirty="0" smtClean="0"/>
              <a:t>- Calculate reflected light using Light + View </a:t>
            </a:r>
            <a:r>
              <a:rPr lang="en-US" dirty="0" smtClean="0"/>
              <a:t>vector</a:t>
            </a:r>
            <a:endParaRPr lang="en-US" dirty="0" smtClean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346" y="3381853"/>
            <a:ext cx="5461445" cy="29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Fresnel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89212" y="1309511"/>
            <a:ext cx="8915400" cy="4601711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en-US" dirty="0"/>
              <a:t>O</a:t>
            </a:r>
            <a:r>
              <a:rPr lang="en-US" dirty="0" smtClean="0"/>
              <a:t>ptimization of Fresnel equation using albedo color and ‘</a:t>
            </a:r>
            <a:r>
              <a:rPr lang="en-US" dirty="0" err="1" smtClean="0"/>
              <a:t>metalness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- F0 = material reflection at zero incidence  </a:t>
            </a:r>
          </a:p>
          <a:p>
            <a:r>
              <a:rPr lang="en-US" dirty="0" smtClean="0"/>
              <a:t>- Surface </a:t>
            </a:r>
            <a:r>
              <a:rPr lang="en-US" dirty="0"/>
              <a:t>reflection F = F0 + (1 – F0) * (1 – V dot H) ^5  - Fresnel </a:t>
            </a:r>
            <a:r>
              <a:rPr lang="en-US" dirty="0" err="1"/>
              <a:t>Schlick</a:t>
            </a:r>
            <a:endParaRPr lang="en-US" dirty="0"/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45" y="2590401"/>
            <a:ext cx="2059624" cy="42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 Function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89212" y="1358537"/>
            <a:ext cx="8915400" cy="5355772"/>
          </a:xfrm>
        </p:spPr>
        <p:txBody>
          <a:bodyPr>
            <a:normAutofit/>
          </a:bodyPr>
          <a:lstStyle/>
          <a:p>
            <a:r>
              <a:rPr lang="en-US" dirty="0" smtClean="0"/>
              <a:t>- Each </a:t>
            </a:r>
            <a:r>
              <a:rPr lang="en-US" dirty="0" err="1" smtClean="0"/>
              <a:t>microfacet</a:t>
            </a:r>
            <a:r>
              <a:rPr lang="en-US" dirty="0" smtClean="0"/>
              <a:t> reflects light in only one direction (perfect mirror)</a:t>
            </a:r>
          </a:p>
          <a:p>
            <a:r>
              <a:rPr lang="en-US" dirty="0" smtClean="0"/>
              <a:t>- Outgoing direction depends on normal (m) and light direction</a:t>
            </a:r>
          </a:p>
          <a:p>
            <a:r>
              <a:rPr lang="en-US" dirty="0" smtClean="0"/>
              <a:t>- Only </a:t>
            </a:r>
            <a:r>
              <a:rPr lang="en-US" dirty="0" err="1" smtClean="0"/>
              <a:t>microfacets</a:t>
            </a:r>
            <a:r>
              <a:rPr lang="en-US" dirty="0"/>
              <a:t> </a:t>
            </a:r>
            <a:r>
              <a:rPr lang="en-US" dirty="0" smtClean="0"/>
              <a:t>with normal at h (m=h) will reflect any visible light</a:t>
            </a:r>
          </a:p>
          <a:p>
            <a:r>
              <a:rPr lang="en-US" dirty="0" smtClean="0"/>
              <a:t>- Contributes to the specular highlights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Trowbridge-Reitz</a:t>
            </a:r>
          </a:p>
          <a:p>
            <a:r>
              <a:rPr lang="en-US" dirty="0" smtClean="0"/>
              <a:t>Alpha = roughness ^ 2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967" y="2889929"/>
            <a:ext cx="8387191" cy="2046106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89" y="4936035"/>
            <a:ext cx="5161341" cy="16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9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linga">
  <a:themeElements>
    <a:clrScheme name="Sling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n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n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643</Words>
  <Application>Microsoft Office PowerPoint</Application>
  <PresentationFormat>Bredbild</PresentationFormat>
  <Paragraphs>86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Slinga</vt:lpstr>
      <vt:lpstr>Beginners guide to Physically  Based Rendering</vt:lpstr>
      <vt:lpstr>Where is PBR used?</vt:lpstr>
      <vt:lpstr>- What is PBR?</vt:lpstr>
      <vt:lpstr>Light</vt:lpstr>
      <vt:lpstr>Common properties for PBR</vt:lpstr>
      <vt:lpstr>Microfacet theory </vt:lpstr>
      <vt:lpstr>BRDF – The heart of Physically based rendering</vt:lpstr>
      <vt:lpstr>Fresnel</vt:lpstr>
      <vt:lpstr>Normal Distribution Function</vt:lpstr>
      <vt:lpstr>Geometric Occlusion - Visibility term</vt:lpstr>
      <vt:lpstr>Schlick’s geometric occlusion</vt:lpstr>
      <vt:lpstr>Diffuse term – subsurface reflection</vt:lpstr>
      <vt:lpstr>Resulting lighting equation</vt:lpstr>
      <vt:lpstr>What’s next?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Beginners guide to Physics Based Rendering</dc:title>
  <dc:creator>FIXED-TERM Sahlin Richard (RBSN/ESW13)</dc:creator>
  <cp:lastModifiedBy>FIXED-TERM Sahlin Richard (RBSN/ESW13)</cp:lastModifiedBy>
  <cp:revision>53</cp:revision>
  <dcterms:created xsi:type="dcterms:W3CDTF">2019-04-18T14:21:34Z</dcterms:created>
  <dcterms:modified xsi:type="dcterms:W3CDTF">2019-04-26T14:22:39Z</dcterms:modified>
</cp:coreProperties>
</file>