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sprite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sheet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UV </a:t>
            </a:r>
            <a:r>
              <a:rPr lang="sv-SE" dirty="0" err="1" smtClean="0"/>
              <a:t>coordinates</a:t>
            </a:r>
            <a:r>
              <a:rPr lang="sv-SE" dirty="0" smtClean="0"/>
              <a:t> for all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> – </a:t>
            </a:r>
            <a:r>
              <a:rPr lang="sv-SE" dirty="0" err="1" smtClean="0"/>
              <a:t>future</a:t>
            </a:r>
            <a:r>
              <a:rPr lang="sv-SE" dirty="0" smtClean="0"/>
              <a:t> addition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9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vertex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quad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processed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save the matrix for the coming 3 </a:t>
            </a:r>
            <a:r>
              <a:rPr lang="sv-SE" baseline="0" dirty="0" err="1" smtClean="0"/>
              <a:t>vertices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UV goes from 0, 0 to 1, 1 –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tutorials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V goes from 1 to 0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the y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increases</a:t>
            </a:r>
            <a:r>
              <a:rPr lang="sv-SE" baseline="0" dirty="0" smtClean="0"/>
              <a:t> going down.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6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is a </a:t>
            </a:r>
            <a:r>
              <a:rPr lang="sv-SE" dirty="0" err="1" smtClean="0"/>
              <a:t>very</a:t>
            </a:r>
            <a:r>
              <a:rPr lang="sv-SE" dirty="0" smtClean="0"/>
              <a:t> simple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function</a:t>
            </a:r>
            <a:r>
              <a:rPr lang="sv-SE" dirty="0" smtClean="0"/>
              <a:t> in a </a:t>
            </a:r>
            <a:r>
              <a:rPr lang="sv-SE" dirty="0" err="1" smtClean="0"/>
              <a:t>shader</a:t>
            </a:r>
            <a:r>
              <a:rPr lang="sv-SE" dirty="0" smtClean="0"/>
              <a:t>. 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takes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from an </a:t>
            </a:r>
            <a:r>
              <a:rPr lang="sv-SE" baseline="0" dirty="0" err="1" smtClean="0"/>
              <a:t>attribute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returns</a:t>
            </a:r>
            <a:r>
              <a:rPr lang="sv-SE" baseline="0" dirty="0" smtClean="0"/>
              <a:t> a new matrix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set.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9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20XX-XX-XX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hlin/graphics-engine" TargetMode="External"/><Relationship Id="rId2" Type="http://schemas.openxmlformats.org/officeDocument/2006/relationships/hyperlink" Target="https://github.com/rsahlin/graphics-by-openg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ahlin/super-performance-spri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Super </a:t>
            </a:r>
            <a:r>
              <a:rPr lang="sv-SE" dirty="0" err="1" smtClean="0"/>
              <a:t>performance</a:t>
            </a:r>
            <a:r>
              <a:rPr lang="sv-SE" dirty="0" smtClean="0"/>
              <a:t> sprites	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1000 Sprites on </a:t>
            </a:r>
            <a:r>
              <a:rPr lang="sv-SE" dirty="0" err="1" smtClean="0"/>
              <a:t>screen</a:t>
            </a:r>
            <a:r>
              <a:rPr lang="sv-SE" dirty="0" smtClean="0"/>
              <a:t> at 60FPS in Java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Non </a:t>
            </a:r>
            <a:r>
              <a:rPr lang="sv-SE" dirty="0" err="1" smtClean="0"/>
              <a:t>squared</a:t>
            </a:r>
            <a:r>
              <a:rPr lang="sv-SE" dirty="0" smtClean="0"/>
              <a:t> sprites, </a:t>
            </a:r>
            <a:r>
              <a:rPr lang="sv-SE" dirty="0" err="1" smtClean="0"/>
              <a:t>rotated</a:t>
            </a:r>
            <a:r>
              <a:rPr lang="sv-SE" dirty="0" smtClean="0"/>
              <a:t> and </a:t>
            </a:r>
            <a:r>
              <a:rPr lang="sv-SE" dirty="0" err="1" smtClean="0"/>
              <a:t>scaled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dynamic</a:t>
            </a:r>
            <a:r>
              <a:rPr lang="sv-SE" dirty="0" smtClean="0"/>
              <a:t> sprite image</a:t>
            </a:r>
          </a:p>
          <a:p>
            <a:r>
              <a:rPr lang="sv-SE" dirty="0" err="1"/>
              <a:t>Put</a:t>
            </a:r>
            <a:r>
              <a:rPr lang="sv-SE" dirty="0"/>
              <a:t> as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as </a:t>
            </a:r>
            <a:r>
              <a:rPr lang="sv-SE" dirty="0" err="1"/>
              <a:t>possible</a:t>
            </a:r>
            <a:r>
              <a:rPr lang="sv-SE" dirty="0"/>
              <a:t> on GL –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calculations</a:t>
            </a:r>
            <a:r>
              <a:rPr lang="sv-SE" dirty="0"/>
              <a:t> on the </a:t>
            </a:r>
            <a:r>
              <a:rPr lang="sv-SE" dirty="0" smtClean="0"/>
              <a:t>CPU</a:t>
            </a:r>
          </a:p>
          <a:p>
            <a:r>
              <a:rPr lang="sv-SE" dirty="0" err="1" smtClean="0"/>
              <a:t>Shall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on </a:t>
            </a:r>
            <a:r>
              <a:rPr lang="sv-SE" dirty="0" err="1" smtClean="0"/>
              <a:t>older</a:t>
            </a:r>
            <a:r>
              <a:rPr lang="sv-SE" dirty="0" smtClean="0"/>
              <a:t> or </a:t>
            </a:r>
            <a:r>
              <a:rPr lang="sv-SE" dirty="0" err="1" smtClean="0"/>
              <a:t>low</a:t>
            </a:r>
            <a:r>
              <a:rPr lang="sv-SE" smtClean="0"/>
              <a:t> end </a:t>
            </a:r>
            <a:r>
              <a:rPr lang="sv-SE" dirty="0" smtClean="0"/>
              <a:t>hardware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Tegra</a:t>
            </a:r>
            <a:r>
              <a:rPr lang="sv-SE" dirty="0" smtClean="0"/>
              <a:t> 2 / </a:t>
            </a:r>
            <a:r>
              <a:rPr lang="sv-SE" dirty="0" err="1" smtClean="0"/>
              <a:t>Adreno</a:t>
            </a:r>
            <a:r>
              <a:rPr lang="sv-SE" dirty="0" smtClean="0"/>
              <a:t> 220</a:t>
            </a:r>
          </a:p>
          <a:p>
            <a:r>
              <a:rPr lang="sv-SE" dirty="0" smtClean="0"/>
              <a:t>Calling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 is </a:t>
            </a:r>
            <a:r>
              <a:rPr lang="sv-SE" dirty="0" err="1" smtClean="0"/>
              <a:t>expensive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Lot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r>
              <a:rPr lang="sv-SE" dirty="0" smtClean="0"/>
              <a:t> handling and setup for </a:t>
            </a:r>
            <a:r>
              <a:rPr lang="sv-SE" dirty="0" err="1" smtClean="0"/>
              <a:t>each</a:t>
            </a:r>
            <a:r>
              <a:rPr lang="sv-SE" dirty="0" smtClean="0"/>
              <a:t> call</a:t>
            </a:r>
          </a:p>
          <a:p>
            <a:r>
              <a:rPr lang="sv-SE" dirty="0" err="1" smtClean="0"/>
              <a:t>Simply</a:t>
            </a:r>
            <a:r>
              <a:rPr lang="sv-SE" dirty="0" smtClean="0"/>
              <a:t> not </a:t>
            </a:r>
            <a:r>
              <a:rPr lang="sv-SE" dirty="0" err="1" smtClean="0"/>
              <a:t>possible</a:t>
            </a:r>
            <a:r>
              <a:rPr lang="sv-SE" dirty="0" smtClean="0"/>
              <a:t> on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Figure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alternative solution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78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Tiled</a:t>
            </a:r>
            <a:r>
              <a:rPr lang="sv-SE" dirty="0" smtClean="0"/>
              <a:t> Sprite Engine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No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draw</a:t>
            </a:r>
            <a:r>
              <a:rPr lang="sv-SE" dirty="0" smtClean="0"/>
              <a:t> calls!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–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all sprites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rendered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drawCall</a:t>
            </a:r>
            <a:r>
              <a:rPr lang="sv-SE" dirty="0" smtClean="0"/>
              <a:t>, </a:t>
            </a:r>
            <a:r>
              <a:rPr lang="sv-SE" dirty="0" err="1" smtClean="0"/>
              <a:t>ie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call to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?</a:t>
            </a:r>
          </a:p>
          <a:p>
            <a:r>
              <a:rPr lang="sv-SE" dirty="0" smtClean="0"/>
              <a:t>Drawbacks:</a:t>
            </a:r>
            <a:br>
              <a:rPr lang="sv-SE" dirty="0" smtClean="0"/>
            </a:br>
            <a:r>
              <a:rPr lang="sv-SE" dirty="0" smtClean="0"/>
              <a:t>All sprites </a:t>
            </a:r>
            <a:r>
              <a:rPr lang="sv-SE" dirty="0" err="1" smtClean="0"/>
              <a:t>share</a:t>
            </a:r>
            <a:r>
              <a:rPr lang="sv-SE" dirty="0" smtClean="0"/>
              <a:t> program, uniforms, </a:t>
            </a:r>
            <a:r>
              <a:rPr lang="sv-SE" dirty="0" err="1" smtClean="0"/>
              <a:t>textures</a:t>
            </a:r>
            <a:r>
              <a:rPr lang="sv-SE" dirty="0" smtClean="0"/>
              <a:t> and GL </a:t>
            </a:r>
            <a:r>
              <a:rPr lang="sv-SE" dirty="0" err="1" smtClean="0"/>
              <a:t>state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r>
              <a:rPr lang="sv-SE" dirty="0" smtClean="0"/>
              <a:t> same matrix for all sprites, </a:t>
            </a:r>
            <a:r>
              <a:rPr lang="sv-SE" dirty="0" err="1" smtClean="0"/>
              <a:t>ie</a:t>
            </a:r>
            <a:r>
              <a:rPr lang="sv-SE" dirty="0" smtClean="0"/>
              <a:t> transform </a:t>
            </a:r>
            <a:r>
              <a:rPr lang="sv-SE" dirty="0" err="1" smtClean="0"/>
              <a:t>can</a:t>
            </a:r>
            <a:r>
              <a:rPr lang="sv-SE" dirty="0" smtClean="0"/>
              <a:t> not be </a:t>
            </a:r>
            <a:r>
              <a:rPr lang="sv-SE" dirty="0" err="1" smtClean="0"/>
              <a:t>passed</a:t>
            </a:r>
            <a:r>
              <a:rPr lang="sv-SE" dirty="0" smtClean="0"/>
              <a:t> as uniform.</a:t>
            </a:r>
          </a:p>
          <a:p>
            <a:r>
              <a:rPr lang="sv-SE" dirty="0" err="1"/>
              <a:t>Calculate</a:t>
            </a:r>
            <a:r>
              <a:rPr lang="sv-SE" dirty="0"/>
              <a:t> </a:t>
            </a:r>
            <a:r>
              <a:rPr lang="sv-SE" dirty="0" err="1"/>
              <a:t>texture</a:t>
            </a:r>
            <a:r>
              <a:rPr lang="sv-SE" dirty="0"/>
              <a:t> UV </a:t>
            </a:r>
            <a:r>
              <a:rPr lang="sv-SE" dirty="0" err="1"/>
              <a:t>coordinates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same </a:t>
            </a:r>
            <a:r>
              <a:rPr lang="sv-SE" dirty="0" err="1"/>
              <a:t>sized</a:t>
            </a:r>
            <a:r>
              <a:rPr lang="sv-SE" dirty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allows</a:t>
            </a:r>
            <a:r>
              <a:rPr lang="sv-SE" dirty="0" smtClean="0"/>
              <a:t> animation by just </a:t>
            </a:r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316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2 </a:t>
            </a:r>
            <a:r>
              <a:rPr lang="sv-SE" dirty="0" err="1" smtClean="0"/>
              <a:t>Triangles</a:t>
            </a:r>
            <a:r>
              <a:rPr lang="sv-SE" dirty="0" smtClean="0"/>
              <a:t> = </a:t>
            </a:r>
            <a:r>
              <a:rPr lang="sv-SE" dirty="0" err="1" smtClean="0"/>
              <a:t>One</a:t>
            </a:r>
            <a:r>
              <a:rPr lang="sv-SE" dirty="0" smtClean="0"/>
              <a:t> Sprite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square</a:t>
            </a:r>
            <a:r>
              <a:rPr lang="sv-SE" dirty="0" smtClean="0"/>
              <a:t> = 4 </a:t>
            </a:r>
            <a:r>
              <a:rPr lang="sv-SE" dirty="0" err="1" smtClean="0"/>
              <a:t>vertices</a:t>
            </a:r>
            <a:endParaRPr lang="sv-SE" dirty="0" smtClean="0"/>
          </a:p>
          <a:p>
            <a:r>
              <a:rPr lang="sv-SE" dirty="0" smtClean="0"/>
              <a:t>Not TRIANGLE_FAN or TRIANGLE_STRIP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TRIANGLES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lead</a:t>
            </a:r>
            <a:r>
              <a:rPr lang="sv-SE" dirty="0" smtClean="0"/>
              <a:t> to 6 </a:t>
            </a:r>
            <a:r>
              <a:rPr lang="sv-SE" dirty="0" err="1" smtClean="0"/>
              <a:t>vertices</a:t>
            </a:r>
            <a:r>
              <a:rPr lang="sv-SE" dirty="0" smtClean="0"/>
              <a:t> per </a:t>
            </a:r>
            <a:r>
              <a:rPr lang="sv-SE" dirty="0" err="1" smtClean="0"/>
              <a:t>square</a:t>
            </a:r>
            <a:r>
              <a:rPr lang="sv-SE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90499" y="1719296"/>
            <a:ext cx="1480439" cy="1963763"/>
            <a:chOff x="2232820" y="2075501"/>
            <a:chExt cx="1480439" cy="1963763"/>
          </a:xfrm>
        </p:grpSpPr>
        <p:sp>
          <p:nvSpPr>
            <p:cNvPr id="6" name="Flowchart: Process 5"/>
            <p:cNvSpPr/>
            <p:nvPr/>
          </p:nvSpPr>
          <p:spPr>
            <a:xfrm>
              <a:off x="2232820" y="2075501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42268" y="2075501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39863" y="2260993"/>
            <a:ext cx="1459454" cy="984012"/>
            <a:chOff x="1439863" y="2260993"/>
            <a:chExt cx="1459454" cy="984012"/>
          </a:xfrm>
        </p:grpSpPr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 flipH="1">
              <a:off x="1439863" y="2272458"/>
              <a:ext cx="522752" cy="80554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62615" y="2272458"/>
              <a:ext cx="158535" cy="972547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62615" y="2260993"/>
              <a:ext cx="704230" cy="85743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62615" y="2260993"/>
              <a:ext cx="936702" cy="428719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1"/>
            </p:cNvCxnSpPr>
            <p:nvPr/>
          </p:nvCxnSpPr>
          <p:spPr>
            <a:xfrm>
              <a:off x="1439863" y="3078000"/>
              <a:ext cx="645947" cy="1385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095258" y="3112428"/>
              <a:ext cx="571587" cy="10415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643902" y="2689712"/>
              <a:ext cx="255415" cy="42571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46088" y="2272458"/>
            <a:ext cx="1459454" cy="1095210"/>
            <a:chOff x="3546088" y="2272458"/>
            <a:chExt cx="1459454" cy="109521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249677" y="2373350"/>
              <a:ext cx="18031" cy="97201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234649" y="2322126"/>
              <a:ext cx="770893" cy="248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546088" y="2272458"/>
              <a:ext cx="1423056" cy="1095210"/>
              <a:chOff x="3546088" y="2272458"/>
              <a:chExt cx="1423056" cy="109521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3546088" y="2272458"/>
                <a:ext cx="78059" cy="1072908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568390" y="3345366"/>
                <a:ext cx="689870" cy="22302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646449" y="2346958"/>
                <a:ext cx="624470" cy="998410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33595" y="2322125"/>
                <a:ext cx="624665" cy="24833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267708" y="3356517"/>
                <a:ext cx="568184" cy="11151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0562" y="2373349"/>
                <a:ext cx="642669" cy="99431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919059" y="2346958"/>
                <a:ext cx="50085" cy="100955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398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transform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Storing</a:t>
            </a:r>
            <a:r>
              <a:rPr lang="sv-SE" dirty="0" smtClean="0"/>
              <a:t> position and rotation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8000"/>
            <a:ext cx="7236000" cy="3276000"/>
          </a:xfrm>
        </p:spPr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drawElements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Index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</a:t>
            </a:r>
            <a:r>
              <a:rPr lang="sv-SE" dirty="0" err="1" smtClean="0"/>
              <a:t>each</a:t>
            </a:r>
            <a:r>
              <a:rPr lang="sv-SE" dirty="0" smtClean="0"/>
              <a:t> sprite.</a:t>
            </a:r>
            <a:br>
              <a:rPr lang="sv-SE" dirty="0" smtClean="0"/>
            </a:br>
            <a:r>
              <a:rPr lang="sv-SE" dirty="0" smtClean="0"/>
              <a:t>10 sprites = 40 </a:t>
            </a:r>
            <a:r>
              <a:rPr lang="sv-SE" dirty="0" err="1" smtClean="0"/>
              <a:t>vertices</a:t>
            </a:r>
            <a:r>
              <a:rPr lang="sv-SE" dirty="0" smtClean="0"/>
              <a:t> –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must be </a:t>
            </a:r>
            <a:r>
              <a:rPr lang="sv-SE" dirty="0" err="1" smtClean="0"/>
              <a:t>processed</a:t>
            </a:r>
            <a:endParaRPr lang="sv-SE" dirty="0" smtClean="0"/>
          </a:p>
          <a:p>
            <a:r>
              <a:rPr lang="sv-SE" dirty="0" err="1" smtClean="0"/>
              <a:t>Attribute</a:t>
            </a:r>
            <a:r>
              <a:rPr lang="sv-SE" dirty="0" smtClean="0"/>
              <a:t> </a:t>
            </a:r>
            <a:r>
              <a:rPr lang="sv-SE" dirty="0" err="1" smtClean="0"/>
              <a:t>holds</a:t>
            </a:r>
            <a:r>
              <a:rPr lang="sv-SE" dirty="0" smtClean="0"/>
              <a:t> position – </a:t>
            </a:r>
            <a:r>
              <a:rPr lang="sv-SE" dirty="0" err="1" smtClean="0"/>
              <a:t>xyz</a:t>
            </a:r>
            <a:r>
              <a:rPr lang="sv-SE" dirty="0" smtClean="0"/>
              <a:t> – 3  floats</a:t>
            </a:r>
            <a:br>
              <a:rPr lang="sv-SE" dirty="0" smtClean="0"/>
            </a:br>
            <a:r>
              <a:rPr lang="sv-SE" dirty="0" smtClean="0"/>
              <a:t>Z </a:t>
            </a:r>
            <a:r>
              <a:rPr lang="sv-SE" dirty="0" err="1" smtClean="0"/>
              <a:t>axis</a:t>
            </a:r>
            <a:r>
              <a:rPr lang="sv-SE" dirty="0" smtClean="0"/>
              <a:t> rotation </a:t>
            </a:r>
            <a:r>
              <a:rPr lang="sv-SE" dirty="0" err="1" smtClean="0"/>
              <a:t>angle</a:t>
            </a:r>
            <a:r>
              <a:rPr lang="sv-SE" dirty="0" smtClean="0"/>
              <a:t> – z – 1 float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31095" y="3187826"/>
            <a:ext cx="535852" cy="605322"/>
            <a:chOff x="6634382" y="2444125"/>
            <a:chExt cx="1480439" cy="1963763"/>
          </a:xfrm>
        </p:grpSpPr>
        <p:sp>
          <p:nvSpPr>
            <p:cNvPr id="13" name="Flowchart: Process 12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319453" y="2942296"/>
            <a:ext cx="2809301" cy="1701704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 err="1" smtClean="0"/>
          </a:p>
        </p:txBody>
      </p:sp>
      <p:grpSp>
        <p:nvGrpSpPr>
          <p:cNvPr id="19" name="Group 18"/>
          <p:cNvGrpSpPr/>
          <p:nvPr/>
        </p:nvGrpSpPr>
        <p:grpSpPr>
          <a:xfrm rot="17118399">
            <a:off x="4240245" y="3269298"/>
            <a:ext cx="535852" cy="605322"/>
            <a:chOff x="6634382" y="2444125"/>
            <a:chExt cx="1480439" cy="1963763"/>
          </a:xfrm>
        </p:grpSpPr>
        <p:sp>
          <p:nvSpPr>
            <p:cNvPr id="20" name="Flowchart: Process 19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</a:t>
            </a:r>
            <a:r>
              <a:rPr lang="sv-SE" dirty="0" err="1" smtClean="0"/>
              <a:t>frames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Animation </a:t>
            </a:r>
            <a:r>
              <a:rPr lang="sv-SE" dirty="0" err="1" smtClean="0"/>
              <a:t>frame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7999"/>
            <a:ext cx="7236000" cy="3500863"/>
          </a:xfrm>
        </p:spPr>
        <p:txBody>
          <a:bodyPr/>
          <a:lstStyle/>
          <a:p>
            <a:r>
              <a:rPr lang="sv-SE" dirty="0" smtClean="0"/>
              <a:t>Store animation </a:t>
            </a:r>
            <a:r>
              <a:rPr lang="sv-SE" dirty="0" err="1" smtClean="0"/>
              <a:t>frame</a:t>
            </a:r>
            <a:r>
              <a:rPr lang="sv-SE" dirty="0" smtClean="0"/>
              <a:t> as </a:t>
            </a:r>
            <a:r>
              <a:rPr lang="sv-SE" dirty="0" err="1" smtClean="0"/>
              <a:t>attribute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one</a:t>
            </a:r>
            <a:r>
              <a:rPr lang="sv-SE" dirty="0" smtClean="0"/>
              <a:t> float</a:t>
            </a:r>
          </a:p>
          <a:p>
            <a:r>
              <a:rPr lang="sv-SE" dirty="0" err="1" smtClean="0"/>
              <a:t>Put</a:t>
            </a:r>
            <a:r>
              <a:rPr lang="sv-SE" dirty="0" smtClean="0"/>
              <a:t> </a:t>
            </a:r>
            <a:r>
              <a:rPr lang="sv-SE" dirty="0" err="1" smtClean="0"/>
              <a:t>fraction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in uniform</a:t>
            </a:r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Calculate</a:t>
            </a:r>
            <a:r>
              <a:rPr lang="sv-SE" dirty="0" smtClean="0"/>
              <a:t> UV by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/>
              <a:t> </a:t>
            </a:r>
            <a:r>
              <a:rPr lang="sv-SE" dirty="0" smtClean="0"/>
              <a:t>- 0.5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– 2. </a:t>
            </a:r>
            <a:r>
              <a:rPr lang="sv-SE" dirty="0" err="1" smtClean="0"/>
              <a:t>This</a:t>
            </a:r>
            <a:r>
              <a:rPr lang="sv-SE" dirty="0" smtClean="0"/>
              <a:t> gives: </a:t>
            </a:r>
            <a:br>
              <a:rPr lang="sv-SE" dirty="0" smtClean="0"/>
            </a:br>
            <a:r>
              <a:rPr lang="sv-SE" dirty="0" smtClean="0"/>
              <a:t>U = mod(</a:t>
            </a:r>
            <a:r>
              <a:rPr lang="sv-SE" dirty="0" err="1" smtClean="0"/>
              <a:t>frame</a:t>
            </a:r>
            <a:r>
              <a:rPr lang="sv-SE" dirty="0" smtClean="0"/>
              <a:t>,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 = </a:t>
            </a:r>
            <a:r>
              <a:rPr lang="sv-SE" dirty="0" err="1" smtClean="0"/>
              <a:t>floor</a:t>
            </a:r>
            <a:r>
              <a:rPr lang="sv-SE" dirty="0" smtClean="0"/>
              <a:t>(</a:t>
            </a:r>
            <a:r>
              <a:rPr lang="sv-SE" dirty="0" err="1" smtClean="0"/>
              <a:t>frame</a:t>
            </a:r>
            <a:r>
              <a:rPr lang="sv-SE" dirty="0" smtClean="0"/>
              <a:t> /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height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  <p:grpSp>
        <p:nvGrpSpPr>
          <p:cNvPr id="36" name="Group 35"/>
          <p:cNvGrpSpPr/>
          <p:nvPr/>
        </p:nvGrpSpPr>
        <p:grpSpPr>
          <a:xfrm>
            <a:off x="1395857" y="1987567"/>
            <a:ext cx="3610148" cy="1793458"/>
            <a:chOff x="1216850" y="2669315"/>
            <a:chExt cx="3662006" cy="2063371"/>
          </a:xfrm>
        </p:grpSpPr>
        <p:grpSp>
          <p:nvGrpSpPr>
            <p:cNvPr id="35" name="Group 34"/>
            <p:cNvGrpSpPr/>
            <p:nvPr/>
          </p:nvGrpSpPr>
          <p:grpSpPr>
            <a:xfrm>
              <a:off x="1216850" y="2669315"/>
              <a:ext cx="3662006" cy="2063371"/>
              <a:chOff x="1216850" y="2669315"/>
              <a:chExt cx="3662006" cy="20633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273022" y="2929957"/>
                <a:ext cx="3605834" cy="1802729"/>
                <a:chOff x="1628102" y="2417484"/>
                <a:chExt cx="3290554" cy="150941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633678" y="2417484"/>
                  <a:ext cx="3284978" cy="1177031"/>
                  <a:chOff x="1600224" y="3245900"/>
                  <a:chExt cx="3284978" cy="117703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943418" y="3608891"/>
                    <a:ext cx="2241396" cy="814040"/>
                    <a:chOff x="1957419" y="3743207"/>
                    <a:chExt cx="2241396" cy="814040"/>
                  </a:xfrm>
                </p:grpSpPr>
                <p:cxnSp>
                  <p:nvCxnSpPr>
                    <p:cNvPr id="9" name="Straight Connector 8"/>
                    <p:cNvCxnSpPr>
                      <a:stCxn id="7" idx="1"/>
                      <a:endCxn id="7" idx="3"/>
                    </p:cNvCxnSpPr>
                    <p:nvPr/>
                  </p:nvCxnSpPr>
                  <p:spPr>
                    <a:xfrm>
                      <a:off x="1957419" y="4150227"/>
                      <a:ext cx="2241396" cy="0"/>
                    </a:xfrm>
                    <a:prstGeom prst="line">
                      <a:avLst/>
                    </a:prstGeom>
                    <a:ln w="25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957419" y="3743207"/>
                      <a:ext cx="2241396" cy="814040"/>
                      <a:chOff x="1957419" y="3743207"/>
                      <a:chExt cx="2241396" cy="814040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957419" y="3743207"/>
                        <a:ext cx="2241396" cy="81404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sz="1600" dirty="0" err="1" smtClean="0"/>
                      </a:p>
                    </p:txBody>
                  </p:sp>
                  <p:cxnSp>
                    <p:nvCxnSpPr>
                      <p:cNvPr id="11" name="Straight Connector 10"/>
                      <p:cNvCxnSpPr>
                        <a:stCxn id="7" idx="0"/>
                      </p:cNvCxnSpPr>
                      <p:nvPr/>
                    </p:nvCxnSpPr>
                    <p:spPr>
                      <a:xfrm flipH="1">
                        <a:off x="3072541" y="3743207"/>
                        <a:ext cx="5576" cy="8140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00224" y="3253953"/>
                    <a:ext cx="686388" cy="344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0, 0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90128" y="3245900"/>
                    <a:ext cx="845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0.5, 0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80035" y="3260103"/>
                    <a:ext cx="9051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/>
                      <a:t>1</a:t>
                    </a:r>
                    <a:r>
                      <a:rPr lang="sv-SE" sz="1600" dirty="0" smtClean="0"/>
                      <a:t>, 0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628102" y="3582193"/>
                  <a:ext cx="686388" cy="344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0, 1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53689" y="3571123"/>
                  <a:ext cx="845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0.5, 1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89917" y="3557212"/>
                  <a:ext cx="9051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1, 1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1216850" y="2669315"/>
                <a:ext cx="244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b="1" dirty="0" err="1" smtClean="0"/>
                  <a:t>Texture</a:t>
                </a:r>
                <a:r>
                  <a:rPr lang="sv-SE" sz="1200" b="1" dirty="0" smtClean="0"/>
                  <a:t> UV </a:t>
                </a:r>
                <a:r>
                  <a:rPr lang="sv-SE" sz="1200" b="1" dirty="0" err="1" smtClean="0"/>
                  <a:t>coordinates</a:t>
                </a:r>
                <a:endParaRPr lang="sv-SE" sz="1200" b="1" dirty="0" smtClean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946191" y="3379059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374" y="3334300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56403" y="3877563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3754" y="3857387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7308" y="2163986"/>
            <a:ext cx="2366292" cy="1955592"/>
            <a:chOff x="5990611" y="2571250"/>
            <a:chExt cx="2366292" cy="1955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578626" y="2929957"/>
              <a:ext cx="859237" cy="1207437"/>
              <a:chOff x="6578626" y="3518372"/>
              <a:chExt cx="859237" cy="1207437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6578626" y="3518372"/>
                <a:ext cx="859237" cy="1207437"/>
              </a:xfrm>
              <a:prstGeom prst="flowChartProcess">
                <a:avLst/>
              </a:pr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62620" y="3926897"/>
                <a:ext cx="4912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 smtClean="0"/>
                  <a:t>4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90611" y="2571250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 smtClean="0"/>
                <a:t>0.5, 0.5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0874" y="4188288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/>
                <a:t>1</a:t>
              </a:r>
              <a:r>
                <a:rPr lang="sv-SE" sz="1600" dirty="0" smtClean="0"/>
                <a:t>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Processing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/>
              <a:t>Vertex</a:t>
            </a:r>
            <a:r>
              <a:rPr lang="sv-SE" dirty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440000"/>
            <a:ext cx="7236000" cy="1593993"/>
          </a:xfrm>
        </p:spPr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position and </a:t>
            </a:r>
            <a:r>
              <a:rPr lang="sv-SE" dirty="0" err="1" smtClean="0"/>
              <a:t>rotate</a:t>
            </a:r>
            <a:r>
              <a:rPr lang="sv-SE" dirty="0" smtClean="0"/>
              <a:t> – be </a:t>
            </a:r>
            <a:r>
              <a:rPr lang="sv-SE" dirty="0" err="1" smtClean="0"/>
              <a:t>careful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order -</a:t>
            </a:r>
            <a:br>
              <a:rPr lang="sv-SE" dirty="0" smtClean="0"/>
            </a:br>
            <a:r>
              <a:rPr lang="sv-SE" dirty="0" err="1" smtClean="0"/>
              <a:t>rotate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position</a:t>
            </a:r>
          </a:p>
          <a:p>
            <a:r>
              <a:rPr lang="sv-SE" dirty="0" err="1" smtClean="0"/>
              <a:t>Calculate</a:t>
            </a:r>
            <a:r>
              <a:rPr lang="sv-SE" dirty="0" smtClean="0"/>
              <a:t> sprite UV </a:t>
            </a:r>
            <a:r>
              <a:rPr lang="sv-SE" dirty="0" err="1" smtClean="0"/>
              <a:t>coordinates</a:t>
            </a:r>
            <a:endParaRPr lang="sv-SE" dirty="0"/>
          </a:p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done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the sprite.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25422" y="3451247"/>
            <a:ext cx="7239600" cy="1262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Fragment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25285" y="3739247"/>
            <a:ext cx="7236000" cy="626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8000" indent="-19800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088" indent="-10795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Draw pixels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,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calculations</a:t>
            </a:r>
            <a:r>
              <a:rPr lang="sv-SE" dirty="0" smtClean="0"/>
              <a:t> as </a:t>
            </a:r>
            <a:r>
              <a:rPr lang="sv-SE" dirty="0" err="1" smtClean="0"/>
              <a:t>needed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3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Shader</a:t>
            </a:r>
            <a:r>
              <a:rPr lang="sv-SE" dirty="0" smtClean="0"/>
              <a:t> </a:t>
            </a:r>
            <a:r>
              <a:rPr lang="sv-SE" smtClean="0"/>
              <a:t>code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269581" y="997794"/>
            <a:ext cx="7410792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#version 100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//Put array declaration after name for GLSL compatibility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uMVPMatrix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uniform vec3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height, frames per line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y, texture u, texture v</a:t>
            </a: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aTileSprite2;//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rotation z,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</a:t>
            </a:r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varying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vec2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vTexCoord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calculateTransformMatrix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calculateTransformMatrix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uMVPMatrix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* vec4(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aTileSprite.y,0.0, 0.0));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y =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(aTileSprite2.x /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uSpriteData.z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vTexCoord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vec2(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aTileSprite.z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mod(aTileSprite2.x,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uSpriteData.x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aTileSprite.w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uSpriteData.y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y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uSpriteData.y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9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 - transform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439863" y="1294109"/>
            <a:ext cx="7222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 matrix with z axis rotation set from attribute aTileSprite2.y.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@return Matrix with z axis rotation set from aTileSprite2.y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calculateTransformMatrix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mat4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mat4(1);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cos(aTileSprite2.y);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sin(aTileSprite2.y);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[0][0]  =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[0][1]  =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[1][0]  =  -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[1][1]  =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uMVPMatrix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*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modelview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6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Have</a:t>
            </a:r>
            <a:r>
              <a:rPr lang="sv-SE" dirty="0" smtClean="0"/>
              <a:t> a look at the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Collaboration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hlinkClick r:id="rId2"/>
            </a:endParaRPr>
          </a:p>
          <a:p>
            <a:r>
              <a:rPr lang="sv-SE" dirty="0">
                <a:hlinkClick r:id="rId2"/>
              </a:rPr>
              <a:t>https://github.com/rsahlin/graphics-by-opengl</a:t>
            </a:r>
            <a:endParaRPr lang="sv-SE" dirty="0"/>
          </a:p>
          <a:p>
            <a:r>
              <a:rPr lang="sv-SE" dirty="0" smtClean="0">
                <a:hlinkClick r:id="rId3"/>
              </a:rPr>
              <a:t>https://github.com/rsahlin/graphics-engine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smtClean="0">
                <a:hlinkClick r:id="rId4"/>
              </a:rPr>
              <a:t>github.com/rsahlin/super-performance-sprites</a:t>
            </a:r>
            <a:endParaRPr lang="sv-SE" dirty="0" smtClean="0"/>
          </a:p>
          <a:p>
            <a:r>
              <a:rPr lang="sv-SE" dirty="0" err="1" smtClean="0"/>
              <a:t>Take</a:t>
            </a:r>
            <a:r>
              <a:rPr lang="sv-SE" dirty="0" smtClean="0"/>
              <a:t> a look and </a:t>
            </a:r>
            <a:r>
              <a:rPr lang="sv-SE" dirty="0" err="1" smtClean="0"/>
              <a:t>send</a:t>
            </a:r>
            <a:r>
              <a:rPr lang="sv-SE" dirty="0" smtClean="0"/>
              <a:t> </a:t>
            </a:r>
            <a:r>
              <a:rPr lang="sv-SE" dirty="0" err="1" smtClean="0"/>
              <a:t>comments</a:t>
            </a:r>
            <a:r>
              <a:rPr lang="sv-SE" dirty="0" smtClean="0"/>
              <a:t>, suggestions and feedback to:</a:t>
            </a:r>
            <a:br>
              <a:rPr lang="sv-SE" dirty="0" smtClean="0"/>
            </a:br>
            <a:r>
              <a:rPr lang="sv-SE" dirty="0" err="1" smtClean="0"/>
              <a:t>richard.sahlin</a:t>
            </a:r>
            <a:r>
              <a:rPr lang="sv-SE" dirty="0" smtClean="0"/>
              <a:t> at afconsult.com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8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917F39ED-AA72-402E-B0B0-3A02B2FD1909}" vid="{65F992CE-3DC4-4644-A951-4823A5D45A55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C0B0A0"/>
      </a:dk2>
      <a:lt2>
        <a:srgbClr val="506070"/>
      </a:lt2>
      <a:accent1>
        <a:srgbClr val="00B0B0"/>
      </a:accent1>
      <a:accent2>
        <a:srgbClr val="0040A0"/>
      </a:accent2>
      <a:accent3>
        <a:srgbClr val="0090D0"/>
      </a:accent3>
      <a:accent4>
        <a:srgbClr val="60C030"/>
      </a:accent4>
      <a:accent5>
        <a:srgbClr val="B030A0"/>
      </a:accent5>
      <a:accent6>
        <a:srgbClr val="F06050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2</TotalTime>
  <Words>603</Words>
  <Application>Microsoft Office PowerPoint</Application>
  <PresentationFormat>On-screen Show (16:9)</PresentationFormat>
  <Paragraphs>130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Verdana</vt:lpstr>
      <vt:lpstr>Wingdings</vt:lpstr>
      <vt:lpstr>ÅF</vt:lpstr>
      <vt:lpstr>Super performance sprites </vt:lpstr>
      <vt:lpstr>Tiled Sprite Engine</vt:lpstr>
      <vt:lpstr>Preparing the data</vt:lpstr>
      <vt:lpstr>Preparing the data - transform</vt:lpstr>
      <vt:lpstr>Preparing the data - frames</vt:lpstr>
      <vt:lpstr>Processing the data</vt:lpstr>
      <vt:lpstr>Shader code</vt:lpstr>
      <vt:lpstr>Vertex Shader - transform</vt:lpstr>
      <vt:lpstr>Have a look at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performance sprites </dc:title>
  <dc:creator>Sahlin Richard</dc:creator>
  <cp:lastModifiedBy>Sahlin Richard</cp:lastModifiedBy>
  <cp:revision>1</cp:revision>
  <dcterms:created xsi:type="dcterms:W3CDTF">2015-10-28T06:48:29Z</dcterms:created>
  <dcterms:modified xsi:type="dcterms:W3CDTF">2015-10-28T06:51:10Z</dcterms:modified>
</cp:coreProperties>
</file>