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9" r:id="rId3"/>
    <p:sldId id="259" r:id="rId4"/>
    <p:sldId id="276" r:id="rId5"/>
    <p:sldId id="277" r:id="rId6"/>
    <p:sldId id="278" r:id="rId7"/>
    <p:sldId id="261" r:id="rId8"/>
    <p:sldId id="262" r:id="rId9"/>
    <p:sldId id="263" r:id="rId10"/>
    <p:sldId id="260" r:id="rId11"/>
    <p:sldId id="270" r:id="rId12"/>
    <p:sldId id="279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lin Richard" initials="SR" lastIdx="1" clrIdx="0">
    <p:extLst>
      <p:ext uri="{19B8F6BF-5375-455C-9EA6-DF929625EA0E}">
        <p15:presenceInfo xmlns:p15="http://schemas.microsoft.com/office/powerpoint/2012/main" userId="S-1-5-21-1708537768-682003330-725345543-171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B7D2-1FB8-44C7-8156-72A206BE5FF7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8B88-EC03-455B-BBE0-95EA69A74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8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44C1-E5F4-494F-83B1-3BF169EAC4D6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63DB-BF9B-4665-A070-203D190DC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together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code</a:t>
            </a:r>
            <a:r>
              <a:rPr lang="sv-SE" dirty="0" smtClean="0"/>
              <a:t> at</a:t>
            </a:r>
          </a:p>
          <a:p>
            <a:r>
              <a:rPr lang="sv-SE" smtClean="0"/>
              <a:t>https://github.com/rsahlin/super-performance-sprites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8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3955" y="3496826"/>
            <a:ext cx="8785225" cy="1435537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3593990"/>
            <a:ext cx="7239601" cy="6511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25718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39863" y="4590957"/>
            <a:ext cx="5405437" cy="25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v-SE" dirty="0" smtClean="0"/>
              <a:t>2014-XX-XX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67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1" cy="3276000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868273" y="216000"/>
            <a:ext cx="2052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338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338 w 10000"/>
              <a:gd name="connsiteY4" fmla="*/ 0 h 10018"/>
              <a:gd name="connsiteX0" fmla="*/ 2423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423 w 10000"/>
              <a:gd name="connsiteY4" fmla="*/ 0 h 10018"/>
              <a:gd name="connsiteX0" fmla="*/ 2934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934 w 10000"/>
              <a:gd name="connsiteY4" fmla="*/ 0 h 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8">
                <a:moveTo>
                  <a:pt x="2934" y="0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2934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54640" y="2615271"/>
            <a:ext cx="2664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00 w 10000"/>
              <a:gd name="connsiteY0" fmla="*/ 0 h 10119"/>
              <a:gd name="connsiteX1" fmla="*/ 10000 w 10000"/>
              <a:gd name="connsiteY1" fmla="*/ 119 h 10119"/>
              <a:gd name="connsiteX2" fmla="*/ 10000 w 10000"/>
              <a:gd name="connsiteY2" fmla="*/ 10119 h 10119"/>
              <a:gd name="connsiteX3" fmla="*/ 0 w 10000"/>
              <a:gd name="connsiteY3" fmla="*/ 10119 h 10119"/>
              <a:gd name="connsiteX4" fmla="*/ 1900 w 10000"/>
              <a:gd name="connsiteY4" fmla="*/ 0 h 10119"/>
              <a:gd name="connsiteX0" fmla="*/ 1933 w 10000"/>
              <a:gd name="connsiteY0" fmla="*/ 0 h 10003"/>
              <a:gd name="connsiteX1" fmla="*/ 10000 w 10000"/>
              <a:gd name="connsiteY1" fmla="*/ 3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1933 w 10000"/>
              <a:gd name="connsiteY4" fmla="*/ 0 h 10003"/>
              <a:gd name="connsiteX0" fmla="*/ 2255 w 10000"/>
              <a:gd name="connsiteY0" fmla="*/ 0 h 10024"/>
              <a:gd name="connsiteX1" fmla="*/ 10000 w 10000"/>
              <a:gd name="connsiteY1" fmla="*/ 24 h 10024"/>
              <a:gd name="connsiteX2" fmla="*/ 10000 w 10000"/>
              <a:gd name="connsiteY2" fmla="*/ 10024 h 10024"/>
              <a:gd name="connsiteX3" fmla="*/ 0 w 10000"/>
              <a:gd name="connsiteY3" fmla="*/ 10024 h 10024"/>
              <a:gd name="connsiteX4" fmla="*/ 2255 w 10000"/>
              <a:gd name="connsiteY4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4">
                <a:moveTo>
                  <a:pt x="2255" y="0"/>
                </a:moveTo>
                <a:lnTo>
                  <a:pt x="10000" y="24"/>
                </a:lnTo>
                <a:lnTo>
                  <a:pt x="10000" y="10024"/>
                </a:lnTo>
                <a:lnTo>
                  <a:pt x="0" y="10024"/>
                </a:lnTo>
                <a:lnTo>
                  <a:pt x="2255" y="0"/>
                </a:ln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180000" indent="-180000">
              <a:buNone/>
              <a:defRPr lang="en-GB" sz="120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6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41005" y="216000"/>
            <a:ext cx="1872000" cy="1584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691 w 10000"/>
              <a:gd name="connsiteY0" fmla="*/ 2488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91 w 10000"/>
              <a:gd name="connsiteY5" fmla="*/ 24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91" y="2488"/>
                </a:moveTo>
                <a:cubicBezTo>
                  <a:pt x="1857" y="1659"/>
                  <a:pt x="2022" y="829"/>
                  <a:pt x="2188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691" y="248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48775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01932" y="1937099"/>
            <a:ext cx="4716000" cy="298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45 w 10000"/>
              <a:gd name="connsiteY0" fmla="*/ 8127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45 w 10000"/>
              <a:gd name="connsiteY5" fmla="*/ 81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345" y="8127"/>
                </a:moveTo>
                <a:lnTo>
                  <a:pt x="1685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345" y="812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042477" y="216000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45857" y="3349449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052068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052068" y="1906361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16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346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har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19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4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29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5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6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877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801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63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buSzPct val="100000"/>
              <a:defRPr lang="en-US" dirty="0" smtClean="0"/>
            </a:lvl2pPr>
            <a:lvl3pPr>
              <a:buSzPct val="10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00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2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3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00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14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507388"/>
            <a:ext cx="7243761" cy="2139553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slide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2571749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3924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4144575"/>
            <a:ext cx="7239601" cy="576000"/>
          </a:xfrm>
        </p:spPr>
        <p:txBody>
          <a:bodyPr vert="horz" wrap="none" lIns="0" tIns="0" rIns="0" bIns="0" rtlCol="0" anchor="t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tx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790" y="346752"/>
            <a:ext cx="2662667" cy="216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533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531285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204484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2571750"/>
            <a:ext cx="7243762" cy="21574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770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0" cy="3276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474" y="216000"/>
            <a:ext cx="2664000" cy="4716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032 w 10000"/>
              <a:gd name="connsiteY0" fmla="*/ 0 h 10014"/>
              <a:gd name="connsiteX1" fmla="*/ 10000 w 10000"/>
              <a:gd name="connsiteY1" fmla="*/ 14 h 10014"/>
              <a:gd name="connsiteX2" fmla="*/ 10000 w 10000"/>
              <a:gd name="connsiteY2" fmla="*/ 10014 h 10014"/>
              <a:gd name="connsiteX3" fmla="*/ 0 w 10000"/>
              <a:gd name="connsiteY3" fmla="*/ 10014 h 10014"/>
              <a:gd name="connsiteX4" fmla="*/ 4032 w 10000"/>
              <a:gd name="connsiteY4" fmla="*/ 0 h 10014"/>
              <a:gd name="connsiteX0" fmla="*/ 4586 w 10000"/>
              <a:gd name="connsiteY0" fmla="*/ 0 h 10004"/>
              <a:gd name="connsiteX1" fmla="*/ 10000 w 10000"/>
              <a:gd name="connsiteY1" fmla="*/ 4 h 10004"/>
              <a:gd name="connsiteX2" fmla="*/ 10000 w 10000"/>
              <a:gd name="connsiteY2" fmla="*/ 10004 h 10004"/>
              <a:gd name="connsiteX3" fmla="*/ 0 w 10000"/>
              <a:gd name="connsiteY3" fmla="*/ 10004 h 10004"/>
              <a:gd name="connsiteX4" fmla="*/ 4586 w 10000"/>
              <a:gd name="connsiteY4" fmla="*/ 0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4">
                <a:moveTo>
                  <a:pt x="4586" y="0"/>
                </a:moveTo>
                <a:lnTo>
                  <a:pt x="10000" y="4"/>
                </a:lnTo>
                <a:lnTo>
                  <a:pt x="10000" y="10004"/>
                </a:lnTo>
                <a:lnTo>
                  <a:pt x="0" y="10004"/>
                </a:lnTo>
                <a:lnTo>
                  <a:pt x="4586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6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3" y="1440000"/>
            <a:ext cx="7236000" cy="32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600" y="4868863"/>
            <a:ext cx="44450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4" r:id="rId4"/>
    <p:sldLayoutId id="2147483665" r:id="rId5"/>
    <p:sldLayoutId id="2147483663" r:id="rId6"/>
    <p:sldLayoutId id="2147483677" r:id="rId7"/>
    <p:sldLayoutId id="2147483676" r:id="rId8"/>
    <p:sldLayoutId id="2147483669" r:id="rId9"/>
    <p:sldLayoutId id="2147483670" r:id="rId10"/>
    <p:sldLayoutId id="2147483673" r:id="rId11"/>
    <p:sldLayoutId id="2147483671" r:id="rId12"/>
    <p:sldLayoutId id="2147483679" r:id="rId13"/>
    <p:sldLayoutId id="2147483675" r:id="rId14"/>
    <p:sldLayoutId id="2147483680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685800" rtl="0" eaLnBrk="1" latinLnBrk="0" hangingPunct="1">
        <a:lnSpc>
          <a:spcPct val="108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685800" rtl="0" eaLnBrk="1" latinLnBrk="0" hangingPunct="1">
        <a:lnSpc>
          <a:spcPct val="108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27088" indent="-10795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135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pos="907" userDrawn="1">
          <p15:clr>
            <a:srgbClr val="F26B43"/>
          </p15:clr>
        </p15:guide>
        <p15:guide id="6" orient="horz" pos="3102" userDrawn="1">
          <p15:clr>
            <a:srgbClr val="F26B43"/>
          </p15:clr>
        </p15:guide>
        <p15:guide id="8" pos="5616" userDrawn="1">
          <p15:clr>
            <a:srgbClr val="F26B43"/>
          </p15:clr>
        </p15:guide>
        <p15:guide id="9" pos="5470" userDrawn="1">
          <p15:clr>
            <a:srgbClr val="F26B43"/>
          </p15:clr>
        </p15:guide>
        <p15:guide id="11" orient="horz" pos="2979" userDrawn="1">
          <p15:clr>
            <a:srgbClr val="F26B43"/>
          </p15:clr>
        </p15:guide>
        <p15:guide id="12" pos="2880" userDrawn="1">
          <p15:clr>
            <a:srgbClr val="F26B43"/>
          </p15:clr>
        </p15:guide>
        <p15:guide id="13" orient="horz" pos="690" userDrawn="1">
          <p15:clr>
            <a:srgbClr val="F26B43"/>
          </p15:clr>
        </p15:guide>
        <p15:guide id="14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ahlin/graphics-engine" TargetMode="External"/><Relationship Id="rId2" Type="http://schemas.openxmlformats.org/officeDocument/2006/relationships/hyperlink" Target="https://github.com/rsahlin/graphics-by-openg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ahlin/super-performance-sprit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1185706"/>
          </a:xfrm>
        </p:spPr>
        <p:txBody>
          <a:bodyPr/>
          <a:lstStyle/>
          <a:p>
            <a:r>
              <a:rPr lang="en-GB" dirty="0" smtClean="0"/>
              <a:t>Deconstructing OpenGL ES</a:t>
            </a:r>
            <a:br>
              <a:rPr lang="en-GB" dirty="0" smtClean="0"/>
            </a:br>
            <a:r>
              <a:rPr lang="en-GB" sz="2000" b="0" dirty="0" smtClean="0"/>
              <a:t>Richard Sahlin</a:t>
            </a:r>
            <a:endParaRPr lang="en-GB" sz="20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078038"/>
            <a:ext cx="5715000" cy="2000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Programmable</a:t>
            </a:r>
            <a:r>
              <a:rPr lang="sv-SE" dirty="0" smtClean="0"/>
              <a:t> pipeline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Attributes</a:t>
            </a:r>
            <a:r>
              <a:rPr lang="sv-SE" dirty="0" smtClean="0"/>
              <a:t> make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vertices</a:t>
            </a:r>
            <a:r>
              <a:rPr lang="sv-SE" dirty="0" smtClean="0"/>
              <a:t>, normals and </a:t>
            </a:r>
            <a:r>
              <a:rPr lang="sv-SE" dirty="0" err="1" smtClean="0"/>
              <a:t>texture</a:t>
            </a:r>
            <a:r>
              <a:rPr lang="sv-SE" dirty="0" smtClean="0"/>
              <a:t> data. </a:t>
            </a:r>
            <a:r>
              <a:rPr lang="sv-SE" dirty="0" err="1" smtClean="0"/>
              <a:t>Visible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in the </a:t>
            </a:r>
            <a:r>
              <a:rPr lang="sv-SE" dirty="0" err="1" smtClean="0"/>
              <a:t>vertex</a:t>
            </a:r>
            <a:r>
              <a:rPr lang="sv-SE" dirty="0" smtClean="0"/>
              <a:t> processor.</a:t>
            </a:r>
          </a:p>
          <a:p>
            <a:r>
              <a:rPr lang="sv-SE" dirty="0" err="1" smtClean="0"/>
              <a:t>Attributes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component</a:t>
            </a:r>
            <a:r>
              <a:rPr lang="sv-SE" dirty="0" smtClean="0"/>
              <a:t> (</a:t>
            </a:r>
            <a:r>
              <a:rPr lang="sv-SE" dirty="0" err="1" smtClean="0"/>
              <a:t>vertex</a:t>
            </a:r>
            <a:r>
              <a:rPr lang="sv-SE" dirty="0" smtClean="0"/>
              <a:t>) </a:t>
            </a:r>
            <a:r>
              <a:rPr lang="sv-SE" dirty="0" err="1" smtClean="0"/>
              <a:t>specific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Needs</a:t>
            </a:r>
            <a:r>
              <a:rPr lang="sv-SE" dirty="0" smtClean="0"/>
              <a:t> to be </a:t>
            </a:r>
            <a:r>
              <a:rPr lang="sv-SE" dirty="0" err="1" smtClean="0"/>
              <a:t>bound</a:t>
            </a:r>
            <a:r>
              <a:rPr lang="sv-SE" dirty="0" smtClean="0"/>
              <a:t> to </a:t>
            </a:r>
            <a:r>
              <a:rPr lang="sv-SE" dirty="0" err="1" smtClean="0"/>
              <a:t>attributes</a:t>
            </a:r>
            <a:r>
              <a:rPr lang="sv-SE" dirty="0" smtClean="0"/>
              <a:t> </a:t>
            </a:r>
            <a:r>
              <a:rPr lang="sv-SE" dirty="0" err="1" smtClean="0"/>
              <a:t>declared</a:t>
            </a:r>
            <a:r>
              <a:rPr lang="sv-SE" dirty="0" smtClean="0"/>
              <a:t> in </a:t>
            </a:r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r>
              <a:rPr lang="sv-SE" dirty="0" smtClean="0"/>
              <a:t>. A pointer </a:t>
            </a:r>
            <a:r>
              <a:rPr lang="sv-SE" dirty="0" err="1" smtClean="0"/>
              <a:t>shall</a:t>
            </a:r>
            <a:r>
              <a:rPr lang="sv-SE" dirty="0" smtClean="0"/>
              <a:t> be set to ’</a:t>
            </a:r>
            <a:r>
              <a:rPr lang="sv-SE" dirty="0" err="1" smtClean="0"/>
              <a:t>aMyVertexData</a:t>
            </a:r>
            <a:r>
              <a:rPr lang="sv-SE" dirty="0" smtClean="0"/>
              <a:t>’</a:t>
            </a:r>
          </a:p>
          <a:p>
            <a:r>
              <a:rPr lang="sv-SE" dirty="0" smtClean="0"/>
              <a:t>Uniforms - </a:t>
            </a:r>
            <a:r>
              <a:rPr lang="sv-SE" dirty="0" err="1" smtClean="0"/>
              <a:t>visible</a:t>
            </a:r>
            <a:r>
              <a:rPr lang="sv-SE" dirty="0" smtClean="0"/>
              <a:t> in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and fragment processor.</a:t>
            </a:r>
            <a:br>
              <a:rPr lang="sv-SE" dirty="0" smtClean="0"/>
            </a:br>
            <a:r>
              <a:rPr lang="sv-SE" dirty="0" err="1" smtClean="0"/>
              <a:t>Needs</a:t>
            </a:r>
            <a:r>
              <a:rPr lang="sv-SE" dirty="0" smtClean="0"/>
              <a:t> to be </a:t>
            </a:r>
            <a:r>
              <a:rPr lang="sv-SE" dirty="0" err="1" smtClean="0"/>
              <a:t>bound</a:t>
            </a:r>
            <a:r>
              <a:rPr lang="sv-SE" dirty="0" smtClean="0"/>
              <a:t> to uniforms </a:t>
            </a:r>
            <a:r>
              <a:rPr lang="sv-SE" dirty="0" err="1" smtClean="0"/>
              <a:t>declared</a:t>
            </a:r>
            <a:r>
              <a:rPr lang="sv-SE" dirty="0" smtClean="0"/>
              <a:t> in </a:t>
            </a:r>
            <a:r>
              <a:rPr lang="sv-SE" dirty="0" err="1" smtClean="0"/>
              <a:t>shaders</a:t>
            </a:r>
            <a:r>
              <a:rPr lang="sv-SE" dirty="0" smtClean="0"/>
              <a:t>. Uniforms </a:t>
            </a:r>
            <a:r>
              <a:rPr lang="sv-SE" dirty="0" err="1" smtClean="0"/>
              <a:t>are</a:t>
            </a:r>
            <a:r>
              <a:rPr lang="sv-SE" dirty="0" smtClean="0"/>
              <a:t> set by </a:t>
            </a:r>
            <a:r>
              <a:rPr lang="sv-SE" dirty="0" err="1" smtClean="0"/>
              <a:t>type</a:t>
            </a:r>
            <a:r>
              <a:rPr lang="sv-SE" dirty="0" smtClean="0"/>
              <a:t>, </a:t>
            </a:r>
            <a:r>
              <a:rPr lang="sv-SE" dirty="0" err="1" smtClean="0"/>
              <a:t>eg</a:t>
            </a:r>
            <a:r>
              <a:rPr lang="sv-SE" dirty="0" smtClean="0"/>
              <a:t> </a:t>
            </a:r>
            <a:r>
              <a:rPr lang="sv-SE" dirty="0" err="1" smtClean="0"/>
              <a:t>glUniformMatrix</a:t>
            </a:r>
            <a:r>
              <a:rPr lang="sv-SE" dirty="0" smtClean="0"/>
              <a:t>()</a:t>
            </a:r>
          </a:p>
          <a:p>
            <a:r>
              <a:rPr lang="sv-SE" dirty="0" err="1" smtClean="0"/>
              <a:t>Varyings</a:t>
            </a:r>
            <a:r>
              <a:rPr lang="sv-SE" dirty="0" smtClean="0"/>
              <a:t> – set by </a:t>
            </a:r>
            <a:r>
              <a:rPr lang="sv-SE" dirty="0" err="1" smtClean="0"/>
              <a:t>vertex</a:t>
            </a:r>
            <a:r>
              <a:rPr lang="sv-SE" dirty="0" smtClean="0"/>
              <a:t> processor and </a:t>
            </a:r>
            <a:r>
              <a:rPr lang="sv-SE" dirty="0" err="1" smtClean="0"/>
              <a:t>interpolated</a:t>
            </a:r>
            <a:r>
              <a:rPr lang="sv-SE" dirty="0" smtClean="0"/>
              <a:t> </a:t>
            </a:r>
            <a:r>
              <a:rPr lang="sv-SE" dirty="0" err="1" smtClean="0"/>
              <a:t>across</a:t>
            </a:r>
            <a:r>
              <a:rPr lang="sv-SE" dirty="0" smtClean="0"/>
              <a:t> </a:t>
            </a:r>
            <a:r>
              <a:rPr lang="sv-SE" dirty="0" err="1" smtClean="0"/>
              <a:t>rasterized</a:t>
            </a:r>
            <a:r>
              <a:rPr lang="sv-SE" dirty="0" smtClean="0"/>
              <a:t> primitive, for </a:t>
            </a:r>
            <a:r>
              <a:rPr lang="sv-SE" dirty="0" err="1" smtClean="0"/>
              <a:t>instance</a:t>
            </a:r>
            <a:r>
              <a:rPr lang="sv-SE" dirty="0" smtClean="0"/>
              <a:t> normal or color.</a:t>
            </a:r>
          </a:p>
          <a:p>
            <a:endParaRPr lang="sv-S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6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Declaration</a:t>
            </a:r>
            <a:r>
              <a:rPr lang="sv-SE" dirty="0" smtClean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independence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to get data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11</a:t>
            </a:fld>
            <a:endParaRPr lang="sv-SE"/>
          </a:p>
        </p:txBody>
      </p:sp>
      <p:grpSp>
        <p:nvGrpSpPr>
          <p:cNvPr id="13" name="Group 12"/>
          <p:cNvGrpSpPr/>
          <p:nvPr/>
        </p:nvGrpSpPr>
        <p:grpSpPr>
          <a:xfrm>
            <a:off x="1119883" y="2228850"/>
            <a:ext cx="3780730" cy="2292935"/>
            <a:chOff x="2167846" y="1563335"/>
            <a:chExt cx="3256909" cy="3342533"/>
          </a:xfrm>
        </p:grpSpPr>
        <p:sp>
          <p:nvSpPr>
            <p:cNvPr id="7" name="TextBox 6"/>
            <p:cNvSpPr txBox="1"/>
            <p:nvPr/>
          </p:nvSpPr>
          <p:spPr>
            <a:xfrm>
              <a:off x="2167846" y="1563335"/>
              <a:ext cx="3256909" cy="33425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#version 100</a:t>
              </a: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b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l_Position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aMyVertex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uMyMatrix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sv-SE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sv-SE" sz="11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4571" y="1844023"/>
              <a:ext cx="2020939" cy="54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ttribute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sv-SE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vec3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aMyVertex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vec4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aColor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4571" y="2292199"/>
              <a:ext cx="1860936" cy="32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niform </a:t>
              </a:r>
              <a:r>
                <a:rPr lang="sv-SE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mat4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uMyMatrix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4571" y="2526760"/>
              <a:ext cx="1774779" cy="32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arying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vec4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vMyColor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sv-SE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68778" y="2427385"/>
            <a:ext cx="1949853" cy="2616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 err="1" smtClean="0"/>
              <a:t>glVertexAttribPointer</a:t>
            </a:r>
            <a:r>
              <a:rPr lang="sv-SE" sz="1100" dirty="0" smtClean="0"/>
              <a:t>()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1664414" y="1440000"/>
            <a:ext cx="1756880" cy="612648"/>
          </a:xfrm>
          <a:prstGeom prst="wedgeRoundRectCallout">
            <a:avLst>
              <a:gd name="adj1" fmla="val -25327"/>
              <a:gd name="adj2" fmla="val 10610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GLES 2.0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Vertex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shader</a:t>
            </a:r>
            <a:endParaRPr lang="sv-SE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14" idx="1"/>
          </p:cNvCxnSpPr>
          <p:nvPr/>
        </p:nvCxnSpPr>
        <p:spPr>
          <a:xfrm flipV="1">
            <a:off x="4193381" y="2558190"/>
            <a:ext cx="1675397" cy="4924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007644" y="2841790"/>
            <a:ext cx="3810988" cy="400959"/>
            <a:chOff x="4007644" y="2841790"/>
            <a:chExt cx="3810988" cy="400959"/>
          </a:xfrm>
          <a:solidFill>
            <a:schemeClr val="accent4">
              <a:lumMod val="50000"/>
            </a:schemeClr>
          </a:solidFill>
        </p:grpSpPr>
        <p:sp>
          <p:nvSpPr>
            <p:cNvPr id="17" name="TextBox 16"/>
            <p:cNvSpPr txBox="1"/>
            <p:nvPr/>
          </p:nvSpPr>
          <p:spPr>
            <a:xfrm>
              <a:off x="5868779" y="2981139"/>
              <a:ext cx="1949853" cy="26161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smtClean="0"/>
                <a:t>glUniformMatrix4fv()</a:t>
              </a:r>
            </a:p>
          </p:txBody>
        </p:sp>
        <p:cxnSp>
          <p:nvCxnSpPr>
            <p:cNvPr id="25" name="Straight Arrow Connector 24"/>
            <p:cNvCxnSpPr>
              <a:stCxn id="11" idx="3"/>
              <a:endCxn id="17" idx="1"/>
            </p:cNvCxnSpPr>
            <p:nvPr/>
          </p:nvCxnSpPr>
          <p:spPr>
            <a:xfrm>
              <a:off x="4007644" y="2841790"/>
              <a:ext cx="1861135" cy="270154"/>
            </a:xfrm>
            <a:prstGeom prst="straightConnector1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37219" y="3002696"/>
            <a:ext cx="4381411" cy="785613"/>
            <a:chOff x="3437219" y="3002696"/>
            <a:chExt cx="4381411" cy="78561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TextBox 17"/>
            <p:cNvSpPr txBox="1"/>
            <p:nvPr/>
          </p:nvSpPr>
          <p:spPr>
            <a:xfrm>
              <a:off x="5868777" y="3463453"/>
              <a:ext cx="1949853" cy="26161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Assign</a:t>
              </a:r>
              <a:r>
                <a:rPr lang="sv-SE" sz="1100" dirty="0" smtClean="0"/>
                <a:t> in </a:t>
              </a:r>
              <a:r>
                <a:rPr lang="sv-SE" sz="1100" dirty="0" err="1" smtClean="0"/>
                <a:t>shader</a:t>
              </a:r>
              <a:endParaRPr lang="sv-SE" sz="1100" dirty="0" smtClean="0"/>
            </a:p>
          </p:txBody>
        </p:sp>
        <p:cxnSp>
          <p:nvCxnSpPr>
            <p:cNvPr id="29" name="Straight Arrow Connector 28"/>
            <p:cNvCxnSpPr>
              <a:stCxn id="12" idx="3"/>
              <a:endCxn id="18" idx="1"/>
            </p:cNvCxnSpPr>
            <p:nvPr/>
          </p:nvCxnSpPr>
          <p:spPr>
            <a:xfrm>
              <a:off x="3907630" y="3002696"/>
              <a:ext cx="1961147" cy="591562"/>
            </a:xfrm>
            <a:prstGeom prst="straightConnector1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1"/>
              <a:endCxn id="36" idx="3"/>
            </p:cNvCxnSpPr>
            <p:nvPr/>
          </p:nvCxnSpPr>
          <p:spPr>
            <a:xfrm flipH="1">
              <a:off x="3437219" y="3594258"/>
              <a:ext cx="2431558" cy="194051"/>
            </a:xfrm>
            <a:prstGeom prst="straightConnector1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46927" y="3657504"/>
            <a:ext cx="1990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vMyColor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aColor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v-S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Have</a:t>
            </a:r>
            <a:r>
              <a:rPr lang="sv-SE" dirty="0" smtClean="0"/>
              <a:t> a look at the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Collaboration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>
              <a:hlinkClick r:id="rId2"/>
            </a:endParaRPr>
          </a:p>
          <a:p>
            <a:r>
              <a:rPr lang="sv-SE" dirty="0">
                <a:hlinkClick r:id="rId2"/>
              </a:rPr>
              <a:t>https://github.com/rsahlin/graphics-by-opengl</a:t>
            </a:r>
            <a:endParaRPr lang="sv-SE" dirty="0"/>
          </a:p>
          <a:p>
            <a:r>
              <a:rPr lang="sv-SE" dirty="0" smtClean="0">
                <a:hlinkClick r:id="rId3"/>
              </a:rPr>
              <a:t>https://github.com/rsahlin/graphics-engine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https</a:t>
            </a:r>
            <a:r>
              <a:rPr lang="sv-SE" dirty="0">
                <a:hlinkClick r:id="rId4"/>
              </a:rPr>
              <a:t>://</a:t>
            </a:r>
            <a:r>
              <a:rPr lang="sv-SE" dirty="0" smtClean="0">
                <a:hlinkClick r:id="rId4"/>
              </a:rPr>
              <a:t>github.com/rsahlin/super-performance-sprites</a:t>
            </a:r>
            <a:endParaRPr lang="sv-SE" dirty="0" smtClean="0"/>
          </a:p>
          <a:p>
            <a:r>
              <a:rPr lang="sv-SE" dirty="0" err="1" smtClean="0"/>
              <a:t>Take</a:t>
            </a:r>
            <a:r>
              <a:rPr lang="sv-SE" dirty="0" smtClean="0"/>
              <a:t> a look and </a:t>
            </a:r>
            <a:r>
              <a:rPr lang="sv-SE" dirty="0" err="1" smtClean="0"/>
              <a:t>send</a:t>
            </a:r>
            <a:r>
              <a:rPr lang="sv-SE" dirty="0" smtClean="0"/>
              <a:t> </a:t>
            </a:r>
            <a:r>
              <a:rPr lang="sv-SE" dirty="0" err="1" smtClean="0"/>
              <a:t>comments</a:t>
            </a:r>
            <a:r>
              <a:rPr lang="sv-SE" dirty="0" smtClean="0"/>
              <a:t>, suggestions and feedback to:</a:t>
            </a:r>
            <a:br>
              <a:rPr lang="sv-SE" dirty="0" smtClean="0"/>
            </a:br>
            <a:r>
              <a:rPr lang="sv-SE" dirty="0" err="1" smtClean="0"/>
              <a:t>richard.sahlin</a:t>
            </a:r>
            <a:r>
              <a:rPr lang="sv-SE" dirty="0" smtClean="0"/>
              <a:t> at afconsult.com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397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What’s</a:t>
            </a:r>
            <a:r>
              <a:rPr lang="sv-SE" dirty="0" smtClean="0"/>
              <a:t> in and </a:t>
            </a:r>
            <a:r>
              <a:rPr lang="sv-SE" dirty="0" err="1" smtClean="0"/>
              <a:t>what’s</a:t>
            </a:r>
            <a:r>
              <a:rPr lang="sv-SE" dirty="0" smtClean="0"/>
              <a:t> not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cover </a:t>
            </a:r>
            <a:r>
              <a:rPr lang="sv-SE" dirty="0" err="1" smtClean="0"/>
              <a:t>aspects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r>
              <a:rPr lang="sv-SE" dirty="0" smtClean="0"/>
              <a:t> ES API, </a:t>
            </a:r>
            <a:r>
              <a:rPr lang="sv-SE" dirty="0" err="1" smtClean="0"/>
              <a:t>processing</a:t>
            </a:r>
            <a:r>
              <a:rPr lang="sv-SE" dirty="0" smtClean="0"/>
              <a:t> and </a:t>
            </a:r>
            <a:r>
              <a:rPr lang="sv-SE" dirty="0" err="1" smtClean="0"/>
              <a:t>how</a:t>
            </a:r>
            <a:r>
              <a:rPr lang="sv-SE" dirty="0" smtClean="0"/>
              <a:t> to </a:t>
            </a:r>
            <a:r>
              <a:rPr lang="sv-SE" dirty="0" err="1" smtClean="0"/>
              <a:t>structure</a:t>
            </a:r>
            <a:r>
              <a:rPr lang="sv-SE" dirty="0" smtClean="0"/>
              <a:t> data</a:t>
            </a:r>
          </a:p>
          <a:p>
            <a:r>
              <a:rPr lang="sv-SE" dirty="0" smtClean="0"/>
              <a:t>It </a:t>
            </a:r>
            <a:r>
              <a:rPr lang="sv-SE" dirty="0" err="1" smtClean="0"/>
              <a:t>will</a:t>
            </a:r>
            <a:r>
              <a:rPr lang="sv-SE" dirty="0" smtClean="0"/>
              <a:t> not cover the </a:t>
            </a:r>
            <a:r>
              <a:rPr lang="sv-SE" dirty="0" err="1" smtClean="0"/>
              <a:t>basics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3D </a:t>
            </a:r>
            <a:r>
              <a:rPr lang="sv-SE" dirty="0" err="1" smtClean="0"/>
              <a:t>graphics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3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source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Khronos</a:t>
            </a:r>
            <a:r>
              <a:rPr lang="sv-SE" dirty="0"/>
              <a:t> https://www.khronos.org/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1.X 2002-2008 – </a:t>
            </a:r>
            <a:r>
              <a:rPr lang="sv-SE" dirty="0" err="1" smtClean="0"/>
              <a:t>Fixed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 pipeline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2.0 2007 – </a:t>
            </a:r>
            <a:r>
              <a:rPr lang="sv-SE" dirty="0" err="1" smtClean="0"/>
              <a:t>Programmable</a:t>
            </a:r>
            <a:r>
              <a:rPr lang="sv-SE" dirty="0" smtClean="0"/>
              <a:t> hardware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3.0 2012 – </a:t>
            </a:r>
            <a:r>
              <a:rPr lang="sv-SE" dirty="0" err="1" smtClean="0"/>
              <a:t>Sync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, </a:t>
            </a:r>
            <a:r>
              <a:rPr lang="sv-SE" dirty="0" err="1" smtClean="0"/>
              <a:t>instancing</a:t>
            </a:r>
            <a:r>
              <a:rPr lang="sv-SE" dirty="0" smtClean="0"/>
              <a:t>, float </a:t>
            </a:r>
            <a:r>
              <a:rPr lang="sv-SE" dirty="0" err="1" smtClean="0"/>
              <a:t>texture</a:t>
            </a:r>
            <a:r>
              <a:rPr lang="sv-SE" dirty="0" smtClean="0"/>
              <a:t> formats. </a:t>
            </a:r>
            <a:r>
              <a:rPr lang="sv-SE" dirty="0" err="1" smtClean="0"/>
              <a:t>Move</a:t>
            </a:r>
            <a:r>
              <a:rPr lang="sv-SE" dirty="0" smtClean="0"/>
              <a:t> </a:t>
            </a:r>
            <a:r>
              <a:rPr lang="sv-SE" dirty="0" err="1" smtClean="0"/>
              <a:t>towards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endParaRPr lang="sv-SE" dirty="0" smtClean="0"/>
          </a:p>
          <a:p>
            <a:r>
              <a:rPr lang="sv-SE" dirty="0" err="1" smtClean="0"/>
              <a:t>OpenGL</a:t>
            </a:r>
            <a:r>
              <a:rPr lang="sv-SE" dirty="0" smtClean="0"/>
              <a:t> ES 3.1 2014 – </a:t>
            </a: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shaders</a:t>
            </a:r>
            <a:r>
              <a:rPr lang="sv-SE" dirty="0" smtClean="0"/>
              <a:t>, transform feedback</a:t>
            </a:r>
          </a:p>
          <a:p>
            <a:r>
              <a:rPr lang="sv-SE" dirty="0" smtClean="0"/>
              <a:t>Vulkan – minimal driver overhead, </a:t>
            </a:r>
            <a:r>
              <a:rPr lang="sv-SE" dirty="0" err="1" smtClean="0"/>
              <a:t>multithread</a:t>
            </a:r>
            <a:r>
              <a:rPr lang="sv-SE" dirty="0" smtClean="0"/>
              <a:t>, SPIR-V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9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r>
              <a:rPr lang="sv-SE" dirty="0" smtClean="0"/>
              <a:t>(ES)?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Draw pixels on a display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 smtClean="0"/>
          </a:p>
          <a:p>
            <a:r>
              <a:rPr lang="sv-SE" dirty="0" err="1" smtClean="0"/>
              <a:t>Standardized</a:t>
            </a:r>
            <a:r>
              <a:rPr lang="sv-SE" dirty="0" smtClean="0"/>
              <a:t> API / cross </a:t>
            </a:r>
            <a:r>
              <a:rPr lang="sv-SE" dirty="0" err="1" smtClean="0"/>
              <a:t>platform</a:t>
            </a:r>
            <a:endParaRPr lang="sv-SE" dirty="0" smtClean="0"/>
          </a:p>
          <a:p>
            <a:r>
              <a:rPr lang="sv-SE" dirty="0" smtClean="0"/>
              <a:t>Hardware acceleration –&gt; get the best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performance</a:t>
            </a:r>
            <a:endParaRPr lang="sv-SE" dirty="0" smtClean="0"/>
          </a:p>
          <a:p>
            <a:r>
              <a:rPr lang="sv-SE" dirty="0" err="1" smtClean="0"/>
              <a:t>Flexibility</a:t>
            </a:r>
            <a:r>
              <a:rPr lang="sv-SE" dirty="0" smtClean="0"/>
              <a:t> via </a:t>
            </a:r>
            <a:r>
              <a:rPr lang="sv-SE" dirty="0" err="1" smtClean="0"/>
              <a:t>vertex</a:t>
            </a:r>
            <a:r>
              <a:rPr lang="sv-SE" dirty="0" smtClean="0"/>
              <a:t> and fragment </a:t>
            </a:r>
            <a:r>
              <a:rPr lang="sv-SE" dirty="0" err="1" smtClean="0"/>
              <a:t>shaders</a:t>
            </a:r>
            <a:r>
              <a:rPr lang="sv-SE" dirty="0"/>
              <a:t> </a:t>
            </a:r>
            <a:r>
              <a:rPr lang="sv-SE" dirty="0" smtClean="0"/>
              <a:t>-&gt; do cool stuff</a:t>
            </a:r>
          </a:p>
          <a:p>
            <a:r>
              <a:rPr lang="sv-SE" dirty="0" smtClean="0"/>
              <a:t>API </a:t>
            </a:r>
            <a:r>
              <a:rPr lang="sv-SE" dirty="0" err="1" smtClean="0"/>
              <a:t>bindings</a:t>
            </a:r>
            <a:r>
              <a:rPr lang="sv-SE" dirty="0" smtClean="0"/>
              <a:t> </a:t>
            </a:r>
            <a:r>
              <a:rPr lang="sv-SE" dirty="0" err="1" smtClean="0"/>
              <a:t>available</a:t>
            </a:r>
            <a:r>
              <a:rPr lang="sv-SE" dirty="0" smtClean="0"/>
              <a:t> in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 (Java/.NET/C++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21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Who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it?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Huge in Mobile </a:t>
            </a:r>
            <a:r>
              <a:rPr lang="sv-SE" dirty="0" err="1" smtClean="0"/>
              <a:t>platforms</a:t>
            </a:r>
            <a:r>
              <a:rPr lang="sv-SE" dirty="0" smtClean="0"/>
              <a:t> – Android / </a:t>
            </a:r>
            <a:r>
              <a:rPr lang="sv-SE" dirty="0" err="1" smtClean="0"/>
              <a:t>iOS</a:t>
            </a:r>
            <a:r>
              <a:rPr lang="sv-SE" dirty="0" smtClean="0"/>
              <a:t> / Automotive / </a:t>
            </a:r>
            <a:r>
              <a:rPr lang="sv-SE" dirty="0" err="1"/>
              <a:t>W</a:t>
            </a:r>
            <a:r>
              <a:rPr lang="sv-SE" dirty="0" err="1" smtClean="0"/>
              <a:t>earable</a:t>
            </a:r>
            <a:endParaRPr lang="sv-SE" dirty="0" smtClean="0"/>
          </a:p>
          <a:p>
            <a:r>
              <a:rPr lang="sv-SE" dirty="0" smtClean="0"/>
              <a:t>Linux / MAC OS</a:t>
            </a:r>
          </a:p>
          <a:p>
            <a:r>
              <a:rPr lang="sv-SE" dirty="0" smtClean="0"/>
              <a:t>Cross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graphics</a:t>
            </a:r>
            <a:r>
              <a:rPr lang="sv-SE" dirty="0" smtClean="0"/>
              <a:t> or game </a:t>
            </a:r>
            <a:r>
              <a:rPr lang="sv-SE" dirty="0" err="1" smtClean="0"/>
              <a:t>engines</a:t>
            </a:r>
            <a:r>
              <a:rPr lang="sv-SE" dirty="0" smtClean="0"/>
              <a:t> </a:t>
            </a:r>
            <a:r>
              <a:rPr lang="sv-SE" dirty="0" err="1" smtClean="0"/>
              <a:t>such</a:t>
            </a:r>
            <a:r>
              <a:rPr lang="sv-SE" dirty="0" smtClean="0"/>
              <a:t> as </a:t>
            </a:r>
            <a:r>
              <a:rPr lang="sv-SE" dirty="0" err="1" smtClean="0"/>
              <a:t>Unity</a:t>
            </a:r>
            <a:r>
              <a:rPr lang="sv-SE" dirty="0" smtClean="0"/>
              <a:t>/</a:t>
            </a:r>
            <a:r>
              <a:rPr lang="sv-SE" dirty="0" err="1" smtClean="0"/>
              <a:t>Unreal</a:t>
            </a:r>
            <a:endParaRPr lang="sv-SE" dirty="0" smtClean="0"/>
          </a:p>
          <a:p>
            <a:r>
              <a:rPr lang="sv-SE" dirty="0" smtClean="0"/>
              <a:t>In short – </a:t>
            </a:r>
            <a:r>
              <a:rPr lang="sv-SE" dirty="0" err="1" smtClean="0"/>
              <a:t>everyone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is not </a:t>
            </a:r>
            <a:r>
              <a:rPr lang="sv-SE" dirty="0" err="1" smtClean="0"/>
              <a:t>using</a:t>
            </a:r>
            <a:r>
              <a:rPr lang="sv-SE" dirty="0" smtClean="0"/>
              <a:t> DirectX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36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Vertices</a:t>
            </a:r>
            <a:r>
              <a:rPr lang="sv-SE" dirty="0" smtClean="0"/>
              <a:t> 101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132088"/>
            <a:ext cx="7236000" cy="3276000"/>
          </a:xfrm>
        </p:spPr>
        <p:txBody>
          <a:bodyPr/>
          <a:lstStyle/>
          <a:p>
            <a:r>
              <a:rPr lang="sv-SE" dirty="0" err="1" smtClean="0"/>
              <a:t>Vertex</a:t>
            </a:r>
            <a:r>
              <a:rPr lang="sv-SE" dirty="0" smtClean="0"/>
              <a:t> is a </a:t>
            </a:r>
            <a:r>
              <a:rPr lang="sv-SE" dirty="0" err="1" smtClean="0"/>
              <a:t>point</a:t>
            </a:r>
            <a:r>
              <a:rPr lang="sv-SE" dirty="0" smtClean="0"/>
              <a:t> in space</a:t>
            </a:r>
          </a:p>
          <a:p>
            <a:r>
              <a:rPr lang="sv-SE" dirty="0" err="1" smtClean="0"/>
              <a:t>Rendered</a:t>
            </a:r>
            <a:r>
              <a:rPr lang="sv-SE" dirty="0" smtClean="0"/>
              <a:t> primitives </a:t>
            </a:r>
            <a:r>
              <a:rPr lang="sv-SE" dirty="0" err="1" smtClean="0"/>
              <a:t>made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vertices</a:t>
            </a:r>
            <a:endParaRPr lang="sv-SE" dirty="0" smtClean="0"/>
          </a:p>
          <a:p>
            <a:r>
              <a:rPr lang="sv-SE" dirty="0" smtClean="0"/>
              <a:t>GLES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draw</a:t>
            </a:r>
            <a:r>
              <a:rPr lang="sv-SE" dirty="0" smtClean="0"/>
              <a:t> TRIANGLES, LINES and POINTS</a:t>
            </a:r>
          </a:p>
          <a:p>
            <a:r>
              <a:rPr lang="sv-SE" dirty="0" smtClean="0"/>
              <a:t>Call </a:t>
            </a:r>
            <a:r>
              <a:rPr lang="sv-SE" dirty="0" err="1" smtClean="0"/>
              <a:t>glDrawArrays</a:t>
            </a:r>
            <a:r>
              <a:rPr lang="sv-SE" dirty="0" smtClean="0"/>
              <a:t>() or </a:t>
            </a:r>
            <a:r>
              <a:rPr lang="sv-SE" dirty="0" err="1" smtClean="0"/>
              <a:t>glDrawElements</a:t>
            </a:r>
            <a:r>
              <a:rPr lang="sv-SE" dirty="0" smtClean="0"/>
              <a:t>() to </a:t>
            </a:r>
            <a:r>
              <a:rPr lang="sv-SE" dirty="0" err="1" smtClean="0"/>
              <a:t>send</a:t>
            </a:r>
            <a:r>
              <a:rPr lang="sv-SE" dirty="0" smtClean="0"/>
              <a:t> primitives to GL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6</a:t>
            </a:fld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273123" y="2878233"/>
            <a:ext cx="3303801" cy="1382040"/>
            <a:chOff x="273123" y="2878233"/>
            <a:chExt cx="3303801" cy="1382040"/>
          </a:xfrm>
        </p:grpSpPr>
        <p:sp>
          <p:nvSpPr>
            <p:cNvPr id="8" name="Isosceles Triangle 7"/>
            <p:cNvSpPr/>
            <p:nvPr/>
          </p:nvSpPr>
          <p:spPr>
            <a:xfrm>
              <a:off x="997527" y="3155232"/>
              <a:ext cx="1693718" cy="105308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39863" y="2878233"/>
              <a:ext cx="945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Vertex</a:t>
              </a:r>
              <a:r>
                <a:rPr lang="sv-SE" sz="1200" dirty="0" smtClean="0"/>
                <a:t> 1</a:t>
              </a:r>
              <a:endParaRPr lang="sv-SE" sz="12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31352" y="3983274"/>
              <a:ext cx="945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Vertex</a:t>
              </a:r>
              <a:r>
                <a:rPr lang="sv-SE" sz="1200" dirty="0" smtClean="0"/>
                <a:t> 2</a:t>
              </a:r>
              <a:endParaRPr lang="sv-SE" sz="12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123" y="3983274"/>
              <a:ext cx="945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Vertex</a:t>
              </a:r>
              <a:r>
                <a:rPr lang="sv-SE" sz="1200" dirty="0" smtClean="0"/>
                <a:t> 3</a:t>
              </a:r>
              <a:endParaRPr lang="sv-SE" sz="1200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76924" y="2878232"/>
            <a:ext cx="2848617" cy="1172430"/>
            <a:chOff x="3576924" y="2878232"/>
            <a:chExt cx="2848617" cy="117243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846126" y="3155232"/>
              <a:ext cx="1837427" cy="665043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76924" y="2878232"/>
              <a:ext cx="945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Vertex</a:t>
              </a:r>
              <a:r>
                <a:rPr lang="sv-SE" sz="1200" dirty="0" smtClean="0"/>
                <a:t> 1</a:t>
              </a:r>
              <a:endParaRPr lang="sv-SE" sz="12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79969" y="3773663"/>
              <a:ext cx="945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Vertex</a:t>
              </a:r>
              <a:r>
                <a:rPr lang="sv-SE" sz="1200" dirty="0" smtClean="0"/>
                <a:t> 2</a:t>
              </a:r>
              <a:endParaRPr lang="sv-SE" sz="1200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98944" y="2878231"/>
            <a:ext cx="945572" cy="435958"/>
            <a:chOff x="6898944" y="2878231"/>
            <a:chExt cx="945572" cy="435958"/>
          </a:xfrm>
        </p:grpSpPr>
        <p:sp>
          <p:nvSpPr>
            <p:cNvPr id="21" name="Rectangle 20"/>
            <p:cNvSpPr/>
            <p:nvPr/>
          </p:nvSpPr>
          <p:spPr>
            <a:xfrm>
              <a:off x="7160934" y="3155231"/>
              <a:ext cx="173736" cy="15895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8944" y="2878231"/>
              <a:ext cx="945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Vertex</a:t>
              </a:r>
              <a:r>
                <a:rPr lang="sv-SE" sz="1200" dirty="0" smtClean="0"/>
                <a:t> 1</a:t>
              </a:r>
              <a:endParaRPr lang="sv-SE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857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It’s</a:t>
            </a:r>
            <a:r>
              <a:rPr lang="sv-SE" dirty="0" smtClean="0"/>
              <a:t> all </a:t>
            </a:r>
            <a:r>
              <a:rPr lang="sv-SE" dirty="0" err="1" smtClean="0"/>
              <a:t>about</a:t>
            </a:r>
            <a:r>
              <a:rPr lang="sv-SE" dirty="0" smtClean="0"/>
              <a:t> the </a:t>
            </a:r>
            <a:r>
              <a:rPr lang="sv-SE" dirty="0" err="1" smtClean="0"/>
              <a:t>shaders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Processors in GLES 2.X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independently</a:t>
            </a:r>
            <a:r>
              <a:rPr lang="sv-SE" dirty="0"/>
              <a:t> </a:t>
            </a:r>
            <a:r>
              <a:rPr lang="sv-SE" dirty="0" smtClean="0"/>
              <a:t>- data </a:t>
            </a:r>
            <a:r>
              <a:rPr lang="sv-SE" dirty="0" err="1" smtClean="0"/>
              <a:t>only</a:t>
            </a:r>
            <a:r>
              <a:rPr lang="sv-SE" dirty="0" smtClean="0"/>
              <a:t> goes in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direction</a:t>
            </a:r>
            <a:endParaRPr lang="sv-SE" dirty="0" smtClean="0"/>
          </a:p>
          <a:p>
            <a:r>
              <a:rPr lang="sv-SE" dirty="0" err="1" smtClean="0"/>
              <a:t>Vertex</a:t>
            </a:r>
            <a:r>
              <a:rPr lang="sv-SE" dirty="0" smtClean="0"/>
              <a:t> processor – </a:t>
            </a:r>
            <a:r>
              <a:rPr lang="sv-SE" dirty="0" err="1" smtClean="0"/>
              <a:t>programmable</a:t>
            </a:r>
            <a:r>
              <a:rPr lang="sv-SE" dirty="0" smtClean="0"/>
              <a:t> hardware operating on </a:t>
            </a:r>
            <a:r>
              <a:rPr lang="sv-SE" dirty="0" err="1" smtClean="0"/>
              <a:t>incoming</a:t>
            </a:r>
            <a:r>
              <a:rPr lang="sv-SE" dirty="0" smtClean="0"/>
              <a:t> data – the output is </a:t>
            </a:r>
            <a:r>
              <a:rPr lang="sv-SE" dirty="0" err="1" smtClean="0"/>
              <a:t>gl_Position</a:t>
            </a:r>
            <a:r>
              <a:rPr lang="sv-SE" dirty="0" smtClean="0"/>
              <a:t>, </a:t>
            </a:r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err="1" smtClean="0"/>
              <a:t>gl_PointSize</a:t>
            </a:r>
            <a:endParaRPr lang="sv-SE" dirty="0" smtClean="0"/>
          </a:p>
          <a:p>
            <a:r>
              <a:rPr lang="sv-SE" dirty="0" smtClean="0"/>
              <a:t>Fragment processor – </a:t>
            </a:r>
            <a:r>
              <a:rPr lang="sv-SE" dirty="0" err="1" smtClean="0"/>
              <a:t>rasterization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processed</a:t>
            </a:r>
            <a:r>
              <a:rPr lang="sv-SE" dirty="0" smtClean="0"/>
              <a:t> </a:t>
            </a:r>
            <a:r>
              <a:rPr lang="sv-SE" dirty="0" err="1" smtClean="0"/>
              <a:t>vertices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selected</a:t>
            </a:r>
            <a:r>
              <a:rPr lang="sv-SE" dirty="0" smtClean="0"/>
              <a:t> </a:t>
            </a:r>
            <a:r>
              <a:rPr lang="sv-SE" dirty="0" err="1" smtClean="0"/>
              <a:t>drawmode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smtClean="0"/>
              <a:t>Output is </a:t>
            </a:r>
            <a:r>
              <a:rPr lang="sv-SE" dirty="0" err="1" smtClean="0"/>
              <a:t>gl_FragColor</a:t>
            </a:r>
            <a:r>
              <a:rPr lang="sv-SE" dirty="0" smtClean="0"/>
              <a:t>, </a:t>
            </a:r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err="1" smtClean="0"/>
              <a:t>gl_FragData</a:t>
            </a:r>
            <a:r>
              <a:rPr lang="sv-SE" dirty="0" smtClean="0"/>
              <a:t>[n]</a:t>
            </a:r>
          </a:p>
          <a:p>
            <a:r>
              <a:rPr lang="sv-SE" dirty="0" smtClean="0"/>
              <a:t>Fragment processor </a:t>
            </a:r>
            <a:r>
              <a:rPr lang="sv-SE" dirty="0" err="1" smtClean="0"/>
              <a:t>can</a:t>
            </a:r>
            <a:r>
              <a:rPr lang="sv-SE" dirty="0" smtClean="0"/>
              <a:t> read </a:t>
            </a:r>
            <a:r>
              <a:rPr lang="sv-SE" dirty="0" err="1" smtClean="0"/>
              <a:t>gl_PointCoord</a:t>
            </a:r>
            <a:r>
              <a:rPr lang="sv-SE" dirty="0" smtClean="0"/>
              <a:t>, </a:t>
            </a:r>
            <a:r>
              <a:rPr lang="sv-SE" dirty="0" err="1" smtClean="0"/>
              <a:t>gl_FragCoord</a:t>
            </a:r>
            <a:r>
              <a:rPr lang="sv-SE" dirty="0" smtClean="0"/>
              <a:t>, </a:t>
            </a:r>
            <a:r>
              <a:rPr lang="sv-SE" dirty="0" err="1" smtClean="0"/>
              <a:t>gl_FrontFacing</a:t>
            </a:r>
            <a:endParaRPr lang="sv-SE" dirty="0" smtClean="0"/>
          </a:p>
          <a:p>
            <a:r>
              <a:rPr lang="sv-SE" dirty="0" smtClean="0"/>
              <a:t>Fragment processor </a:t>
            </a:r>
            <a:r>
              <a:rPr lang="sv-SE" dirty="0" err="1" smtClean="0"/>
              <a:t>can</a:t>
            </a:r>
            <a:r>
              <a:rPr lang="sv-SE" dirty="0" smtClean="0"/>
              <a:t> call </a:t>
            </a:r>
            <a:r>
              <a:rPr lang="sv-SE" dirty="0" err="1" smtClean="0"/>
              <a:t>discard</a:t>
            </a:r>
            <a:r>
              <a:rPr lang="sv-SE" dirty="0" smtClean="0"/>
              <a:t> to </a:t>
            </a:r>
            <a:r>
              <a:rPr lang="sv-SE" dirty="0" err="1" smtClean="0"/>
              <a:t>skip</a:t>
            </a:r>
            <a:r>
              <a:rPr lang="sv-SE" dirty="0" smtClean="0"/>
              <a:t> fragment (pixel)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8</a:t>
            </a:fld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1575496" y="924326"/>
            <a:ext cx="1686790" cy="3856965"/>
            <a:chOff x="1575496" y="924326"/>
            <a:chExt cx="1686790" cy="3856965"/>
          </a:xfrm>
        </p:grpSpPr>
        <p:sp>
          <p:nvSpPr>
            <p:cNvPr id="23" name="Down Arrow 22"/>
            <p:cNvSpPr/>
            <p:nvPr/>
          </p:nvSpPr>
          <p:spPr>
            <a:xfrm>
              <a:off x="2210623" y="1762712"/>
              <a:ext cx="387727" cy="3018579"/>
            </a:xfrm>
            <a:prstGeom prst="downArrow">
              <a:avLst>
                <a:gd name="adj1" fmla="val 38945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5496" y="924326"/>
              <a:ext cx="1686790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OpenGL</a:t>
              </a:r>
              <a:r>
                <a:rPr lang="sv-SE" sz="1200" dirty="0" smtClean="0"/>
                <a:t> ES</a:t>
              </a:r>
              <a:r>
                <a:rPr lang="sv-SE" sz="1200" dirty="0"/>
                <a:t/>
              </a:r>
              <a:br>
                <a:rPr lang="sv-SE" sz="1200" dirty="0"/>
              </a:br>
              <a:r>
                <a:rPr lang="sv-SE" sz="1200" dirty="0" smtClean="0"/>
                <a:t>prepares primitives for </a:t>
              </a:r>
              <a:r>
                <a:rPr lang="sv-SE" sz="1200" dirty="0" err="1" smtClean="0"/>
                <a:t>drawing</a:t>
              </a:r>
              <a:r>
                <a:rPr lang="sv-SE" sz="1200" dirty="0" smtClean="0"/>
                <a:t> – </a:t>
              </a:r>
              <a:r>
                <a:rPr lang="sv-SE" sz="1200" dirty="0" err="1" smtClean="0"/>
                <a:t>lines</a:t>
              </a:r>
              <a:r>
                <a:rPr lang="sv-SE" sz="1200" dirty="0" smtClean="0"/>
                <a:t>, </a:t>
              </a:r>
              <a:r>
                <a:rPr lang="sv-SE" sz="1200" dirty="0" err="1" smtClean="0"/>
                <a:t>points</a:t>
              </a:r>
              <a:r>
                <a:rPr lang="sv-SE" sz="1200" dirty="0" smtClean="0"/>
                <a:t> or </a:t>
              </a:r>
              <a:r>
                <a:rPr lang="sv-SE" sz="1200" dirty="0" err="1" smtClean="0"/>
                <a:t>triangles</a:t>
              </a:r>
              <a:r>
                <a:rPr lang="sv-SE" sz="1200" dirty="0" smtClean="0"/>
                <a:t>.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31820" y="921046"/>
            <a:ext cx="1765427" cy="3839653"/>
            <a:chOff x="4039023" y="928190"/>
            <a:chExt cx="1765427" cy="3839653"/>
          </a:xfrm>
        </p:grpSpPr>
        <p:sp>
          <p:nvSpPr>
            <p:cNvPr id="28" name="Down Arrow 27"/>
            <p:cNvSpPr/>
            <p:nvPr/>
          </p:nvSpPr>
          <p:spPr>
            <a:xfrm>
              <a:off x="4832326" y="1762712"/>
              <a:ext cx="365532" cy="3005131"/>
            </a:xfrm>
            <a:prstGeom prst="downArrow">
              <a:avLst>
                <a:gd name="adj1" fmla="val 38274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9023" y="928190"/>
              <a:ext cx="1765427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OpenGL</a:t>
              </a:r>
              <a:r>
                <a:rPr lang="sv-SE" sz="1200" dirty="0" smtClean="0"/>
                <a:t> ES </a:t>
              </a:r>
              <a:r>
                <a:rPr lang="sv-SE" sz="1200" dirty="0" err="1" smtClean="0"/>
                <a:t>rasterization</a:t>
              </a:r>
              <a:r>
                <a:rPr lang="sv-SE" sz="1200" dirty="0" smtClean="0"/>
                <a:t> </a:t>
              </a:r>
              <a:r>
                <a:rPr lang="sv-SE" sz="1200" dirty="0" err="1" smtClean="0"/>
                <a:t>calculations</a:t>
              </a:r>
              <a:r>
                <a:rPr lang="sv-SE" sz="1200" dirty="0"/>
                <a:t> </a:t>
              </a:r>
              <a:r>
                <a:rPr lang="sv-SE" sz="1200" dirty="0" smtClean="0"/>
                <a:t>- to position on </a:t>
              </a:r>
              <a:r>
                <a:rPr lang="sv-SE" sz="1200" dirty="0" err="1" smtClean="0"/>
                <a:t>screen</a:t>
              </a:r>
              <a:endParaRPr lang="sv-SE" sz="12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3" y="2588237"/>
            <a:ext cx="1494946" cy="1113392"/>
            <a:chOff x="655323" y="2588237"/>
            <a:chExt cx="1494946" cy="1113392"/>
          </a:xfrm>
        </p:grpSpPr>
        <p:grpSp>
          <p:nvGrpSpPr>
            <p:cNvPr id="26" name="Group 25"/>
            <p:cNvGrpSpPr/>
            <p:nvPr/>
          </p:nvGrpSpPr>
          <p:grpSpPr>
            <a:xfrm>
              <a:off x="750094" y="3056558"/>
              <a:ext cx="1400175" cy="645071"/>
              <a:chOff x="1234948" y="1889137"/>
              <a:chExt cx="1448873" cy="675454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1914093" y="2075531"/>
                <a:ext cx="769728" cy="297317"/>
              </a:xfrm>
              <a:prstGeom prst="rightArrow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34948" y="1889137"/>
                <a:ext cx="735644" cy="67545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Input</a:t>
                </a:r>
                <a:br>
                  <a:rPr lang="sv-SE" sz="1200" dirty="0" smtClean="0"/>
                </a:br>
                <a:r>
                  <a:rPr lang="sv-SE" sz="1200" dirty="0" smtClean="0"/>
                  <a:t>Data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55323" y="2588237"/>
              <a:ext cx="94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Attributes</a:t>
              </a:r>
              <a:r>
                <a:rPr lang="sv-SE" sz="1200" dirty="0" smtClean="0"/>
                <a:t/>
              </a:r>
              <a:br>
                <a:rPr lang="sv-SE" sz="1200" dirty="0" smtClean="0"/>
              </a:br>
              <a:r>
                <a:rPr lang="sv-SE" sz="1200" dirty="0" smtClean="0"/>
                <a:t>Uniforms</a:t>
              </a:r>
              <a:br>
                <a:rPr lang="sv-SE" sz="1200" dirty="0" smtClean="0"/>
              </a:br>
              <a:endParaRPr lang="sv-SE" sz="1200" dirty="0" smtClean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45034" y="2999823"/>
            <a:ext cx="2116731" cy="804167"/>
            <a:chOff x="2542482" y="3014111"/>
            <a:chExt cx="2161547" cy="804167"/>
          </a:xfrm>
        </p:grpSpPr>
        <p:grpSp>
          <p:nvGrpSpPr>
            <p:cNvPr id="24" name="Group 23"/>
            <p:cNvGrpSpPr/>
            <p:nvPr/>
          </p:nvGrpSpPr>
          <p:grpSpPr>
            <a:xfrm>
              <a:off x="2542482" y="3014111"/>
              <a:ext cx="2161547" cy="775531"/>
              <a:chOff x="2725238" y="1853221"/>
              <a:chExt cx="2161547" cy="77553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25238" y="1934126"/>
                <a:ext cx="942599" cy="69462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err="1" smtClean="0"/>
                  <a:t>Vertex</a:t>
                </a:r>
                <a:r>
                  <a:rPr lang="sv-SE" sz="1200" dirty="0" smtClean="0"/>
                  <a:t/>
                </a:r>
                <a:br>
                  <a:rPr lang="sv-SE" sz="1200" dirty="0" smtClean="0"/>
                </a:br>
                <a:r>
                  <a:rPr lang="sv-SE" sz="1200" dirty="0" smtClean="0"/>
                  <a:t>Processor</a:t>
                </a: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3651318" y="2154452"/>
                <a:ext cx="1100037" cy="297317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78366" y="1853221"/>
                <a:ext cx="13084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000" dirty="0" err="1" smtClean="0"/>
                  <a:t>gl_Position</a:t>
                </a:r>
                <a:r>
                  <a:rPr lang="sv-SE" sz="1000" dirty="0" smtClean="0"/>
                  <a:t/>
                </a:r>
                <a:br>
                  <a:rPr lang="sv-SE" sz="1000" dirty="0" smtClean="0"/>
                </a:br>
                <a:r>
                  <a:rPr lang="sv-SE" sz="1000" dirty="0" smtClean="0"/>
                  <a:t>(</a:t>
                </a:r>
                <a:r>
                  <a:rPr lang="sv-SE" sz="1000" dirty="0" err="1" smtClean="0"/>
                  <a:t>gl_PointSize</a:t>
                </a:r>
                <a:r>
                  <a:rPr lang="sv-SE" sz="1000" dirty="0" smtClean="0"/>
                  <a:t>)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501460" y="3556668"/>
              <a:ext cx="948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err="1" smtClean="0"/>
                <a:t>Varyings</a:t>
              </a:r>
              <a:endParaRPr lang="sv-SE" sz="1200" dirty="0" smtClean="0"/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439863" y="410744"/>
            <a:ext cx="7240509" cy="540000"/>
          </a:xfrm>
        </p:spPr>
        <p:txBody>
          <a:bodyPr/>
          <a:lstStyle/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calm</a:t>
            </a:r>
            <a:r>
              <a:rPr lang="sv-SE" dirty="0" smtClean="0"/>
              <a:t> and process on</a:t>
            </a:r>
            <a:endParaRPr lang="sv-SE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55887" y="2060718"/>
            <a:ext cx="2270632" cy="1743325"/>
            <a:chOff x="6034558" y="2017856"/>
            <a:chExt cx="2270632" cy="1743325"/>
          </a:xfrm>
        </p:grpSpPr>
        <p:grpSp>
          <p:nvGrpSpPr>
            <p:cNvPr id="27" name="Group 26"/>
            <p:cNvGrpSpPr/>
            <p:nvPr/>
          </p:nvGrpSpPr>
          <p:grpSpPr>
            <a:xfrm>
              <a:off x="6034558" y="3023790"/>
              <a:ext cx="2270632" cy="737391"/>
              <a:chOff x="6260638" y="1827065"/>
              <a:chExt cx="2276820" cy="73739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260638" y="1902109"/>
                <a:ext cx="936616" cy="6623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Fragment</a:t>
                </a:r>
                <a:br>
                  <a:rPr lang="sv-SE" sz="1200" dirty="0" smtClean="0"/>
                </a:br>
                <a:r>
                  <a:rPr lang="sv-SE" sz="1200" dirty="0" smtClean="0"/>
                  <a:t>Processor</a:t>
                </a: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7145920" y="2118205"/>
                <a:ext cx="1315749" cy="309384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42700" y="1827065"/>
                <a:ext cx="13947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000" dirty="0" err="1" smtClean="0"/>
                  <a:t>gl_FragColor</a:t>
                </a:r>
                <a:r>
                  <a:rPr lang="sv-SE" sz="1000" dirty="0" smtClean="0"/>
                  <a:t/>
                </a:r>
                <a:br>
                  <a:rPr lang="sv-SE" sz="1000" dirty="0" smtClean="0"/>
                </a:br>
                <a:r>
                  <a:rPr lang="sv-SE" sz="1000" dirty="0" smtClean="0"/>
                  <a:t>(</a:t>
                </a:r>
                <a:r>
                  <a:rPr lang="sv-SE" sz="1000" dirty="0" err="1" smtClean="0"/>
                  <a:t>gl_FragData</a:t>
                </a:r>
                <a:r>
                  <a:rPr lang="sv-SE" sz="1000" dirty="0" smtClean="0"/>
                  <a:t>[])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154486" y="2017856"/>
              <a:ext cx="1258160" cy="600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gl_PointCoord</a:t>
              </a:r>
              <a:endParaRPr lang="sv-SE" sz="1100" dirty="0" smtClean="0"/>
            </a:p>
            <a:p>
              <a:r>
                <a:rPr lang="sv-SE" sz="1100" dirty="0" err="1" smtClean="0"/>
                <a:t>gl_FragCoord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gl_FrontFacing</a:t>
              </a:r>
              <a:endParaRPr lang="sv-SE" sz="11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78033" y="3046530"/>
            <a:ext cx="1285771" cy="1700511"/>
            <a:chOff x="7578033" y="3046530"/>
            <a:chExt cx="1285771" cy="1700511"/>
          </a:xfrm>
        </p:grpSpPr>
        <p:sp>
          <p:nvSpPr>
            <p:cNvPr id="31" name="TextBox 30"/>
            <p:cNvSpPr txBox="1"/>
            <p:nvPr/>
          </p:nvSpPr>
          <p:spPr>
            <a:xfrm>
              <a:off x="7612720" y="3977600"/>
              <a:ext cx="12510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Colorbuffer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Depthbuffer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Stencilbuffer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Drawbuffer</a:t>
              </a:r>
              <a:r>
                <a:rPr lang="sv-SE" sz="1100" dirty="0" smtClean="0"/>
                <a:t>[]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578033" y="3046530"/>
              <a:ext cx="1280466" cy="842458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/>
                <a:t>Display</a:t>
              </a:r>
            </a:p>
          </p:txBody>
        </p:sp>
      </p:grpSp>
      <p:cxnSp>
        <p:nvCxnSpPr>
          <p:cNvPr id="42" name="Elbow Connector 41"/>
          <p:cNvCxnSpPr>
            <a:stCxn id="19" idx="1"/>
            <a:endCxn id="6" idx="1"/>
          </p:cNvCxnSpPr>
          <p:nvPr/>
        </p:nvCxnSpPr>
        <p:spPr>
          <a:xfrm rot="10800000" flipV="1">
            <a:off x="5255887" y="2360800"/>
            <a:ext cx="119928" cy="1112070"/>
          </a:xfrm>
          <a:prstGeom prst="bentConnector3">
            <a:avLst>
              <a:gd name="adj1" fmla="val 29061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752873" y="2159897"/>
            <a:ext cx="1217634" cy="664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Vertex</a:t>
            </a:r>
            <a:r>
              <a:rPr lang="sv-SE" sz="1600" dirty="0" smtClean="0"/>
              <a:t/>
            </a:r>
            <a:br>
              <a:rPr lang="sv-SE" sz="1600" dirty="0" smtClean="0"/>
            </a:br>
            <a:r>
              <a:rPr lang="sv-SE" sz="1600" dirty="0" err="1" smtClean="0"/>
              <a:t>Shader</a:t>
            </a:r>
            <a:endParaRPr lang="sv-SE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31904" y="2182037"/>
            <a:ext cx="135334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Attribute</a:t>
            </a:r>
            <a:endParaRPr lang="sv-SE" sz="1200" dirty="0" smtClean="0"/>
          </a:p>
          <a:p>
            <a:r>
              <a:rPr lang="sv-SE" sz="1200" dirty="0" err="1" smtClean="0"/>
              <a:t>float,vec,mat</a:t>
            </a:r>
            <a:r>
              <a:rPr lang="sv-SE" sz="1200" dirty="0" smtClean="0"/>
              <a:t/>
            </a:r>
            <a:br>
              <a:rPr lang="sv-SE" sz="1200" dirty="0" smtClean="0"/>
            </a:br>
            <a:endParaRPr lang="sv-SE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469259" y="2147303"/>
            <a:ext cx="1217634" cy="664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Fragment</a:t>
            </a:r>
            <a:br>
              <a:rPr lang="sv-SE" sz="1600" dirty="0" smtClean="0"/>
            </a:br>
            <a:r>
              <a:rPr lang="sv-SE" sz="1600" dirty="0" err="1" smtClean="0"/>
              <a:t>Shader</a:t>
            </a:r>
            <a:endParaRPr lang="sv-SE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31904" y="3104272"/>
            <a:ext cx="135334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Uniform[]</a:t>
            </a:r>
            <a:br>
              <a:rPr lang="sv-SE" sz="1200" dirty="0" smtClean="0"/>
            </a:br>
            <a:r>
              <a:rPr lang="sv-SE" sz="1200" dirty="0" err="1" smtClean="0"/>
              <a:t>float,vec,mat</a:t>
            </a:r>
            <a:r>
              <a:rPr lang="sv-SE" sz="1200" dirty="0" smtClean="0"/>
              <a:t>,</a:t>
            </a:r>
            <a:br>
              <a:rPr lang="sv-SE" sz="1200" dirty="0" smtClean="0"/>
            </a:br>
            <a:r>
              <a:rPr lang="sv-SE" sz="1200" dirty="0" err="1" smtClean="0"/>
              <a:t>sampler</a:t>
            </a:r>
            <a:endParaRPr lang="sv-SE" sz="1200" dirty="0" smtClean="0"/>
          </a:p>
        </p:txBody>
      </p:sp>
      <p:cxnSp>
        <p:nvCxnSpPr>
          <p:cNvPr id="12" name="Elbow Connector 11"/>
          <p:cNvCxnSpPr>
            <a:stCxn id="9" idx="3"/>
            <a:endCxn id="6" idx="2"/>
          </p:cNvCxnSpPr>
          <p:nvPr/>
        </p:nvCxnSpPr>
        <p:spPr>
          <a:xfrm flipV="1">
            <a:off x="2885248" y="2824313"/>
            <a:ext cx="1476442" cy="620313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8" idx="2"/>
          </p:cNvCxnSpPr>
          <p:nvPr/>
        </p:nvCxnSpPr>
        <p:spPr>
          <a:xfrm flipV="1">
            <a:off x="2885248" y="2811719"/>
            <a:ext cx="5192828" cy="632907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6" idx="1"/>
          </p:cNvCxnSpPr>
          <p:nvPr/>
        </p:nvCxnSpPr>
        <p:spPr>
          <a:xfrm flipV="1">
            <a:off x="2885248" y="2492105"/>
            <a:ext cx="867625" cy="1309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5678" y="2165184"/>
            <a:ext cx="123119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Varying</a:t>
            </a:r>
            <a:r>
              <a:rPr lang="sv-SE" sz="1200" dirty="0" smtClean="0"/>
              <a:t>[]</a:t>
            </a:r>
            <a:br>
              <a:rPr lang="sv-SE" sz="1200" dirty="0" smtClean="0"/>
            </a:br>
            <a:r>
              <a:rPr lang="sv-SE" sz="1200" dirty="0" err="1" smtClean="0"/>
              <a:t>float,vec,mat</a:t>
            </a:r>
            <a:r>
              <a:rPr lang="sv-SE" sz="1200" dirty="0" smtClean="0"/>
              <a:t/>
            </a:r>
            <a:br>
              <a:rPr lang="sv-SE" sz="1200" dirty="0" smtClean="0"/>
            </a:br>
            <a:endParaRPr lang="sv-SE" sz="1200" dirty="0" smtClean="0"/>
          </a:p>
        </p:txBody>
      </p:sp>
      <p:cxnSp>
        <p:nvCxnSpPr>
          <p:cNvPr id="29" name="Straight Arrow Connector 28"/>
          <p:cNvCxnSpPr>
            <a:stCxn id="6" idx="3"/>
            <a:endCxn id="28" idx="1"/>
          </p:cNvCxnSpPr>
          <p:nvPr/>
        </p:nvCxnSpPr>
        <p:spPr>
          <a:xfrm flipV="1">
            <a:off x="4970507" y="2488350"/>
            <a:ext cx="635171" cy="37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8" idx="1"/>
          </p:cNvCxnSpPr>
          <p:nvPr/>
        </p:nvCxnSpPr>
        <p:spPr>
          <a:xfrm flipV="1">
            <a:off x="6836877" y="2479511"/>
            <a:ext cx="632382" cy="883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102560" y="886450"/>
            <a:ext cx="1782687" cy="1054510"/>
          </a:xfrm>
          <a:prstGeom prst="wedgeRoundRectCallout">
            <a:avLst>
              <a:gd name="adj1" fmla="val 16209"/>
              <a:gd name="adj2" fmla="val 6987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Minimum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vertice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to make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triangles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lines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data.</a:t>
            </a:r>
            <a:endParaRPr lang="sv-SE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1004" y="4015274"/>
            <a:ext cx="1680279" cy="760718"/>
          </a:xfrm>
          <a:prstGeom prst="wedgeRoundRectCallout">
            <a:avLst>
              <a:gd name="adj1" fmla="val 60152"/>
              <a:gd name="adj2" fmla="val -810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shared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across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drawcall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670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8" grpId="0" animBg="1"/>
      <p:bldP spid="23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72012f13ae936cb5b35fddc69e4d4c6ecd68d"/>
</p:tagLst>
</file>

<file path=ppt/theme/theme1.xml><?xml version="1.0" encoding="utf-8"?>
<a:theme xmlns:a="http://schemas.openxmlformats.org/drawingml/2006/main" name="ÅF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00B1AC"/>
      </a:accent1>
      <a:accent2>
        <a:srgbClr val="0039A6"/>
      </a:accent2>
      <a:accent3>
        <a:srgbClr val="0096DB"/>
      </a:accent3>
      <a:accent4>
        <a:srgbClr val="66BC29"/>
      </a:accent4>
      <a:accent5>
        <a:srgbClr val="AC27A8"/>
      </a:accent5>
      <a:accent6>
        <a:srgbClr val="FB4357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16_9.potx" id="{D8D61C58-01ED-4CCB-BEBE-A513AE7241DC}" vid="{F8ACCB1E-E946-4695-8C1F-22D115F3F588}"/>
    </a:ext>
  </a:extLst>
</a:theme>
</file>

<file path=ppt/theme/theme2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FB4357"/>
      </a:accent1>
      <a:accent2>
        <a:srgbClr val="0039A6"/>
      </a:accent2>
      <a:accent3>
        <a:srgbClr val="0096DB"/>
      </a:accent3>
      <a:accent4>
        <a:srgbClr val="00B1AC"/>
      </a:accent4>
      <a:accent5>
        <a:srgbClr val="66BC29"/>
      </a:accent5>
      <a:accent6>
        <a:srgbClr val="AC27A8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FB4357"/>
      </a:accent1>
      <a:accent2>
        <a:srgbClr val="0039A6"/>
      </a:accent2>
      <a:accent3>
        <a:srgbClr val="0096DB"/>
      </a:accent3>
      <a:accent4>
        <a:srgbClr val="00B1AC"/>
      </a:accent4>
      <a:accent5>
        <a:srgbClr val="66BC29"/>
      </a:accent5>
      <a:accent6>
        <a:srgbClr val="AC27A8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PowerPoint_16_9</Template>
  <TotalTime>13714</TotalTime>
  <Words>449</Words>
  <Application>Microsoft Office PowerPoint</Application>
  <PresentationFormat>On-screen Show (16:9)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Verdana</vt:lpstr>
      <vt:lpstr>Wingdings</vt:lpstr>
      <vt:lpstr>ÅF</vt:lpstr>
      <vt:lpstr>Deconstructing OpenGL ES Richard Sahlin</vt:lpstr>
      <vt:lpstr>What’s in and what’s not</vt:lpstr>
      <vt:lpstr>A brief history of time </vt:lpstr>
      <vt:lpstr>Why OpenGL(ES)?</vt:lpstr>
      <vt:lpstr>Who uses it?</vt:lpstr>
      <vt:lpstr>Vertices 101</vt:lpstr>
      <vt:lpstr>It’s all about the shaders</vt:lpstr>
      <vt:lpstr>Keep calm and process on</vt:lpstr>
      <vt:lpstr>Know your data</vt:lpstr>
      <vt:lpstr>Programmable pipeline</vt:lpstr>
      <vt:lpstr>Declaration of independence</vt:lpstr>
      <vt:lpstr>Have a look at the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Sahlin Richard</dc:creator>
  <cp:lastModifiedBy>Sahlin Richard</cp:lastModifiedBy>
  <cp:revision>95</cp:revision>
  <dcterms:created xsi:type="dcterms:W3CDTF">2015-04-07T10:30:46Z</dcterms:created>
  <dcterms:modified xsi:type="dcterms:W3CDTF">2015-10-28T08:02:13Z</dcterms:modified>
</cp:coreProperties>
</file>