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B7D2-1FB8-44C7-8156-72A206BE5FF7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8B88-EC03-455B-BBE0-95EA69A74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8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44C1-E5F4-494F-83B1-3BF169EAC4D6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63DB-BF9B-4665-A070-203D190DC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8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1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3955" y="3496826"/>
            <a:ext cx="8785225" cy="1435537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3593990"/>
            <a:ext cx="7239601" cy="6511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25718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39863" y="4590957"/>
            <a:ext cx="5405437" cy="25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sv-SE" dirty="0" smtClean="0"/>
              <a:t>20XX-XX-XX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9675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1" cy="3276000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868273" y="216000"/>
            <a:ext cx="2052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338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338 w 10000"/>
              <a:gd name="connsiteY4" fmla="*/ 0 h 10018"/>
              <a:gd name="connsiteX0" fmla="*/ 2423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423 w 10000"/>
              <a:gd name="connsiteY4" fmla="*/ 0 h 10018"/>
              <a:gd name="connsiteX0" fmla="*/ 2934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934 w 10000"/>
              <a:gd name="connsiteY4" fmla="*/ 0 h 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18">
                <a:moveTo>
                  <a:pt x="2934" y="0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2934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54640" y="2615271"/>
            <a:ext cx="2664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00 w 10000"/>
              <a:gd name="connsiteY0" fmla="*/ 0 h 10119"/>
              <a:gd name="connsiteX1" fmla="*/ 10000 w 10000"/>
              <a:gd name="connsiteY1" fmla="*/ 119 h 10119"/>
              <a:gd name="connsiteX2" fmla="*/ 10000 w 10000"/>
              <a:gd name="connsiteY2" fmla="*/ 10119 h 10119"/>
              <a:gd name="connsiteX3" fmla="*/ 0 w 10000"/>
              <a:gd name="connsiteY3" fmla="*/ 10119 h 10119"/>
              <a:gd name="connsiteX4" fmla="*/ 1900 w 10000"/>
              <a:gd name="connsiteY4" fmla="*/ 0 h 10119"/>
              <a:gd name="connsiteX0" fmla="*/ 1933 w 10000"/>
              <a:gd name="connsiteY0" fmla="*/ 0 h 10003"/>
              <a:gd name="connsiteX1" fmla="*/ 10000 w 10000"/>
              <a:gd name="connsiteY1" fmla="*/ 3 h 10003"/>
              <a:gd name="connsiteX2" fmla="*/ 10000 w 10000"/>
              <a:gd name="connsiteY2" fmla="*/ 10003 h 10003"/>
              <a:gd name="connsiteX3" fmla="*/ 0 w 10000"/>
              <a:gd name="connsiteY3" fmla="*/ 10003 h 10003"/>
              <a:gd name="connsiteX4" fmla="*/ 1933 w 10000"/>
              <a:gd name="connsiteY4" fmla="*/ 0 h 10003"/>
              <a:gd name="connsiteX0" fmla="*/ 2255 w 10000"/>
              <a:gd name="connsiteY0" fmla="*/ 0 h 10024"/>
              <a:gd name="connsiteX1" fmla="*/ 10000 w 10000"/>
              <a:gd name="connsiteY1" fmla="*/ 24 h 10024"/>
              <a:gd name="connsiteX2" fmla="*/ 10000 w 10000"/>
              <a:gd name="connsiteY2" fmla="*/ 10024 h 10024"/>
              <a:gd name="connsiteX3" fmla="*/ 0 w 10000"/>
              <a:gd name="connsiteY3" fmla="*/ 10024 h 10024"/>
              <a:gd name="connsiteX4" fmla="*/ 2255 w 10000"/>
              <a:gd name="connsiteY4" fmla="*/ 0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4">
                <a:moveTo>
                  <a:pt x="2255" y="0"/>
                </a:moveTo>
                <a:lnTo>
                  <a:pt x="10000" y="24"/>
                </a:lnTo>
                <a:lnTo>
                  <a:pt x="10000" y="10024"/>
                </a:lnTo>
                <a:lnTo>
                  <a:pt x="0" y="10024"/>
                </a:lnTo>
                <a:lnTo>
                  <a:pt x="2255" y="0"/>
                </a:lnTo>
                <a:close/>
              </a:path>
            </a:pathLst>
          </a:custGeom>
        </p:spPr>
        <p:txBody>
          <a:bodyPr vert="horz" lIns="0" tIns="0" rIns="0" bIns="0" rtlCol="0" anchor="t">
            <a:normAutofit/>
          </a:bodyPr>
          <a:lstStyle>
            <a:lvl1pPr marL="180000" indent="-180000">
              <a:buNone/>
              <a:defRPr lang="en-GB" sz="1200"/>
            </a:lvl1pPr>
          </a:lstStyle>
          <a:p>
            <a:pPr marL="0" lvl="0" indent="0" algn="ctr"/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64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041005" y="216000"/>
            <a:ext cx="1872000" cy="1584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691 w 10000"/>
              <a:gd name="connsiteY0" fmla="*/ 2488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91 w 10000"/>
              <a:gd name="connsiteY5" fmla="*/ 24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691" y="2488"/>
                </a:moveTo>
                <a:cubicBezTo>
                  <a:pt x="1857" y="1659"/>
                  <a:pt x="2022" y="829"/>
                  <a:pt x="2188" y="0"/>
                </a:cubicBez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1691" y="248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048775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01932" y="1937099"/>
            <a:ext cx="4716000" cy="2988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45 w 10000"/>
              <a:gd name="connsiteY0" fmla="*/ 8127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45 w 10000"/>
              <a:gd name="connsiteY5" fmla="*/ 812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345" y="8127"/>
                </a:moveTo>
                <a:lnTo>
                  <a:pt x="1685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345" y="8127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042477" y="216000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45857" y="3349449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052068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052068" y="1906361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16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346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har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919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4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har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29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5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86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8775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801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63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buSzPct val="100000"/>
              <a:defRPr lang="en-US" dirty="0" smtClean="0"/>
            </a:lvl2pPr>
            <a:lvl3pPr>
              <a:buSzPct val="100000"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00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62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63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8000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814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1507388"/>
            <a:ext cx="7243761" cy="2139553"/>
          </a:xfrm>
        </p:spPr>
        <p:txBody>
          <a:bodyPr anchor="ctr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16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slide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2571749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3924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4144575"/>
            <a:ext cx="7239601" cy="576000"/>
          </a:xfrm>
        </p:spPr>
        <p:txBody>
          <a:bodyPr vert="horz" wrap="none" lIns="0" tIns="0" rIns="0" bIns="0" rtlCol="0" anchor="t">
            <a:noAutofit/>
          </a:bodyPr>
          <a:lstStyle>
            <a:lvl1pPr>
              <a:spcBef>
                <a:spcPts val="0"/>
              </a:spcBef>
              <a:defRPr lang="en-US" smtClean="0">
                <a:solidFill>
                  <a:schemeClr val="tx1"/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GB" sz="1200"/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790" y="346752"/>
            <a:ext cx="2662667" cy="216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533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531285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204484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2571750"/>
            <a:ext cx="7243762" cy="21574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7708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0" cy="3276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474" y="216000"/>
            <a:ext cx="2664000" cy="4716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032 w 10000"/>
              <a:gd name="connsiteY0" fmla="*/ 0 h 10014"/>
              <a:gd name="connsiteX1" fmla="*/ 10000 w 10000"/>
              <a:gd name="connsiteY1" fmla="*/ 14 h 10014"/>
              <a:gd name="connsiteX2" fmla="*/ 10000 w 10000"/>
              <a:gd name="connsiteY2" fmla="*/ 10014 h 10014"/>
              <a:gd name="connsiteX3" fmla="*/ 0 w 10000"/>
              <a:gd name="connsiteY3" fmla="*/ 10014 h 10014"/>
              <a:gd name="connsiteX4" fmla="*/ 4032 w 10000"/>
              <a:gd name="connsiteY4" fmla="*/ 0 h 10014"/>
              <a:gd name="connsiteX0" fmla="*/ 4586 w 10000"/>
              <a:gd name="connsiteY0" fmla="*/ 0 h 10004"/>
              <a:gd name="connsiteX1" fmla="*/ 10000 w 10000"/>
              <a:gd name="connsiteY1" fmla="*/ 4 h 10004"/>
              <a:gd name="connsiteX2" fmla="*/ 10000 w 10000"/>
              <a:gd name="connsiteY2" fmla="*/ 10004 h 10004"/>
              <a:gd name="connsiteX3" fmla="*/ 0 w 10000"/>
              <a:gd name="connsiteY3" fmla="*/ 10004 h 10004"/>
              <a:gd name="connsiteX4" fmla="*/ 4586 w 10000"/>
              <a:gd name="connsiteY4" fmla="*/ 0 h 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4">
                <a:moveTo>
                  <a:pt x="4586" y="0"/>
                </a:moveTo>
                <a:lnTo>
                  <a:pt x="10000" y="4"/>
                </a:lnTo>
                <a:lnTo>
                  <a:pt x="10000" y="10004"/>
                </a:lnTo>
                <a:lnTo>
                  <a:pt x="0" y="10004"/>
                </a:lnTo>
                <a:lnTo>
                  <a:pt x="4586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6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7240509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63" y="1440000"/>
            <a:ext cx="7236000" cy="32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600" y="4868863"/>
            <a:ext cx="44450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4" r:id="rId4"/>
    <p:sldLayoutId id="2147483665" r:id="rId5"/>
    <p:sldLayoutId id="2147483663" r:id="rId6"/>
    <p:sldLayoutId id="2147483677" r:id="rId7"/>
    <p:sldLayoutId id="2147483676" r:id="rId8"/>
    <p:sldLayoutId id="2147483669" r:id="rId9"/>
    <p:sldLayoutId id="2147483670" r:id="rId10"/>
    <p:sldLayoutId id="2147483673" r:id="rId11"/>
    <p:sldLayoutId id="2147483671" r:id="rId12"/>
    <p:sldLayoutId id="2147483679" r:id="rId13"/>
    <p:sldLayoutId id="2147483675" r:id="rId14"/>
    <p:sldLayoutId id="2147483680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685800" rtl="0" eaLnBrk="1" latinLnBrk="0" hangingPunct="1">
        <a:lnSpc>
          <a:spcPct val="108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685800" rtl="0" eaLnBrk="1" latinLnBrk="0" hangingPunct="1">
        <a:lnSpc>
          <a:spcPct val="108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27088" indent="-10795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3" pos="135" userDrawn="1">
          <p15:clr>
            <a:srgbClr val="F26B43"/>
          </p15:clr>
        </p15:guide>
        <p15:guide id="4" orient="horz" pos="259" userDrawn="1">
          <p15:clr>
            <a:srgbClr val="F26B43"/>
          </p15:clr>
        </p15:guide>
        <p15:guide id="5" pos="907" userDrawn="1">
          <p15:clr>
            <a:srgbClr val="F26B43"/>
          </p15:clr>
        </p15:guide>
        <p15:guide id="6" orient="horz" pos="3102" userDrawn="1">
          <p15:clr>
            <a:srgbClr val="F26B43"/>
          </p15:clr>
        </p15:guide>
        <p15:guide id="8" pos="5616" userDrawn="1">
          <p15:clr>
            <a:srgbClr val="F26B43"/>
          </p15:clr>
        </p15:guide>
        <p15:guide id="9" pos="5470" userDrawn="1">
          <p15:clr>
            <a:srgbClr val="F26B43"/>
          </p15:clr>
        </p15:guide>
        <p15:guide id="11" orient="horz" pos="2979" userDrawn="1">
          <p15:clr>
            <a:srgbClr val="F26B43"/>
          </p15:clr>
        </p15:guide>
        <p15:guide id="12" pos="2880" userDrawn="1">
          <p15:clr>
            <a:srgbClr val="F26B43"/>
          </p15:clr>
        </p15:guide>
        <p15:guide id="13" orient="horz" pos="690" userDrawn="1">
          <p15:clr>
            <a:srgbClr val="F26B43"/>
          </p15:clr>
        </p15:guide>
        <p15:guide id="14" orient="horz" pos="1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Parallel</a:t>
            </a:r>
            <a:r>
              <a:rPr lang="sv-SE" dirty="0" smtClean="0"/>
              <a:t> </a:t>
            </a:r>
            <a:r>
              <a:rPr lang="sv-SE" dirty="0" err="1" smtClean="0"/>
              <a:t>computing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OpenCL</a:t>
            </a:r>
            <a:endParaRPr lang="sv-SE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Richard Sahlin at </a:t>
            </a:r>
            <a:r>
              <a:rPr lang="sv-SE" dirty="0" err="1" smtClean="0"/>
              <a:t>afconsult</a:t>
            </a:r>
            <a:r>
              <a:rPr lang="sv-SE" dirty="0" smtClean="0"/>
              <a:t> </a:t>
            </a:r>
            <a:r>
              <a:rPr lang="sv-SE" dirty="0" err="1" smtClean="0"/>
              <a:t>dot</a:t>
            </a:r>
            <a:r>
              <a:rPr lang="sv-SE" dirty="0" smtClean="0"/>
              <a:t> </a:t>
            </a:r>
            <a:r>
              <a:rPr lang="sv-SE" dirty="0" err="1" smtClean="0"/>
              <a:t>com</a:t>
            </a:r>
            <a:endParaRPr lang="sv-S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081841" y="5801436"/>
            <a:ext cx="7070022" cy="513099"/>
          </a:xfrm>
        </p:spPr>
        <p:txBody>
          <a:bodyPr/>
          <a:lstStyle/>
          <a:p>
            <a:r>
              <a:rPr lang="sv-SE" dirty="0" smtClean="0"/>
              <a:t>2015-11-06</a:t>
            </a:r>
            <a:endParaRPr lang="sv-SE" dirty="0"/>
          </a:p>
        </p:txBody>
      </p:sp>
      <p:pic>
        <p:nvPicPr>
          <p:cNvPr id="1026" name="Picture 2" descr="Khronos Grou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53" y="845354"/>
            <a:ext cx="5772364" cy="15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Next</a:t>
            </a:r>
            <a:r>
              <a:rPr lang="sv-SE" dirty="0" smtClean="0"/>
              <a:t> step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Sort </a:t>
            </a:r>
            <a:r>
              <a:rPr lang="sv-SE" dirty="0" err="1" smtClean="0"/>
              <a:t>objects</a:t>
            </a:r>
            <a:r>
              <a:rPr lang="sv-SE" dirty="0" smtClean="0"/>
              <a:t> by Z</a:t>
            </a:r>
          </a:p>
          <a:p>
            <a:r>
              <a:rPr lang="sv-SE" dirty="0" err="1" smtClean="0"/>
              <a:t>Collision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 smtClean="0"/>
          </a:p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physical</a:t>
            </a:r>
            <a:r>
              <a:rPr lang="sv-SE" dirty="0" smtClean="0"/>
              <a:t> </a:t>
            </a:r>
            <a:r>
              <a:rPr lang="sv-SE" dirty="0" err="1" smtClean="0"/>
              <a:t>properties</a:t>
            </a:r>
            <a:r>
              <a:rPr lang="sv-SE" dirty="0" smtClean="0"/>
              <a:t> for </a:t>
            </a:r>
            <a:r>
              <a:rPr lang="sv-SE" dirty="0" err="1" smtClean="0"/>
              <a:t>collision</a:t>
            </a:r>
            <a:r>
              <a:rPr lang="sv-SE" dirty="0" smtClean="0"/>
              <a:t> and </a:t>
            </a:r>
            <a:r>
              <a:rPr lang="sv-SE" dirty="0" err="1" smtClean="0"/>
              <a:t>movement</a:t>
            </a:r>
            <a:r>
              <a:rPr lang="sv-SE" dirty="0" smtClean="0"/>
              <a:t> (</a:t>
            </a:r>
            <a:r>
              <a:rPr lang="sv-SE" dirty="0" err="1" smtClean="0"/>
              <a:t>elasticity</a:t>
            </a:r>
            <a:r>
              <a:rPr lang="sv-SE" dirty="0" smtClean="0"/>
              <a:t> and drag)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84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– 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Unleash the power of GPGPU / DSP or other SIMD hardware</a:t>
            </a:r>
          </a:p>
          <a:p>
            <a:r>
              <a:rPr lang="en-GB" dirty="0" smtClean="0"/>
              <a:t>Standardised C/C++ API from the </a:t>
            </a:r>
            <a:r>
              <a:rPr lang="en-GB" dirty="0" err="1" smtClean="0"/>
              <a:t>Khronos</a:t>
            </a:r>
            <a:r>
              <a:rPr lang="en-GB" dirty="0" smtClean="0"/>
              <a:t> group</a:t>
            </a:r>
          </a:p>
          <a:p>
            <a:r>
              <a:rPr lang="en-GB" dirty="0" smtClean="0"/>
              <a:t>Runtime to build and execute kernels (tasks)</a:t>
            </a:r>
          </a:p>
          <a:p>
            <a:r>
              <a:rPr lang="en-GB" dirty="0" smtClean="0"/>
              <a:t>Supports task-parallel or data-parallel execution</a:t>
            </a:r>
          </a:p>
          <a:p>
            <a:r>
              <a:rPr lang="en-GB" dirty="0" smtClean="0"/>
              <a:t>Based on C99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2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OpenCL</a:t>
            </a:r>
            <a:r>
              <a:rPr lang="sv-SE" dirty="0" smtClean="0"/>
              <a:t> – </a:t>
            </a:r>
            <a:r>
              <a:rPr lang="sv-SE" dirty="0" err="1" smtClean="0"/>
              <a:t>What</a:t>
            </a:r>
            <a:r>
              <a:rPr lang="sv-SE" dirty="0" smtClean="0"/>
              <a:t> is it </a:t>
            </a:r>
            <a:r>
              <a:rPr lang="sv-SE" dirty="0" err="1" smtClean="0"/>
              <a:t>good</a:t>
            </a:r>
            <a:r>
              <a:rPr lang="sv-SE" dirty="0" smtClean="0"/>
              <a:t> for?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Harness</a:t>
            </a:r>
            <a:r>
              <a:rPr lang="sv-SE" dirty="0" smtClean="0"/>
              <a:t> the </a:t>
            </a:r>
            <a:r>
              <a:rPr lang="sv-SE" dirty="0" err="1" smtClean="0"/>
              <a:t>power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hardware, </a:t>
            </a:r>
            <a:r>
              <a:rPr lang="sv-SE" dirty="0" err="1" smtClean="0"/>
              <a:t>eg</a:t>
            </a:r>
            <a:r>
              <a:rPr lang="sv-SE" dirty="0" smtClean="0"/>
              <a:t> GPU</a:t>
            </a:r>
          </a:p>
          <a:p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performance</a:t>
            </a:r>
            <a:r>
              <a:rPr lang="sv-SE" dirty="0" smtClean="0"/>
              <a:t> (float) data operations, </a:t>
            </a:r>
            <a:r>
              <a:rPr lang="sv-SE" dirty="0" err="1" smtClean="0"/>
              <a:t>eg</a:t>
            </a:r>
            <a:r>
              <a:rPr lang="sv-SE" dirty="0" smtClean="0"/>
              <a:t>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  <a:r>
              <a:rPr lang="sv-SE" dirty="0" err="1" smtClean="0"/>
              <a:t>multiplications</a:t>
            </a:r>
            <a:endParaRPr lang="sv-SE" dirty="0"/>
          </a:p>
          <a:p>
            <a:r>
              <a:rPr lang="sv-SE" dirty="0" smtClean="0"/>
              <a:t>A </a:t>
            </a:r>
            <a:r>
              <a:rPr lang="sv-SE" dirty="0" err="1" smtClean="0"/>
              <a:t>way</a:t>
            </a:r>
            <a:r>
              <a:rPr lang="sv-SE" dirty="0" smtClean="0"/>
              <a:t> to </a:t>
            </a:r>
            <a:r>
              <a:rPr lang="sv-SE" dirty="0" err="1" smtClean="0"/>
              <a:t>execute</a:t>
            </a:r>
            <a:r>
              <a:rPr lang="sv-SE" dirty="0" smtClean="0"/>
              <a:t> </a:t>
            </a:r>
            <a:r>
              <a:rPr lang="sv-SE" dirty="0" err="1" smtClean="0"/>
              <a:t>native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from </a:t>
            </a:r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, </a:t>
            </a:r>
            <a:r>
              <a:rPr lang="sv-SE" dirty="0" err="1" smtClean="0"/>
              <a:t>eg</a:t>
            </a:r>
            <a:r>
              <a:rPr lang="sv-SE" dirty="0" smtClean="0"/>
              <a:t> Java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09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OpenCL</a:t>
            </a:r>
            <a:r>
              <a:rPr lang="sv-SE" dirty="0" smtClean="0"/>
              <a:t> –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it </a:t>
            </a:r>
            <a:r>
              <a:rPr lang="sv-SE" dirty="0" err="1" smtClean="0"/>
              <a:t>work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Unit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Executes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(</a:t>
            </a:r>
            <a:r>
              <a:rPr lang="sv-SE" dirty="0" err="1" smtClean="0"/>
              <a:t>collection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tasks)</a:t>
            </a:r>
            <a:br>
              <a:rPr lang="sv-SE" dirty="0" smtClean="0"/>
            </a:br>
            <a:r>
              <a:rPr lang="sv-SE" dirty="0" smtClean="0"/>
              <a:t>Has </a:t>
            </a:r>
            <a:r>
              <a:rPr lang="sv-SE" dirty="0" err="1" smtClean="0"/>
              <a:t>local</a:t>
            </a:r>
            <a:r>
              <a:rPr lang="sv-SE" dirty="0" smtClean="0"/>
              <a:t> </a:t>
            </a:r>
            <a:r>
              <a:rPr lang="sv-SE" dirty="0" err="1" smtClean="0"/>
              <a:t>memory</a:t>
            </a:r>
            <a:r>
              <a:rPr lang="sv-SE" dirty="0" smtClean="0"/>
              <a:t>,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texture</a:t>
            </a:r>
            <a:r>
              <a:rPr lang="sv-SE" dirty="0" smtClean="0"/>
              <a:t> </a:t>
            </a:r>
            <a:r>
              <a:rPr lang="sv-SE" dirty="0" err="1" smtClean="0"/>
              <a:t>unit</a:t>
            </a:r>
            <a:endParaRPr lang="sv-SE" dirty="0" smtClean="0"/>
          </a:p>
          <a:p>
            <a:r>
              <a:rPr lang="sv-SE" dirty="0" err="1" smtClean="0"/>
              <a:t>Processing</a:t>
            </a:r>
            <a:r>
              <a:rPr lang="sv-SE" dirty="0" smtClean="0"/>
              <a:t> Element – </a:t>
            </a:r>
            <a:r>
              <a:rPr lang="sv-SE" dirty="0" err="1" smtClean="0"/>
              <a:t>virtual</a:t>
            </a:r>
            <a:r>
              <a:rPr lang="sv-SE" dirty="0" smtClean="0"/>
              <a:t> processor</a:t>
            </a:r>
            <a:br>
              <a:rPr lang="sv-SE" dirty="0" smtClean="0"/>
            </a:br>
            <a:r>
              <a:rPr lang="sv-SE" dirty="0" err="1" smtClean="0"/>
              <a:t>Work</a:t>
            </a:r>
            <a:r>
              <a:rPr lang="sv-SE" dirty="0" smtClean="0"/>
              <a:t> item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execute</a:t>
            </a:r>
            <a:r>
              <a:rPr lang="sv-SE" dirty="0" smtClean="0"/>
              <a:t> on </a:t>
            </a:r>
            <a:r>
              <a:rPr lang="sv-SE" dirty="0" err="1" smtClean="0"/>
              <a:t>one</a:t>
            </a:r>
            <a:r>
              <a:rPr lang="sv-SE" dirty="0" smtClean="0"/>
              <a:t> or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processing</a:t>
            </a:r>
            <a:r>
              <a:rPr lang="sv-SE" dirty="0" smtClean="0"/>
              <a:t> elements</a:t>
            </a:r>
          </a:p>
          <a:p>
            <a:r>
              <a:rPr lang="sv-SE" dirty="0" err="1" smtClean="0"/>
              <a:t>Device</a:t>
            </a:r>
            <a:r>
              <a:rPr lang="sv-SE" dirty="0" smtClean="0"/>
              <a:t> – </a:t>
            </a:r>
            <a:r>
              <a:rPr lang="sv-SE" dirty="0" err="1" smtClean="0"/>
              <a:t>collection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units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Command</a:t>
            </a:r>
            <a:r>
              <a:rPr lang="sv-SE" dirty="0" smtClean="0"/>
              <a:t> </a:t>
            </a:r>
            <a:r>
              <a:rPr lang="sv-SE" dirty="0" err="1" smtClean="0"/>
              <a:t>queue</a:t>
            </a:r>
            <a:r>
              <a:rPr lang="sv-SE" dirty="0" smtClean="0"/>
              <a:t> – </a:t>
            </a:r>
            <a:r>
              <a:rPr lang="sv-SE" dirty="0" err="1" smtClean="0"/>
              <a:t>execute</a:t>
            </a:r>
            <a:r>
              <a:rPr lang="sv-SE" dirty="0" smtClean="0"/>
              <a:t> </a:t>
            </a:r>
            <a:r>
              <a:rPr lang="sv-SE" dirty="0" err="1" smtClean="0"/>
              <a:t>kernels</a:t>
            </a:r>
            <a:r>
              <a:rPr lang="sv-SE" dirty="0" smtClean="0"/>
              <a:t>, copy </a:t>
            </a:r>
            <a:r>
              <a:rPr lang="sv-SE" dirty="0" err="1" smtClean="0"/>
              <a:t>memory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 smtClean="0"/>
          </a:p>
          <a:p>
            <a:r>
              <a:rPr lang="sv-SE" dirty="0" err="1" smtClean="0"/>
              <a:t>Kernel</a:t>
            </a:r>
            <a:r>
              <a:rPr lang="sv-SE" dirty="0" smtClean="0"/>
              <a:t> – </a:t>
            </a:r>
            <a:r>
              <a:rPr lang="sv-SE" dirty="0" err="1" smtClean="0"/>
              <a:t>Function</a:t>
            </a:r>
            <a:r>
              <a:rPr lang="sv-SE" dirty="0" smtClean="0"/>
              <a:t> </a:t>
            </a:r>
            <a:r>
              <a:rPr lang="sv-SE" dirty="0" err="1" smtClean="0"/>
              <a:t>declared</a:t>
            </a:r>
            <a:r>
              <a:rPr lang="sv-SE" dirty="0" smtClean="0"/>
              <a:t> in a program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executed</a:t>
            </a:r>
            <a:r>
              <a:rPr lang="sv-SE" dirty="0" smtClean="0"/>
              <a:t> on an </a:t>
            </a:r>
            <a:r>
              <a:rPr lang="sv-SE" dirty="0" err="1" smtClean="0"/>
              <a:t>OpenCL</a:t>
            </a:r>
            <a:r>
              <a:rPr lang="sv-SE" dirty="0" smtClean="0"/>
              <a:t> </a:t>
            </a:r>
            <a:r>
              <a:rPr lang="sv-SE" dirty="0" err="1" smtClean="0"/>
              <a:t>device</a:t>
            </a:r>
            <a:endParaRPr lang="sv-SE" dirty="0" smtClean="0"/>
          </a:p>
          <a:p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27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memory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OpenCL</a:t>
            </a:r>
            <a:r>
              <a:rPr lang="sv-SE" dirty="0" smtClean="0"/>
              <a:t> has 4 </a:t>
            </a:r>
            <a:r>
              <a:rPr lang="sv-SE" dirty="0" err="1" smtClean="0"/>
              <a:t>types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memory</a:t>
            </a:r>
            <a:endParaRPr lang="sv-SE" dirty="0" smtClean="0"/>
          </a:p>
          <a:p>
            <a:r>
              <a:rPr lang="sv-SE" dirty="0" smtClean="0"/>
              <a:t>Global – read / </a:t>
            </a:r>
            <a:r>
              <a:rPr lang="sv-SE" dirty="0" err="1" smtClean="0"/>
              <a:t>write</a:t>
            </a:r>
            <a:r>
              <a:rPr lang="sv-SE" dirty="0" smtClean="0"/>
              <a:t> </a:t>
            </a:r>
            <a:r>
              <a:rPr lang="sv-SE" dirty="0" err="1" smtClean="0"/>
              <a:t>acces</a:t>
            </a:r>
            <a:r>
              <a:rPr lang="sv-SE" dirty="0" smtClean="0"/>
              <a:t> to all </a:t>
            </a:r>
            <a:r>
              <a:rPr lang="sv-SE" dirty="0" err="1" smtClean="0"/>
              <a:t>work-items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Constant</a:t>
            </a:r>
            <a:r>
              <a:rPr lang="sv-SE" dirty="0" smtClean="0"/>
              <a:t> – </a:t>
            </a:r>
            <a:r>
              <a:rPr lang="sv-SE" dirty="0" err="1" smtClean="0"/>
              <a:t>Host</a:t>
            </a:r>
            <a:r>
              <a:rPr lang="sv-SE" dirty="0" smtClean="0"/>
              <a:t> </a:t>
            </a:r>
            <a:r>
              <a:rPr lang="sv-SE" dirty="0" err="1" smtClean="0"/>
              <a:t>initialises</a:t>
            </a:r>
            <a:r>
              <a:rPr lang="sv-SE" dirty="0" smtClean="0"/>
              <a:t>, </a:t>
            </a:r>
            <a:r>
              <a:rPr lang="sv-SE" dirty="0" err="1" smtClean="0"/>
              <a:t>stays</a:t>
            </a:r>
            <a:r>
              <a:rPr lang="sv-SE" dirty="0" smtClean="0"/>
              <a:t> </a:t>
            </a:r>
            <a:r>
              <a:rPr lang="sv-SE" dirty="0" err="1" smtClean="0"/>
              <a:t>constant</a:t>
            </a:r>
            <a:r>
              <a:rPr lang="sv-SE" dirty="0" smtClean="0"/>
              <a:t> </a:t>
            </a:r>
            <a:r>
              <a:rPr lang="sv-SE" dirty="0" err="1" smtClean="0"/>
              <a:t>during</a:t>
            </a:r>
            <a:r>
              <a:rPr lang="sv-SE" dirty="0" smtClean="0"/>
              <a:t> </a:t>
            </a:r>
            <a:r>
              <a:rPr lang="sv-SE" dirty="0" err="1" smtClean="0"/>
              <a:t>kernel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endParaRPr lang="sv-SE" dirty="0" smtClean="0"/>
          </a:p>
          <a:p>
            <a:r>
              <a:rPr lang="sv-SE" dirty="0" err="1" smtClean="0"/>
              <a:t>Local</a:t>
            </a:r>
            <a:r>
              <a:rPr lang="sv-SE" dirty="0" smtClean="0"/>
              <a:t> – </a:t>
            </a:r>
            <a:r>
              <a:rPr lang="sv-SE" dirty="0" err="1" smtClean="0"/>
              <a:t>Work-group</a:t>
            </a:r>
            <a:r>
              <a:rPr lang="sv-SE" dirty="0" smtClean="0"/>
              <a:t> </a:t>
            </a:r>
            <a:r>
              <a:rPr lang="sv-SE" dirty="0" err="1" smtClean="0"/>
              <a:t>memory</a:t>
            </a:r>
            <a:r>
              <a:rPr lang="sv-SE" dirty="0" smtClean="0"/>
              <a:t> </a:t>
            </a:r>
            <a:r>
              <a:rPr lang="sv-SE" dirty="0" err="1" smtClean="0"/>
              <a:t>shared</a:t>
            </a:r>
            <a:r>
              <a:rPr lang="sv-SE" dirty="0" smtClean="0"/>
              <a:t> by </a:t>
            </a:r>
            <a:r>
              <a:rPr lang="sv-SE" dirty="0" err="1" smtClean="0"/>
              <a:t>work-items</a:t>
            </a:r>
            <a:endParaRPr lang="sv-SE" dirty="0"/>
          </a:p>
          <a:p>
            <a:r>
              <a:rPr lang="sv-SE" dirty="0" smtClean="0"/>
              <a:t>Private – Private </a:t>
            </a:r>
            <a:r>
              <a:rPr lang="sv-SE" dirty="0" err="1" smtClean="0"/>
              <a:t>within</a:t>
            </a:r>
            <a:r>
              <a:rPr lang="sv-SE" dirty="0" smtClean="0"/>
              <a:t> </a:t>
            </a:r>
            <a:r>
              <a:rPr lang="sv-SE" dirty="0" err="1" smtClean="0"/>
              <a:t>work-items</a:t>
            </a:r>
            <a:endParaRPr lang="sv-SE" dirty="0" smtClean="0"/>
          </a:p>
          <a:p>
            <a:r>
              <a:rPr lang="sv-SE" dirty="0" err="1" smtClean="0"/>
              <a:t>Memory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passed</a:t>
            </a:r>
            <a:r>
              <a:rPr lang="sv-SE" dirty="0" smtClean="0"/>
              <a:t> to a </a:t>
            </a:r>
            <a:r>
              <a:rPr lang="sv-SE" dirty="0" err="1" smtClean="0"/>
              <a:t>kernel</a:t>
            </a:r>
            <a:r>
              <a:rPr lang="sv-SE" dirty="0" smtClean="0"/>
              <a:t> must be </a:t>
            </a:r>
            <a:r>
              <a:rPr lang="sv-SE" dirty="0" err="1" smtClean="0"/>
              <a:t>declared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1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Cut</a:t>
            </a:r>
            <a:r>
              <a:rPr lang="sv-SE" dirty="0" smtClean="0"/>
              <a:t> to the </a:t>
            </a:r>
            <a:r>
              <a:rPr lang="sv-SE" dirty="0" err="1" smtClean="0"/>
              <a:t>chase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3454" y="1440000"/>
            <a:ext cx="8304645" cy="3276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set up (uses default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CLPlatform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creates context for all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devices)</a:t>
            </a:r>
            <a:b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CLContext.</a:t>
            </a:r>
            <a:r>
              <a:rPr lang="sv-SE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v-SE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 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context.createProgram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classLoader.getResourceAsStream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("PhysicsSprite.cl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")).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context.getMaxFlopsDevice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</a:t>
            </a:r>
            <a:r>
              <a:rPr lang="sv-SE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sv-SE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device.createCommandQueue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v-SE" sz="12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/>
              <a:t>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queue.putWriteBuffer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clMovement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putWriteBuffer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clProperties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putWriteBuffer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clGlobals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.put1DRangeKernel(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work-itemCount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work-groupCount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.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queue.putReadBuffer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clMovement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341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Whats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program?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945" y="1282995"/>
            <a:ext cx="8384918" cy="3785191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OpenCL Kernel Function for physics </a:t>
            </a:r>
            <a:r>
              <a:rPr lang="en-US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sprites</a:t>
            </a:r>
            <a:br>
              <a:rPr lang="en-US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sv-SE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sv-SE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Order is: Bottom first, left near corner, then going clockwise. Top after that also left near corner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first.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float4 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vertices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Order is: floor, front, back, left, right,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float4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crossVectors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[6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 ((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packed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Boundingbox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v-SE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v-SE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v-SE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v-SE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float4 position;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float4 acceleration;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float4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 ((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packed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Sprite;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v-SE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v-SE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float4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float4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elasticity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 ((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packed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sv-SE" sz="1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float4 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gravity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float4 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deltaTime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Boundingbox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 ((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packed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Globals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v-S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22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0645" y="950746"/>
            <a:ext cx="7236000" cy="4074909"/>
          </a:xfrm>
        </p:spPr>
        <p:txBody>
          <a:bodyPr/>
          <a:lstStyle/>
          <a:p>
            <a:pPr marL="0" indent="0">
              <a:buNone/>
            </a:pP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PhysicsSprite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 Sprite*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sprite,global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Property*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Globals* globals ,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get_global_id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 get index into global data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(index &gt;= 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bound check, equivalent to the limit on a 'for'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	}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gravity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deltaTime.x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].position += 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deltaTime.x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plane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bounding.crossVectors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globals[0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&gt; 0 )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position.y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(globals[0].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[0].y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velocity.y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velocity.y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plane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bounding.crossVectors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[4].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globals[0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[3].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&gt; 0 )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(globals[0].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[3].x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sv-S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74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950745"/>
            <a:ext cx="7236000" cy="3975673"/>
          </a:xfrm>
        </p:spPr>
        <p:txBody>
          <a:bodyPr/>
          <a:lstStyle/>
          <a:p>
            <a:pPr marL="0" indent="0">
              <a:buNone/>
            </a:pP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plane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bounding.crossVectors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[3].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globals[0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&gt; 0 )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-= (sprite[index].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globals[0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[0].x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Front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plane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bounding.crossVectors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globals[0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&gt; 0 )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(globals[0].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[0].z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position.z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Back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plane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(globals[0].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bounding.crossVectors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globals[0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&gt; 0 )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-= (sprite[index].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globals[0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[1].z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sprite[index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-sprite[index].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velocity.z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sv-S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properties.y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sv-S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05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72012f13ae936cb5b35fddc69e4d4c6ecd68d"/>
</p:tagLst>
</file>

<file path=ppt/theme/theme1.xml><?xml version="1.0" encoding="utf-8"?>
<a:theme xmlns:a="http://schemas.openxmlformats.org/drawingml/2006/main" name="ÅF">
  <a:themeElements>
    <a:clrScheme name="ÅF">
      <a:dk1>
        <a:sysClr val="windowText" lastClr="000000"/>
      </a:dk1>
      <a:lt1>
        <a:sysClr val="window" lastClr="FFFFFF"/>
      </a:lt1>
      <a:dk2>
        <a:srgbClr val="C0B0A0"/>
      </a:dk2>
      <a:lt2>
        <a:srgbClr val="506070"/>
      </a:lt2>
      <a:accent1>
        <a:srgbClr val="00B0B0"/>
      </a:accent1>
      <a:accent2>
        <a:srgbClr val="0040A0"/>
      </a:accent2>
      <a:accent3>
        <a:srgbClr val="0090D0"/>
      </a:accent3>
      <a:accent4>
        <a:srgbClr val="60C030"/>
      </a:accent4>
      <a:accent5>
        <a:srgbClr val="B030A0"/>
      </a:accent5>
      <a:accent6>
        <a:srgbClr val="F06050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16_9.potx" id="{917F39ED-AA72-402E-B0B0-3A02B2FD1909}" vid="{65F992CE-3DC4-4644-A951-4823A5D45A55}"/>
    </a:ext>
  </a:extLst>
</a:theme>
</file>

<file path=ppt/theme/theme2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C0B0A0"/>
      </a:dk2>
      <a:lt2>
        <a:srgbClr val="506070"/>
      </a:lt2>
      <a:accent1>
        <a:srgbClr val="00B0B0"/>
      </a:accent1>
      <a:accent2>
        <a:srgbClr val="0040A0"/>
      </a:accent2>
      <a:accent3>
        <a:srgbClr val="0090D0"/>
      </a:accent3>
      <a:accent4>
        <a:srgbClr val="60C030"/>
      </a:accent4>
      <a:accent5>
        <a:srgbClr val="B030A0"/>
      </a:accent5>
      <a:accent6>
        <a:srgbClr val="F06050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C0B0A0"/>
      </a:dk2>
      <a:lt2>
        <a:srgbClr val="506070"/>
      </a:lt2>
      <a:accent1>
        <a:srgbClr val="00B0B0"/>
      </a:accent1>
      <a:accent2>
        <a:srgbClr val="0040A0"/>
      </a:accent2>
      <a:accent3>
        <a:srgbClr val="0090D0"/>
      </a:accent3>
      <a:accent4>
        <a:srgbClr val="60C030"/>
      </a:accent4>
      <a:accent5>
        <a:srgbClr val="B030A0"/>
      </a:accent5>
      <a:accent6>
        <a:srgbClr val="F06050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PowerPoint_16_9</Template>
  <TotalTime>144</TotalTime>
  <Words>225</Words>
  <Application>Microsoft Office PowerPoint</Application>
  <PresentationFormat>On-screen Show (16:9)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Verdana</vt:lpstr>
      <vt:lpstr>ÅF</vt:lpstr>
      <vt:lpstr>Parallel computing with OpenCL</vt:lpstr>
      <vt:lpstr>OpenCL – What is it?</vt:lpstr>
      <vt:lpstr>OpenCL – What is it good for?</vt:lpstr>
      <vt:lpstr>OpenCL – How does it work</vt:lpstr>
      <vt:lpstr>Know your memory</vt:lpstr>
      <vt:lpstr>Cut to the chase</vt:lpstr>
      <vt:lpstr>Whats your program?</vt:lpstr>
      <vt:lpstr>PowerPoint Presentation</vt:lpstr>
      <vt:lpstr>PowerPoint Presentation</vt:lpstr>
      <vt:lpstr>Next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with OpenCL</dc:title>
  <dc:creator>Sahlin Richard</dc:creator>
  <cp:lastModifiedBy>Sahlin Richard</cp:lastModifiedBy>
  <cp:revision>20</cp:revision>
  <dcterms:created xsi:type="dcterms:W3CDTF">2015-11-06T09:03:30Z</dcterms:created>
  <dcterms:modified xsi:type="dcterms:W3CDTF">2015-11-11T07:07:01Z</dcterms:modified>
</cp:coreProperties>
</file>