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4" r:id="rId7"/>
    <p:sldId id="269" r:id="rId8"/>
    <p:sldId id="270" r:id="rId9"/>
    <p:sldId id="271" r:id="rId10"/>
    <p:sldId id="266" r:id="rId11"/>
    <p:sldId id="268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BBBD7-426B-4DD4-BDBB-93016AA0F80D}" v="32" dt="2024-04-30T00:37:5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112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fi salibian" userId="81fc4d7c6b809bb0" providerId="LiveId" clId="{518B1546-BEBF-48B8-AB23-820F96C8B444}"/>
    <pc:docChg chg="custSel modSld">
      <pc:chgData name="raffi salibian" userId="81fc4d7c6b809bb0" providerId="LiveId" clId="{518B1546-BEBF-48B8-AB23-820F96C8B444}" dt="2024-04-30T16:41:30.829" v="10" actId="478"/>
      <pc:docMkLst>
        <pc:docMk/>
      </pc:docMkLst>
      <pc:sldChg chg="delSp mod delAnim">
        <pc:chgData name="raffi salibian" userId="81fc4d7c6b809bb0" providerId="LiveId" clId="{518B1546-BEBF-48B8-AB23-820F96C8B444}" dt="2024-04-30T16:40:57.118" v="0" actId="478"/>
        <pc:sldMkLst>
          <pc:docMk/>
          <pc:sldMk cId="0" sldId="256"/>
        </pc:sldMkLst>
        <pc:picChg chg="del">
          <ac:chgData name="raffi salibian" userId="81fc4d7c6b809bb0" providerId="LiveId" clId="{518B1546-BEBF-48B8-AB23-820F96C8B444}" dt="2024-04-30T16:40:57.118" v="0" actId="478"/>
          <ac:picMkLst>
            <pc:docMk/>
            <pc:sldMk cId="0" sldId="256"/>
            <ac:picMk id="50" creationId="{71B8FF3B-EBB4-179D-7DF7-654BB70ED89D}"/>
          </ac:picMkLst>
        </pc:picChg>
      </pc:sldChg>
      <pc:sldChg chg="delSp mod delAnim">
        <pc:chgData name="raffi salibian" userId="81fc4d7c6b809bb0" providerId="LiveId" clId="{518B1546-BEBF-48B8-AB23-820F96C8B444}" dt="2024-04-30T16:41:00.184" v="1" actId="478"/>
        <pc:sldMkLst>
          <pc:docMk/>
          <pc:sldMk cId="0" sldId="257"/>
        </pc:sldMkLst>
        <pc:picChg chg="del">
          <ac:chgData name="raffi salibian" userId="81fc4d7c6b809bb0" providerId="LiveId" clId="{518B1546-BEBF-48B8-AB23-820F96C8B444}" dt="2024-04-30T16:41:00.184" v="1" actId="478"/>
          <ac:picMkLst>
            <pc:docMk/>
            <pc:sldMk cId="0" sldId="257"/>
            <ac:picMk id="60" creationId="{66EDAAA3-8A4B-64FA-0403-399E2A9BEC18}"/>
          </ac:picMkLst>
        </pc:picChg>
      </pc:sldChg>
      <pc:sldChg chg="delSp mod delAnim">
        <pc:chgData name="raffi salibian" userId="81fc4d7c6b809bb0" providerId="LiveId" clId="{518B1546-BEBF-48B8-AB23-820F96C8B444}" dt="2024-04-30T16:41:03.467" v="2" actId="478"/>
        <pc:sldMkLst>
          <pc:docMk/>
          <pc:sldMk cId="0" sldId="258"/>
        </pc:sldMkLst>
        <pc:picChg chg="del">
          <ac:chgData name="raffi salibian" userId="81fc4d7c6b809bb0" providerId="LiveId" clId="{518B1546-BEBF-48B8-AB23-820F96C8B444}" dt="2024-04-30T16:41:03.467" v="2" actId="478"/>
          <ac:picMkLst>
            <pc:docMk/>
            <pc:sldMk cId="0" sldId="258"/>
            <ac:picMk id="25" creationId="{9092BA99-0025-3492-AAFE-C959674150CA}"/>
          </ac:picMkLst>
        </pc:picChg>
      </pc:sldChg>
      <pc:sldChg chg="delSp mod delAnim">
        <pc:chgData name="raffi salibian" userId="81fc4d7c6b809bb0" providerId="LiveId" clId="{518B1546-BEBF-48B8-AB23-820F96C8B444}" dt="2024-04-30T16:41:06.748" v="3" actId="478"/>
        <pc:sldMkLst>
          <pc:docMk/>
          <pc:sldMk cId="0" sldId="260"/>
        </pc:sldMkLst>
        <pc:picChg chg="del">
          <ac:chgData name="raffi salibian" userId="81fc4d7c6b809bb0" providerId="LiveId" clId="{518B1546-BEBF-48B8-AB23-820F96C8B444}" dt="2024-04-30T16:41:06.748" v="3" actId="478"/>
          <ac:picMkLst>
            <pc:docMk/>
            <pc:sldMk cId="0" sldId="260"/>
            <ac:picMk id="46" creationId="{3FB05E4B-C5A3-5B26-9E30-81557EDE773A}"/>
          </ac:picMkLst>
        </pc:picChg>
      </pc:sldChg>
      <pc:sldChg chg="delSp mod delAnim">
        <pc:chgData name="raffi salibian" userId="81fc4d7c6b809bb0" providerId="LiveId" clId="{518B1546-BEBF-48B8-AB23-820F96C8B444}" dt="2024-04-30T16:41:10.784" v="4" actId="478"/>
        <pc:sldMkLst>
          <pc:docMk/>
          <pc:sldMk cId="0" sldId="262"/>
        </pc:sldMkLst>
        <pc:picChg chg="del">
          <ac:chgData name="raffi salibian" userId="81fc4d7c6b809bb0" providerId="LiveId" clId="{518B1546-BEBF-48B8-AB23-820F96C8B444}" dt="2024-04-30T16:41:10.784" v="4" actId="478"/>
          <ac:picMkLst>
            <pc:docMk/>
            <pc:sldMk cId="0" sldId="262"/>
            <ac:picMk id="13" creationId="{9BD67586-8C35-21DA-7703-81344CA3D02F}"/>
          </ac:picMkLst>
        </pc:picChg>
      </pc:sldChg>
      <pc:sldChg chg="delSp mod delAnim">
        <pc:chgData name="raffi salibian" userId="81fc4d7c6b809bb0" providerId="LiveId" clId="{518B1546-BEBF-48B8-AB23-820F96C8B444}" dt="2024-04-30T16:41:13.831" v="5" actId="478"/>
        <pc:sldMkLst>
          <pc:docMk/>
          <pc:sldMk cId="0" sldId="264"/>
        </pc:sldMkLst>
        <pc:picChg chg="del">
          <ac:chgData name="raffi salibian" userId="81fc4d7c6b809bb0" providerId="LiveId" clId="{518B1546-BEBF-48B8-AB23-820F96C8B444}" dt="2024-04-30T16:41:13.831" v="5" actId="478"/>
          <ac:picMkLst>
            <pc:docMk/>
            <pc:sldMk cId="0" sldId="264"/>
            <ac:picMk id="53" creationId="{9A648AEB-59FD-A069-5F8D-DDA06AA42CA1}"/>
          </ac:picMkLst>
        </pc:picChg>
      </pc:sldChg>
      <pc:sldChg chg="delSp mod delAnim">
        <pc:chgData name="raffi salibian" userId="81fc4d7c6b809bb0" providerId="LiveId" clId="{518B1546-BEBF-48B8-AB23-820F96C8B444}" dt="2024-04-30T16:41:28.060" v="9" actId="478"/>
        <pc:sldMkLst>
          <pc:docMk/>
          <pc:sldMk cId="0" sldId="266"/>
        </pc:sldMkLst>
        <pc:picChg chg="del">
          <ac:chgData name="raffi salibian" userId="81fc4d7c6b809bb0" providerId="LiveId" clId="{518B1546-BEBF-48B8-AB23-820F96C8B444}" dt="2024-04-30T16:41:28.060" v="9" actId="478"/>
          <ac:picMkLst>
            <pc:docMk/>
            <pc:sldMk cId="0" sldId="266"/>
            <ac:picMk id="3" creationId="{0373A27A-774D-3839-3902-446C57B9F941}"/>
          </ac:picMkLst>
        </pc:picChg>
      </pc:sldChg>
      <pc:sldChg chg="delSp mod delAnim">
        <pc:chgData name="raffi salibian" userId="81fc4d7c6b809bb0" providerId="LiveId" clId="{518B1546-BEBF-48B8-AB23-820F96C8B444}" dt="2024-04-30T16:41:30.829" v="10" actId="478"/>
        <pc:sldMkLst>
          <pc:docMk/>
          <pc:sldMk cId="0" sldId="268"/>
        </pc:sldMkLst>
        <pc:picChg chg="del">
          <ac:chgData name="raffi salibian" userId="81fc4d7c6b809bb0" providerId="LiveId" clId="{518B1546-BEBF-48B8-AB23-820F96C8B444}" dt="2024-04-30T16:41:30.829" v="10" actId="478"/>
          <ac:picMkLst>
            <pc:docMk/>
            <pc:sldMk cId="0" sldId="268"/>
            <ac:picMk id="11" creationId="{6BFED6C0-EF9A-D23C-AAB1-D74FE7AA7C7E}"/>
          </ac:picMkLst>
        </pc:picChg>
      </pc:sldChg>
      <pc:sldChg chg="delSp mod delAnim">
        <pc:chgData name="raffi salibian" userId="81fc4d7c6b809bb0" providerId="LiveId" clId="{518B1546-BEBF-48B8-AB23-820F96C8B444}" dt="2024-04-30T16:41:17.534" v="6" actId="478"/>
        <pc:sldMkLst>
          <pc:docMk/>
          <pc:sldMk cId="2986279294" sldId="269"/>
        </pc:sldMkLst>
        <pc:picChg chg="del">
          <ac:chgData name="raffi salibian" userId="81fc4d7c6b809bb0" providerId="LiveId" clId="{518B1546-BEBF-48B8-AB23-820F96C8B444}" dt="2024-04-30T16:41:17.534" v="6" actId="478"/>
          <ac:picMkLst>
            <pc:docMk/>
            <pc:sldMk cId="2986279294" sldId="269"/>
            <ac:picMk id="22" creationId="{8A80A843-3624-4218-D2B8-6A932B815050}"/>
          </ac:picMkLst>
        </pc:picChg>
      </pc:sldChg>
      <pc:sldChg chg="delSp mod delAnim">
        <pc:chgData name="raffi salibian" userId="81fc4d7c6b809bb0" providerId="LiveId" clId="{518B1546-BEBF-48B8-AB23-820F96C8B444}" dt="2024-04-30T16:41:21.460" v="7" actId="478"/>
        <pc:sldMkLst>
          <pc:docMk/>
          <pc:sldMk cId="1710226101" sldId="270"/>
        </pc:sldMkLst>
        <pc:picChg chg="del">
          <ac:chgData name="raffi salibian" userId="81fc4d7c6b809bb0" providerId="LiveId" clId="{518B1546-BEBF-48B8-AB23-820F96C8B444}" dt="2024-04-30T16:41:21.460" v="7" actId="478"/>
          <ac:picMkLst>
            <pc:docMk/>
            <pc:sldMk cId="1710226101" sldId="270"/>
            <ac:picMk id="53" creationId="{2F6CD5C1-F7C5-0469-C2D4-A8580920E829}"/>
          </ac:picMkLst>
        </pc:picChg>
      </pc:sldChg>
      <pc:sldChg chg="delSp mod delAnim">
        <pc:chgData name="raffi salibian" userId="81fc4d7c6b809bb0" providerId="LiveId" clId="{518B1546-BEBF-48B8-AB23-820F96C8B444}" dt="2024-04-30T16:41:24.468" v="8" actId="478"/>
        <pc:sldMkLst>
          <pc:docMk/>
          <pc:sldMk cId="1837834113" sldId="271"/>
        </pc:sldMkLst>
        <pc:picChg chg="del">
          <ac:chgData name="raffi salibian" userId="81fc4d7c6b809bb0" providerId="LiveId" clId="{518B1546-BEBF-48B8-AB23-820F96C8B444}" dt="2024-04-30T16:41:24.468" v="8" actId="478"/>
          <ac:picMkLst>
            <pc:docMk/>
            <pc:sldMk cId="1837834113" sldId="271"/>
            <ac:picMk id="9" creationId="{6AF57D0B-3F2C-45B4-597B-9715111461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5686cd26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5686cd26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5686cd26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5686cd26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05686cd26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05686cd26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05686cd26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05686cd26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05686cd26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05686cd26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05686cd2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05686cd2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5686cd26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5686cd26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5686cd26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5686cd26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5686cd26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5686cd26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3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5686cd26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5686cd26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65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4.wav"/><Relationship Id="rId7" Type="http://schemas.openxmlformats.org/officeDocument/2006/relationships/image" Target="../media/image1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4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6.wav"/><Relationship Id="rId7" Type="http://schemas.openxmlformats.org/officeDocument/2006/relationships/image" Target="../media/image1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6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8.wav"/><Relationship Id="rId7" Type="http://schemas.openxmlformats.org/officeDocument/2006/relationships/image" Target="../media/image1.pn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8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21400" y="1032949"/>
            <a:ext cx="8101200" cy="1143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33" dirty="0">
                <a:latin typeface="Arial"/>
                <a:ea typeface="Arial"/>
                <a:cs typeface="Arial"/>
                <a:sym typeface="Arial"/>
              </a:rPr>
              <a:t>Listen Up! Using Audio to Supplement MRI Study Interpretation: A Novel Approch to Medical Image Interpretation Using Machine Learning</a:t>
            </a:r>
            <a:endParaRPr sz="2633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83414" y="3116753"/>
            <a:ext cx="82221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Raffi A. Salibian, M.D.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University of Texas at Austin MSAI Graduate Program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87"/>
    </mc:Choice>
    <mc:Fallback xmlns="">
      <p:transition spd="slow" advTm="310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71900" y="988107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471900" y="1822804"/>
            <a:ext cx="8222100" cy="3074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dirty="0"/>
              <a:t>My CNN model trained on the MRNet dataset achieved an accuracy rate of 92% in detecting ACL injuries on knee MRI studies.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Radiologists involved in the testing phase reacted positively, appreciating the additional sensory (auditory) input </a:t>
            </a:r>
            <a:r>
              <a:rPr lang="en-US" dirty="0">
                <a:solidFill>
                  <a:schemeClr val="dk1"/>
                </a:solidFill>
              </a:rPr>
              <a:t>to</a:t>
            </a:r>
            <a:r>
              <a:rPr lang="en" dirty="0">
                <a:solidFill>
                  <a:schemeClr val="dk1"/>
                </a:solidFill>
              </a:rPr>
              <a:t> enhance diagnosis.</a:t>
            </a:r>
          </a:p>
          <a:p>
            <a:pPr>
              <a:spcBef>
                <a:spcPts val="1200"/>
              </a:spcBef>
              <a:buClr>
                <a:schemeClr val="dk2"/>
              </a:buClr>
              <a:buFont typeface="Roboto"/>
              <a:buChar char="➢"/>
            </a:pPr>
            <a:r>
              <a:rPr lang="en-US" dirty="0"/>
              <a:t>Radiologists interpreted auditory signals differently, leading to discrepancies in image analysis and interpretation conclusions.</a:t>
            </a:r>
            <a:endParaRPr lang="en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dirty="0"/>
              <a:t>Many radiogists recognized the importance of dedicated training to fully benefit from the dual visual and auditory experiences.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74"/>
    </mc:Choice>
    <mc:Fallback xmlns="">
      <p:transition spd="slow" advTm="590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450000" y="99503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Directions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450000" y="2133599"/>
            <a:ext cx="8373900" cy="3155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Additional research needed to </a:t>
            </a:r>
            <a:r>
              <a:rPr lang="en-US" dirty="0">
                <a:solidFill>
                  <a:schemeClr val="tx1"/>
                </a:solidFill>
              </a:rPr>
              <a:t>quantify</a:t>
            </a:r>
            <a:r>
              <a:rPr lang="en-US" dirty="0"/>
              <a:t> the impact of supplementing MRI study interpretation with auditory information.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Developing </a:t>
            </a:r>
            <a:r>
              <a:rPr lang="en-US" dirty="0">
                <a:solidFill>
                  <a:schemeClr val="tx1"/>
                </a:solidFill>
              </a:rPr>
              <a:t>standardized audio information </a:t>
            </a:r>
            <a:r>
              <a:rPr lang="en-US" dirty="0"/>
              <a:t>corresponding with different degrees of ACL injury to ensure </a:t>
            </a:r>
            <a:r>
              <a:rPr lang="en-US" dirty="0">
                <a:solidFill>
                  <a:schemeClr val="tx1"/>
                </a:solidFill>
              </a:rPr>
              <a:t>reproducible implementation</a:t>
            </a:r>
            <a:r>
              <a:rPr lang="en-US" dirty="0"/>
              <a:t>.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Introduce this novel image interpretation methodology during </a:t>
            </a:r>
            <a:r>
              <a:rPr lang="en-US" dirty="0">
                <a:solidFill>
                  <a:schemeClr val="tx1"/>
                </a:solidFill>
              </a:rPr>
              <a:t>radiology resident training</a:t>
            </a:r>
            <a:r>
              <a:rPr lang="en-US" dirty="0"/>
              <a:t> to provide concurrent visual and auditory instruction.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43"/>
    </mc:Choice>
    <mc:Fallback xmlns="">
      <p:transition spd="slow" advTm="734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74918" y="377357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63480"/>
            <a:ext cx="8222100" cy="3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dirty="0"/>
              <a:t>Machine learning (ML) methods have significantly influenced Magnetic Resonance Imaging (MRI) in both research and clinical environments. 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solidFill>
                  <a:schemeClr val="bg2"/>
                </a:solidFill>
              </a:rPr>
              <a:t>For example, artifical intelligence algorhythms can accelerate MR image a</a:t>
            </a: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" dirty="0">
                <a:solidFill>
                  <a:schemeClr val="bg2"/>
                </a:solidFill>
              </a:rPr>
              <a:t>quisition and reconstruction and can perform expert level automated image analysis.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dirty="0">
                <a:solidFill>
                  <a:schemeClr val="bg2"/>
                </a:solidFill>
              </a:rPr>
              <a:t>This research paper explores integrating auditory feedback into the standard knee MRI interpretation workflow, specifically in the context of ACL tears.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-US" dirty="0">
                <a:solidFill>
                  <a:schemeClr val="dk1"/>
                </a:solidFill>
              </a:rPr>
              <a:t>Potential b</a:t>
            </a:r>
            <a:r>
              <a:rPr lang="en-US" sz="1800" dirty="0">
                <a:solidFill>
                  <a:schemeClr val="dk1"/>
                </a:solidFill>
              </a:rPr>
              <a:t>enefits of supplementing image analysis with auditory feedback include </a:t>
            </a:r>
            <a:r>
              <a:rPr lang="en" sz="1800" dirty="0">
                <a:solidFill>
                  <a:schemeClr val="dk1"/>
                </a:solidFill>
              </a:rPr>
              <a:t>reducing cognitive load and fatigue and improving the speed and accuracy of diagnoses.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 dirty="0"/>
              <a:t>I detail a methodology for training a machine learning model to generate audio outputs based on model predictions to assit in the MRI interpretation process.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49"/>
    </mc:Choice>
    <mc:Fallback xmlns="">
      <p:transition spd="slow" advTm="703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98719" y="462612"/>
            <a:ext cx="82221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Clinical Importance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22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2" dirty="0"/>
              <a:t>MRI and ACL Injuries</a:t>
            </a:r>
            <a:endParaRPr sz="2422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60950" y="1718976"/>
            <a:ext cx="8222100" cy="3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MRI is an invaluable medical imaging modality for diagnosing knee injuries, including Anterior Cruciate Ligament (ACL) tears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Prompt and accurate diagnosis of ACL injuries is critical. Delays or errors in diagnosis can lead to severe long-term joint malfunction. 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Diagnosis of knee ACL injuries relies on expertly trained medical imaging professionals, like radiologists, who visually review MRI studies.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Incorporating additional physical senses, such as hearing, into the interpretation process is a novel approach to image interpretation.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/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53"/>
    </mc:Choice>
    <mc:Fallback xmlns="">
      <p:transition spd="slow" advTm="606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51850" y="1584009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Clinical Importance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22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2" dirty="0"/>
              <a:t>Automated Detection</a:t>
            </a:r>
            <a:endParaRPr sz="2422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51005" y="1680989"/>
            <a:ext cx="8431200" cy="3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</a:rPr>
              <a:t>Recent advances in machine learning (ML), particularly deep learning, 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have shown promise in augmenting medical image analysis.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Convolutional Neural Networks (CNNs) capture intricate image details through filters that recognize spatial hierarchies and features. 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By automating the detection of ACL tears, CNNs can decrease radiologist workload and increase diagnostic accuracy.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dirty="0"/>
              <a:t>The goal of this research project is to utilize the predictions from a CNN to introduce a auditory component to the i</a:t>
            </a:r>
            <a:r>
              <a:rPr lang="en" dirty="0">
                <a:solidFill>
                  <a:schemeClr val="tx1"/>
                </a:solidFill>
              </a:rPr>
              <a:t>mage interpretation process</a:t>
            </a:r>
            <a:r>
              <a:rPr lang="en" dirty="0"/>
              <a:t>. 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42"/>
    </mc:Choice>
    <mc:Fallback xmlns="">
      <p:transition spd="slow" advTm="500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05533" y="370609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Methodology</a:t>
            </a:r>
            <a:endParaRPr sz="29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235950" y="1827425"/>
            <a:ext cx="8672100" cy="2945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" dirty="0"/>
              <a:t>I trained my CNN using the MRNet dataset from Stanford University Medical Center. This dataset contains 1,370 knee MRI exams: 1,104 (80.6%) abnormal exams, with 319 (23.3%) ACL tears and 508 (37.1%) meniscal tears. Labels were obtained through manual extraction from clinical reports.</a:t>
            </a:r>
          </a:p>
          <a:p>
            <a:pPr>
              <a:spcBef>
                <a:spcPts val="1200"/>
              </a:spcBef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US" dirty="0"/>
              <a:t>CNN architecture consists of three </a:t>
            </a:r>
            <a:r>
              <a:rPr lang="en-US" dirty="0">
                <a:solidFill>
                  <a:schemeClr val="tx1"/>
                </a:solidFill>
              </a:rPr>
              <a:t>convolutional layers </a:t>
            </a:r>
            <a:r>
              <a:rPr lang="en-US" dirty="0"/>
              <a:t>with </a:t>
            </a:r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activation</a:t>
            </a:r>
            <a:r>
              <a:rPr lang="en-US" dirty="0"/>
              <a:t>, interspersed with </a:t>
            </a:r>
            <a:r>
              <a:rPr lang="en-US" dirty="0">
                <a:solidFill>
                  <a:schemeClr val="tx1"/>
                </a:solidFill>
              </a:rPr>
              <a:t>max pooling layers </a:t>
            </a:r>
            <a:r>
              <a:rPr lang="en-US" dirty="0"/>
              <a:t>to reduce dimensionality and </a:t>
            </a:r>
            <a:r>
              <a:rPr lang="en-US" dirty="0">
                <a:solidFill>
                  <a:schemeClr val="tx1"/>
                </a:solidFill>
              </a:rPr>
              <a:t>dropout layers </a:t>
            </a:r>
            <a:r>
              <a:rPr lang="en-US" dirty="0"/>
              <a:t>to mitigate overfitting. The network concludes with a </a:t>
            </a:r>
            <a:r>
              <a:rPr lang="en-US" dirty="0">
                <a:solidFill>
                  <a:schemeClr val="tx1"/>
                </a:solidFill>
              </a:rPr>
              <a:t>dense output layer utilizing a sigmoid activation </a:t>
            </a:r>
            <a:r>
              <a:rPr lang="en-US" dirty="0"/>
              <a:t>function to provide a probabilistic assessment of ACL injury.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" dirty="0"/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sz="1043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17"/>
    </mc:Choice>
    <mc:Fallback xmlns="">
      <p:transition spd="slow" advTm="713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C474E9-3052-4FEA-BB11-16D64228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25" y="468562"/>
            <a:ext cx="8222100" cy="7677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C1B64-B658-4ECB-BB87-2847206E7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382" y="1884217"/>
            <a:ext cx="5491480" cy="31204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A19AF-F482-447D-92B9-BDC60224E050}"/>
              </a:ext>
            </a:extLst>
          </p:cNvPr>
          <p:cNvSpPr txBox="1"/>
          <p:nvPr/>
        </p:nvSpPr>
        <p:spPr>
          <a:xfrm>
            <a:off x="147155" y="1884217"/>
            <a:ext cx="2949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audio generation methods were utilized in python to test the diagnostic utility of auditory ques.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84B35-4693-4C1E-8208-FDE17E93AD97}"/>
              </a:ext>
            </a:extLst>
          </p:cNvPr>
          <p:cNvSpPr txBox="1"/>
          <p:nvPr/>
        </p:nvSpPr>
        <p:spPr>
          <a:xfrm>
            <a:off x="167936" y="2770909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Probability to Frequency Mapping:</a:t>
            </a:r>
          </a:p>
          <a:p>
            <a:r>
              <a:rPr lang="en-US" sz="1200" dirty="0">
                <a:solidFill>
                  <a:schemeClr val="tx1"/>
                </a:solidFill>
              </a:rPr>
              <a:t>Frequency of the audio wave is inversely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related to the probability: Higher probability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 ACL tear results in a lower frequency.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BFA22-ED58-4B3B-983E-232B8652DB90}"/>
              </a:ext>
            </a:extLst>
          </p:cNvPr>
          <p:cNvSpPr txBox="1"/>
          <p:nvPr/>
        </p:nvSpPr>
        <p:spPr>
          <a:xfrm>
            <a:off x="371025" y="3792076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Normal ACL: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BEC60-9394-4F56-BCD9-35F01BA94E28}"/>
              </a:ext>
            </a:extLst>
          </p:cNvPr>
          <p:cNvSpPr txBox="1"/>
          <p:nvPr/>
        </p:nvSpPr>
        <p:spPr>
          <a:xfrm>
            <a:off x="371025" y="4427398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Abnormal ACL:</a:t>
            </a:r>
          </a:p>
        </p:txBody>
      </p:sp>
      <p:pic>
        <p:nvPicPr>
          <p:cNvPr id="2" name="probability_frequency_mapping_audio_normal">
            <a:hlinkClick r:id="" action="ppaction://media"/>
            <a:extLst>
              <a:ext uri="{FF2B5EF4-FFF2-40B4-BE49-F238E27FC236}">
                <a16:creationId xmlns:a16="http://schemas.microsoft.com/office/drawing/2014/main" id="{45D0E483-D37A-E8C2-3C43-833CC12F8F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47927" y="3744239"/>
            <a:ext cx="380633" cy="380633"/>
          </a:xfrm>
          <a:prstGeom prst="rect">
            <a:avLst/>
          </a:prstGeom>
        </p:spPr>
      </p:pic>
      <p:pic>
        <p:nvPicPr>
          <p:cNvPr id="4" name="probability_frequency_mapping_audio_abnormal">
            <a:hlinkClick r:id="" action="ppaction://media"/>
            <a:extLst>
              <a:ext uri="{FF2B5EF4-FFF2-40B4-BE49-F238E27FC236}">
                <a16:creationId xmlns:a16="http://schemas.microsoft.com/office/drawing/2014/main" id="{254DE7B5-D479-A82B-FF52-96E6FA256F8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97304" y="4371473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87"/>
    </mc:Choice>
    <mc:Fallback xmlns="">
      <p:transition spd="slow" advTm="70387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3468" objId="2"/>
        <p14:pauseEvt time="45515" objId="2"/>
        <p14:playEvt time="57301" objId="4"/>
        <p14:pauseEvt time="60129" objId="4"/>
        <p14:stopEvt time="70387" objId="2"/>
        <p14:stopEvt time="70387" objId="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C474E9-3052-4FEA-BB11-16D64228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25" y="468562"/>
            <a:ext cx="8222100" cy="7677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C1B64-B658-4ECB-BB87-2847206E7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382" y="1884216"/>
            <a:ext cx="5491480" cy="30959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A19AF-F482-447D-92B9-BDC60224E050}"/>
              </a:ext>
            </a:extLst>
          </p:cNvPr>
          <p:cNvSpPr txBox="1"/>
          <p:nvPr/>
        </p:nvSpPr>
        <p:spPr>
          <a:xfrm>
            <a:off x="147155" y="1884217"/>
            <a:ext cx="2949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audio generation methods were utilized in python to test the diagnostic utility of auditory ques.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84B35-4693-4C1E-8208-FDE17E93AD97}"/>
              </a:ext>
            </a:extLst>
          </p:cNvPr>
          <p:cNvSpPr txBox="1"/>
          <p:nvPr/>
        </p:nvSpPr>
        <p:spPr>
          <a:xfrm>
            <a:off x="167936" y="2770909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Polyphonic Tones Method: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BFA22-ED58-4B3B-983E-232B8652DB90}"/>
              </a:ext>
            </a:extLst>
          </p:cNvPr>
          <p:cNvSpPr txBox="1"/>
          <p:nvPr/>
        </p:nvSpPr>
        <p:spPr>
          <a:xfrm>
            <a:off x="167936" y="352625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Normal ACL: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BEC60-9394-4F56-BCD9-35F01BA94E28}"/>
              </a:ext>
            </a:extLst>
          </p:cNvPr>
          <p:cNvSpPr txBox="1"/>
          <p:nvPr/>
        </p:nvSpPr>
        <p:spPr>
          <a:xfrm>
            <a:off x="167936" y="4121658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Abnormal ACL:</a:t>
            </a:r>
          </a:p>
        </p:txBody>
      </p:sp>
      <p:pic>
        <p:nvPicPr>
          <p:cNvPr id="2" name="polyphonic_tone_normal">
            <a:hlinkClick r:id="" action="ppaction://media"/>
            <a:extLst>
              <a:ext uri="{FF2B5EF4-FFF2-40B4-BE49-F238E27FC236}">
                <a16:creationId xmlns:a16="http://schemas.microsoft.com/office/drawing/2014/main" id="{BE032F8B-85D5-A31A-EBEA-5D21D3B02D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58100" y="3485267"/>
            <a:ext cx="406400" cy="406400"/>
          </a:xfrm>
          <a:prstGeom prst="rect">
            <a:avLst/>
          </a:prstGeom>
        </p:spPr>
      </p:pic>
      <p:pic>
        <p:nvPicPr>
          <p:cNvPr id="4" name="polyphonic_tone_abnormal">
            <a:hlinkClick r:id="" action="ppaction://media"/>
            <a:extLst>
              <a:ext uri="{FF2B5EF4-FFF2-40B4-BE49-F238E27FC236}">
                <a16:creationId xmlns:a16="http://schemas.microsoft.com/office/drawing/2014/main" id="{47AB1669-EA75-A754-4A00-A240A7C491A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61300" y="405695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7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49"/>
    </mc:Choice>
    <mc:Fallback xmlns="">
      <p:transition spd="slow" advTm="57949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2293" objId="2"/>
        <p14:stopEvt time="35541" objId="2"/>
        <p14:playEvt time="44046" objId="4"/>
        <p14:stopEvt time="47230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C474E9-3052-4FEA-BB11-16D64228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25" y="468562"/>
            <a:ext cx="8222100" cy="7677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C1B64-B658-4ECB-BB87-2847206E7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382" y="1884217"/>
            <a:ext cx="5491480" cy="31286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A19AF-F482-447D-92B9-BDC60224E050}"/>
              </a:ext>
            </a:extLst>
          </p:cNvPr>
          <p:cNvSpPr txBox="1"/>
          <p:nvPr/>
        </p:nvSpPr>
        <p:spPr>
          <a:xfrm>
            <a:off x="147155" y="1884217"/>
            <a:ext cx="2949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audio generation methods were utilized in python to test the diagnostic utility of auditory ques.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84B35-4693-4C1E-8208-FDE17E93AD97}"/>
              </a:ext>
            </a:extLst>
          </p:cNvPr>
          <p:cNvSpPr txBox="1"/>
          <p:nvPr/>
        </p:nvSpPr>
        <p:spPr>
          <a:xfrm>
            <a:off x="167936" y="2770909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Stereo Panning Method: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BFA22-ED58-4B3B-983E-232B8652DB90}"/>
              </a:ext>
            </a:extLst>
          </p:cNvPr>
          <p:cNvSpPr txBox="1"/>
          <p:nvPr/>
        </p:nvSpPr>
        <p:spPr>
          <a:xfrm>
            <a:off x="167936" y="339562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Normal ACL: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BEC60-9394-4F56-BCD9-35F01BA94E28}"/>
              </a:ext>
            </a:extLst>
          </p:cNvPr>
          <p:cNvSpPr txBox="1"/>
          <p:nvPr/>
        </p:nvSpPr>
        <p:spPr>
          <a:xfrm>
            <a:off x="167936" y="4031851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Abnormal ACL:</a:t>
            </a:r>
          </a:p>
        </p:txBody>
      </p:sp>
      <p:pic>
        <p:nvPicPr>
          <p:cNvPr id="15" name="stereo_panning_normal">
            <a:hlinkClick r:id="" action="ppaction://media"/>
            <a:extLst>
              <a:ext uri="{FF2B5EF4-FFF2-40B4-BE49-F238E27FC236}">
                <a16:creationId xmlns:a16="http://schemas.microsoft.com/office/drawing/2014/main" id="{C0413E96-6C51-E766-3EC8-49B251B69B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1048" y="3335621"/>
            <a:ext cx="406400" cy="406400"/>
          </a:xfrm>
          <a:prstGeom prst="rect">
            <a:avLst/>
          </a:prstGeom>
        </p:spPr>
      </p:pic>
      <p:pic>
        <p:nvPicPr>
          <p:cNvPr id="16" name="stereo_panning_abnormal">
            <a:hlinkClick r:id="" action="ppaction://media"/>
            <a:extLst>
              <a:ext uri="{FF2B5EF4-FFF2-40B4-BE49-F238E27FC236}">
                <a16:creationId xmlns:a16="http://schemas.microsoft.com/office/drawing/2014/main" id="{12F1C48B-AE4F-89DE-AFAE-A0FE938605D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91132" y="398286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2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77"/>
    </mc:Choice>
    <mc:Fallback xmlns="">
      <p:transition spd="slow" advTm="74177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6115" objId="15"/>
        <p14:pauseEvt time="48812" objId="15"/>
        <p14:playEvt time="55212" objId="16"/>
        <p14:stopEvt time="58244" objId="16"/>
        <p14:stopEvt time="74177" objId="15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C474E9-3052-4FEA-BB11-16D64228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25" y="468562"/>
            <a:ext cx="8222100" cy="7677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C1B64-B658-4ECB-BB87-2847206E7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382" y="1884217"/>
            <a:ext cx="5491480" cy="30715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A19AF-F482-447D-92B9-BDC60224E050}"/>
              </a:ext>
            </a:extLst>
          </p:cNvPr>
          <p:cNvSpPr txBox="1"/>
          <p:nvPr/>
        </p:nvSpPr>
        <p:spPr>
          <a:xfrm>
            <a:off x="147155" y="1884217"/>
            <a:ext cx="2949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audio generation methods were utilized in python to test the diagnostic utility of auditory ques.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84B35-4693-4C1E-8208-FDE17E93AD97}"/>
              </a:ext>
            </a:extLst>
          </p:cNvPr>
          <p:cNvSpPr txBox="1"/>
          <p:nvPr/>
        </p:nvSpPr>
        <p:spPr>
          <a:xfrm>
            <a:off x="167936" y="277090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Time Variation Method: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BFA22-ED58-4B3B-983E-232B8652DB90}"/>
              </a:ext>
            </a:extLst>
          </p:cNvPr>
          <p:cNvSpPr txBox="1"/>
          <p:nvPr/>
        </p:nvSpPr>
        <p:spPr>
          <a:xfrm>
            <a:off x="167936" y="341195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Normal ACL: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BEC60-9394-4F56-BCD9-35F01BA94E28}"/>
              </a:ext>
            </a:extLst>
          </p:cNvPr>
          <p:cNvSpPr txBox="1"/>
          <p:nvPr/>
        </p:nvSpPr>
        <p:spPr>
          <a:xfrm>
            <a:off x="167936" y="3991031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Abnormal ACL:</a:t>
            </a:r>
          </a:p>
        </p:txBody>
      </p:sp>
      <p:pic>
        <p:nvPicPr>
          <p:cNvPr id="2" name="time_variation_tones_normal">
            <a:hlinkClick r:id="" action="ppaction://media"/>
            <a:extLst>
              <a:ext uri="{FF2B5EF4-FFF2-40B4-BE49-F238E27FC236}">
                <a16:creationId xmlns:a16="http://schemas.microsoft.com/office/drawing/2014/main" id="{6B624958-4B02-EF92-7C83-30282FF4C8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41769" y="3362804"/>
            <a:ext cx="406400" cy="406400"/>
          </a:xfrm>
          <a:prstGeom prst="rect">
            <a:avLst/>
          </a:prstGeom>
        </p:spPr>
      </p:pic>
      <p:pic>
        <p:nvPicPr>
          <p:cNvPr id="4" name="time_variation_tones_abnormal">
            <a:hlinkClick r:id="" action="ppaction://media"/>
            <a:extLst>
              <a:ext uri="{FF2B5EF4-FFF2-40B4-BE49-F238E27FC236}">
                <a16:creationId xmlns:a16="http://schemas.microsoft.com/office/drawing/2014/main" id="{44FF6152-8E57-7E74-6338-24BAA7E0DE9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92951" y="392633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48"/>
    </mc:Choice>
    <mc:Fallback xmlns="">
      <p:transition spd="slow" advTm="60348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1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7730" objId="2"/>
        <p14:pauseEvt time="24934" objId="2"/>
        <p14:playEvt time="28882" objId="4"/>
        <p14:pauseEvt time="37970" objId="4"/>
        <p14:stopEvt time="60348" objId="2"/>
        <p14:stopEvt time="60348" objId="4"/>
      </p14:showEvtLst>
    </p:ext>
  </p:extLst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712</Words>
  <Application>Microsoft Office PowerPoint</Application>
  <PresentationFormat>On-screen Show (16:9)</PresentationFormat>
  <Paragraphs>59</Paragraphs>
  <Slides>11</Slides>
  <Notes>11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Wingdings</vt:lpstr>
      <vt:lpstr>Roboto</vt:lpstr>
      <vt:lpstr>Times New Roman</vt:lpstr>
      <vt:lpstr>Arial</vt:lpstr>
      <vt:lpstr>Material</vt:lpstr>
      <vt:lpstr> Listen Up! Using Audio to Supplement MRI Study Interpretation: A Novel Approch to Medical Image Interpretation Using Machine Learning</vt:lpstr>
      <vt:lpstr>Introduction</vt:lpstr>
      <vt:lpstr>Clinical Importance  MRI and ACL Injuries</vt:lpstr>
      <vt:lpstr>Clinical Importance  Automated Detection  </vt:lpstr>
      <vt:lpstr>Methodology</vt:lpstr>
      <vt:lpstr>Methodology</vt:lpstr>
      <vt:lpstr>Methodology</vt:lpstr>
      <vt:lpstr>Methodology</vt:lpstr>
      <vt:lpstr>Methodology</vt:lpstr>
      <vt:lpstr>Results </vt:lpstr>
      <vt:lpstr>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Diagnostic Accuracy and Clinician Experience with Auditory Feedback from Machine Learning Models in MRI Analysis</dc:title>
  <dc:creator>raffi salibian</dc:creator>
  <cp:lastModifiedBy>raffi salibian</cp:lastModifiedBy>
  <cp:revision>23</cp:revision>
  <dcterms:modified xsi:type="dcterms:W3CDTF">2024-04-30T16:41:33Z</dcterms:modified>
</cp:coreProperties>
</file>