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9" r:id="rId3"/>
    <p:sldId id="350" r:id="rId4"/>
    <p:sldId id="35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0D80D-5C3D-40CB-ADC3-F6DBFA1E9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ACF1E-964C-4131-9498-A0C4D7F39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8D76A-5101-4B93-A8E5-C38EE382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E169-03C7-40FD-BB93-48219CEC940B}" type="datetimeFigureOut">
              <a:rPr lang="en-AU" smtClean="0"/>
              <a:t>6/08/2021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6AA6C-3240-4B5D-B776-83DF2B63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710DE-EE97-4D35-8F13-943C971A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40E4-DB96-44F6-8867-EC21E29954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935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4B7C-932D-4196-9172-28E8CC4D5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74F74-2244-45A6-9F4F-8368E8E24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DAAA6-3294-4D69-856C-4997F7A29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E169-03C7-40FD-BB93-48219CEC940B}" type="datetimeFigureOut">
              <a:rPr lang="en-AU" smtClean="0"/>
              <a:t>6/08/2021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E5605-596B-4DA0-B955-A9545C718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2A453-ED0F-4D24-8F5F-38F72097F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40E4-DB96-44F6-8867-EC21E29954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981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68C2E-8C70-4267-8255-CD9917EFB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E8CBF-B68A-4F54-B59A-F9865C801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0D267-4B19-4A82-AE31-0FEB3B6A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E169-03C7-40FD-BB93-48219CEC940B}" type="datetimeFigureOut">
              <a:rPr lang="en-AU" smtClean="0"/>
              <a:t>6/08/2021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B8787-F8AE-4F13-87E7-B73A8071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358AD-3BFA-4246-A547-D7A557FC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40E4-DB96-44F6-8867-EC21E29954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4544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656754" y="0"/>
            <a:ext cx="7538445" cy="58758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33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70112" y="1727199"/>
            <a:ext cx="3014133" cy="338668"/>
          </a:xfrm>
        </p:spPr>
        <p:txBody>
          <a:bodyPr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867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70112" y="2232779"/>
            <a:ext cx="3014133" cy="4113468"/>
          </a:xfrm>
        </p:spPr>
        <p:txBody>
          <a:bodyPr/>
          <a:lstStyle>
            <a:lvl1pPr marL="0" indent="0" algn="l" defTabSz="2438339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US" sz="1333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30pt.Tempus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70113" y="79417"/>
            <a:ext cx="1335617" cy="165059"/>
          </a:xfrm>
        </p:spPr>
        <p:txBody>
          <a:bodyPr wrap="none" tIns="0" bIns="0" anchor="ctr" anchorCtr="0"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067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0111" y="338667"/>
            <a:ext cx="5598297" cy="1212791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609585" algn="l"/>
              </a:tabLst>
              <a:defRPr lang="en-US" sz="3467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11871327" y="6633417"/>
            <a:ext cx="304800" cy="1905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Lige forbindelse 8"/>
          <p:cNvCxnSpPr>
            <a:cxnSpLocks/>
          </p:cNvCxnSpPr>
          <p:nvPr userDrawn="1"/>
        </p:nvCxnSpPr>
        <p:spPr>
          <a:xfrm>
            <a:off x="10533002" y="6566163"/>
            <a:ext cx="1662197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oter Placeholder 4"/>
          <p:cNvSpPr txBox="1">
            <a:spLocks/>
          </p:cNvSpPr>
          <p:nvPr userDrawn="1"/>
        </p:nvSpPr>
        <p:spPr>
          <a:xfrm>
            <a:off x="10533001" y="6634231"/>
            <a:ext cx="110832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33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8" name="Freeform 5"/>
          <p:cNvSpPr>
            <a:spLocks noEditPoints="1"/>
          </p:cNvSpPr>
          <p:nvPr userDrawn="1"/>
        </p:nvSpPr>
        <p:spPr bwMode="auto">
          <a:xfrm>
            <a:off x="10669363" y="6637406"/>
            <a:ext cx="376775" cy="145943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11019559" y="6578026"/>
            <a:ext cx="818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50" name="Shape 257"/>
          <p:cNvSpPr txBox="1">
            <a:spLocks/>
          </p:cNvSpPr>
          <p:nvPr userDrawn="1"/>
        </p:nvSpPr>
        <p:spPr>
          <a:xfrm>
            <a:off x="11826625" y="6574323"/>
            <a:ext cx="346283" cy="259900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60960" rIns="0" bIns="6096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sz="800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sz="800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5931" y="6638153"/>
            <a:ext cx="671717" cy="126295"/>
            <a:chOff x="6014087" y="4646472"/>
            <a:chExt cx="503788" cy="94721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400" dirty="0"/>
                <a:t> 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40914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350760" y="345077"/>
            <a:ext cx="6993467" cy="1212791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609585" algn="l"/>
              </a:tabLst>
              <a:defRPr lang="en-US" sz="3467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7695" y="1727199"/>
            <a:ext cx="11468707" cy="338668"/>
          </a:xfrm>
        </p:spPr>
        <p:txBody>
          <a:bodyPr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867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7695" y="2232779"/>
            <a:ext cx="11468707" cy="4113468"/>
          </a:xfrm>
        </p:spPr>
        <p:txBody>
          <a:bodyPr/>
          <a:lstStyle>
            <a:lvl1pPr marL="228594" indent="-228594" algn="l" defTabSz="2438339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lang="en-US" sz="1333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/>
              <a:t>Description text in Dark Grey and 24pt size.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7694" y="84667"/>
            <a:ext cx="1335617" cy="165059"/>
          </a:xfrm>
        </p:spPr>
        <p:txBody>
          <a:bodyPr wrap="none" tIns="0" bIns="0" anchor="ctr" anchorCtr="0"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067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1871327" y="6633417"/>
            <a:ext cx="304800" cy="1905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Lige forbindelse 8"/>
          <p:cNvCxnSpPr>
            <a:cxnSpLocks/>
          </p:cNvCxnSpPr>
          <p:nvPr userDrawn="1"/>
        </p:nvCxnSpPr>
        <p:spPr>
          <a:xfrm>
            <a:off x="10533002" y="6566163"/>
            <a:ext cx="1662197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oter Placeholder 4"/>
          <p:cNvSpPr txBox="1">
            <a:spLocks/>
          </p:cNvSpPr>
          <p:nvPr userDrawn="1"/>
        </p:nvSpPr>
        <p:spPr>
          <a:xfrm>
            <a:off x="10533001" y="6634231"/>
            <a:ext cx="110832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33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0" name="Freeform 5"/>
          <p:cNvSpPr>
            <a:spLocks noEditPoints="1"/>
          </p:cNvSpPr>
          <p:nvPr userDrawn="1"/>
        </p:nvSpPr>
        <p:spPr bwMode="auto">
          <a:xfrm>
            <a:off x="10669363" y="6637406"/>
            <a:ext cx="376775" cy="145943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1" name="TextBox 40"/>
          <p:cNvSpPr txBox="1"/>
          <p:nvPr userDrawn="1"/>
        </p:nvSpPr>
        <p:spPr>
          <a:xfrm>
            <a:off x="11019559" y="6578026"/>
            <a:ext cx="818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2" name="Shape 257"/>
          <p:cNvSpPr txBox="1">
            <a:spLocks/>
          </p:cNvSpPr>
          <p:nvPr userDrawn="1"/>
        </p:nvSpPr>
        <p:spPr>
          <a:xfrm>
            <a:off x="11826625" y="6574323"/>
            <a:ext cx="346283" cy="259900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60960" rIns="0" bIns="6096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sz="800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sz="800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5931" y="6638153"/>
            <a:ext cx="671717" cy="126295"/>
            <a:chOff x="6014087" y="4646472"/>
            <a:chExt cx="503788" cy="94721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400" dirty="0"/>
                <a:t> </a:t>
              </a: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669597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  <p15:guide id="3" pos="55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78AA-4E13-4BE4-BEDA-E8258CF8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DE974-6B7D-4B88-82DA-715A8CB8D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AE3BD-A7FD-491F-A394-428C6B8A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E169-03C7-40FD-BB93-48219CEC940B}" type="datetimeFigureOut">
              <a:rPr lang="en-AU" smtClean="0"/>
              <a:t>6/08/2021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7CE40-FE18-47B9-B856-EE2D95DF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0CC6E-90A2-45D5-B177-AA789384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40E4-DB96-44F6-8867-EC21E29954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186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D14C-3815-4793-BB4C-B060CFEBE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C223B-8A87-4888-86C8-ADAC2BB27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0E7F2-9A1B-4D29-8731-E00C6F7A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E169-03C7-40FD-BB93-48219CEC940B}" type="datetimeFigureOut">
              <a:rPr lang="en-AU" smtClean="0"/>
              <a:t>6/08/2021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864D2-5725-4A63-AF8F-EAABC38A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03BDB-C2EA-43D4-A1DE-7AEE8DE5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40E4-DB96-44F6-8867-EC21E29954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044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03DA-1BE1-4671-A513-6FF22DCD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57939-2762-4028-8650-C66827E46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8FC91-80AB-4BFA-9A57-38A46E778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905CE-8F02-4798-A37B-6B3C2171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E169-03C7-40FD-BB93-48219CEC940B}" type="datetimeFigureOut">
              <a:rPr lang="en-AU" smtClean="0"/>
              <a:t>6/08/2021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19854-9BD0-4C77-9A47-BCB5308B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64617-CFCE-4870-BC2D-4E40FDF6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40E4-DB96-44F6-8867-EC21E29954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969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44015-8425-4683-8F98-724E56F0E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036EA-BE43-464D-9385-7244C0818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B5CDB-2ACE-4BE5-936C-96F627229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374915-B244-41D4-8B83-7FDA55FF1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A6433-B19B-47F3-A1CE-10760E7F4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EBBF4-C9AF-4215-BA88-A51343A4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E169-03C7-40FD-BB93-48219CEC940B}" type="datetimeFigureOut">
              <a:rPr lang="en-AU" smtClean="0"/>
              <a:t>6/08/2021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1266C-66CF-46E5-847C-EB829302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D3E308-8BF5-4B79-B95F-B1689EEC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40E4-DB96-44F6-8867-EC21E29954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094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5F233-8E1C-41FA-B70A-1E97468C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86050-7BFD-4D4E-AADC-BADD2997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E169-03C7-40FD-BB93-48219CEC940B}" type="datetimeFigureOut">
              <a:rPr lang="en-AU" smtClean="0"/>
              <a:t>6/08/2021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CE96E-53B0-4BB7-A749-52D8545C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BA355-5010-4261-A547-D2E96F71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40E4-DB96-44F6-8867-EC21E29954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274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3E8B7-52B8-4BD1-8727-2FB60C6B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E169-03C7-40FD-BB93-48219CEC940B}" type="datetimeFigureOut">
              <a:rPr lang="en-AU" smtClean="0"/>
              <a:t>6/08/2021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6925C-D2A7-4769-BEB2-55252C77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91680-04D3-4D48-8DF3-D60A70E8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40E4-DB96-44F6-8867-EC21E29954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20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C429-440A-4786-A37C-29E9D8FC5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637BA-BD17-4ABC-AF42-D5708C47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9E82-5BBC-43B7-95F2-F329ACB0D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08156-6E33-4ED1-ACD9-BB5FF922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E169-03C7-40FD-BB93-48219CEC940B}" type="datetimeFigureOut">
              <a:rPr lang="en-AU" smtClean="0"/>
              <a:t>6/08/2021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6C0FB-C56D-4F1D-80E9-18ADB9190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62973-FD2B-4D22-A3FF-A7E7D0A5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40E4-DB96-44F6-8867-EC21E29954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695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01F3-EB6B-4C7B-9FFD-598E89E8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F63CD-30DE-42C3-BCD2-6F4A030E2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57A2F-FD13-4E23-9499-16C0A7DD1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F2990-5BA6-43FB-A721-ED6ABB76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E169-03C7-40FD-BB93-48219CEC940B}" type="datetimeFigureOut">
              <a:rPr lang="en-AU" smtClean="0"/>
              <a:t>6/08/2021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E8950-4DFE-4ADF-9F5C-FCD655514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B0D15-B2D5-4F14-927A-FA8ECD26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40E4-DB96-44F6-8867-EC21E29954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497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12D1A-C6F6-4214-AB9B-0FA3018A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183E6-74EE-41E8-A9EA-9BFECDB5E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F4BE1-AA63-4E47-8B09-46372B026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8E169-03C7-40FD-BB93-48219CEC940B}" type="datetimeFigureOut">
              <a:rPr lang="en-AU" smtClean="0"/>
              <a:t>6/08/2021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E17B9-E41F-4E55-B2D4-8FF162A32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7201B-17A9-41C3-AE9E-4A42BD630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F40E4-DB96-44F6-8867-EC21E299544A}" type="slidenum">
              <a:rPr lang="en-AU" smtClean="0"/>
              <a:t>‹#›</a:t>
            </a:fld>
            <a:endParaRPr lang="en-AU"/>
          </a:p>
        </p:txBody>
      </p:sp>
      <p:sp>
        <p:nvSpPr>
          <p:cNvPr id="7" name="MSIPCMContentMarking" descr="{&quot;HashCode&quot;:-1477458873,&quot;Placement&quot;:&quot;Footer&quot;}">
            <a:extLst>
              <a:ext uri="{FF2B5EF4-FFF2-40B4-BE49-F238E27FC236}">
                <a16:creationId xmlns:a16="http://schemas.microsoft.com/office/drawing/2014/main" id="{1912F3EC-A690-4D4D-BFE5-84761387189E}"/>
              </a:ext>
            </a:extLst>
          </p:cNvPr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AU" sz="70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107365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D095-8DF2-4079-BCF7-CD2C7B6D6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Camunda</a:t>
            </a:r>
            <a:r>
              <a:rPr lang="en-AU" dirty="0"/>
              <a:t> Twitter Use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D4D8B-BEE7-4C5B-9411-A948556D7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67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437CED-0174-4D76-B7CA-D20B69A49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925" y="1403618"/>
            <a:ext cx="7643052" cy="4856308"/>
          </a:xfrm>
          <a:prstGeom prst="rect">
            <a:avLst/>
          </a:prstGeom>
          <a:noFill/>
        </p:spPr>
      </p:pic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8F0B7F5D-C6FC-4BF1-B5BE-A948D7DC45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0112" y="1403620"/>
            <a:ext cx="3014133" cy="4518209"/>
          </a:xfrm>
        </p:spPr>
        <p:txBody>
          <a:bodyPr/>
          <a:lstStyle/>
          <a:p>
            <a:pPr marL="228594" indent="-228594">
              <a:buFont typeface="Wingdings" panose="05000000000000000000" pitchFamily="2" charset="2"/>
              <a:buChar char="Ø"/>
            </a:pPr>
            <a:r>
              <a:rPr lang="en-US" sz="1467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 submitting tweet, it would be reviewed in “</a:t>
            </a:r>
            <a:r>
              <a:rPr lang="en-US" sz="1467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Review Tweet</a:t>
            </a:r>
            <a:r>
              <a:rPr lang="en-US" sz="1467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 stage where it can be approved or rejected.</a:t>
            </a:r>
          </a:p>
          <a:p>
            <a:pPr marL="228594" indent="-228594">
              <a:buFont typeface="Wingdings" panose="05000000000000000000" pitchFamily="2" charset="2"/>
              <a:buChar char="Ø"/>
            </a:pPr>
            <a:r>
              <a:rPr lang="en-US" sz="1467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approved, the tweet would be published on Camunda Tweeter.</a:t>
            </a:r>
          </a:p>
          <a:p>
            <a:pPr marL="228594" indent="-228594">
              <a:buFont typeface="Wingdings" panose="05000000000000000000" pitchFamily="2" charset="2"/>
              <a:buChar char="Ø"/>
            </a:pPr>
            <a:r>
              <a:rPr lang="en-US" sz="1467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Rejected, Rejection message would be printed, and the tweet would be declined.</a:t>
            </a:r>
          </a:p>
          <a:p>
            <a:pPr marL="228594" indent="-228594">
              <a:buFont typeface="Wingdings" panose="05000000000000000000" pitchFamily="2" charset="2"/>
              <a:buChar char="Ø"/>
            </a:pPr>
            <a:r>
              <a:rPr lang="en-US" sz="1467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a Super User submit the tweet, it would  be directly published without reviewing.</a:t>
            </a:r>
          </a:p>
          <a:p>
            <a:pPr marL="228594" indent="-228594">
              <a:buFont typeface="Wingdings" panose="05000000000000000000" pitchFamily="2" charset="2"/>
              <a:buChar char="Ø"/>
            </a:pPr>
            <a:r>
              <a:rPr lang="en-US" sz="1467" dirty="0">
                <a:solidFill>
                  <a:schemeClr val="tx1">
                    <a:lumMod val="95000"/>
                    <a:lumOff val="5000"/>
                  </a:schemeClr>
                </a:solidFill>
              </a:rPr>
              <a:t>Tweet can be withdrawn in Review stage.</a:t>
            </a:r>
          </a:p>
          <a:p>
            <a:endParaRPr lang="en-US" dirty="0"/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BBCF7CE3-3756-4759-9D61-D0A8EDFD3F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0113" y="79417"/>
            <a:ext cx="1335617" cy="165059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112" y="338668"/>
            <a:ext cx="11319865" cy="706361"/>
          </a:xfrm>
        </p:spPr>
        <p:txBody>
          <a:bodyPr wrap="square" anchor="t">
            <a:normAutofit/>
          </a:bodyPr>
          <a:lstStyle/>
          <a:p>
            <a:pPr algn="ctr"/>
            <a:r>
              <a:rPr lang="en-US" sz="2667" u="none" dirty="0"/>
              <a:t>Camunda use case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01DC230A-883E-4A48-AE5B-F497C361B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008" y="249726"/>
            <a:ext cx="771393" cy="67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23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760" y="345077"/>
            <a:ext cx="11468705" cy="1212791"/>
          </a:xfrm>
        </p:spPr>
        <p:txBody>
          <a:bodyPr/>
          <a:lstStyle/>
          <a:p>
            <a:pPr algn="ctr"/>
            <a:r>
              <a:rPr lang="en-US" sz="2667" u="none" dirty="0"/>
              <a:t>Camunda Use Case Cont.…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67695" y="1557867"/>
            <a:ext cx="11468707" cy="4788380"/>
          </a:xfrm>
        </p:spPr>
        <p:txBody>
          <a:bodyPr/>
          <a:lstStyle/>
          <a:p>
            <a:pPr marL="0" indent="0">
              <a:buNone/>
            </a:pPr>
            <a:r>
              <a:rPr lang="en-US" sz="1867" b="1" dirty="0">
                <a:solidFill>
                  <a:schemeClr val="tx1"/>
                </a:solidFill>
              </a:rPr>
              <a:t>Tasks Information: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Tweet Submitted 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b="1" dirty="0">
                <a:solidFill>
                  <a:schemeClr val="tx1"/>
                </a:solidFill>
              </a:rPr>
              <a:t>Start Event </a:t>
            </a:r>
            <a:endParaRPr lang="en-US" dirty="0">
              <a:solidFill>
                <a:schemeClr val="tx1"/>
              </a:solidFill>
            </a:endParaRPr>
          </a:p>
          <a:p>
            <a:pPr marL="1112372" lvl="5" indent="-457189"/>
            <a:r>
              <a:rPr lang="en-US" sz="1333" dirty="0"/>
              <a:t>Displays form while starting the process to take tweet content.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Review Tweet : User task - </a:t>
            </a:r>
            <a:r>
              <a:rPr lang="en-US" dirty="0">
                <a:solidFill>
                  <a:schemeClr val="tx1"/>
                </a:solidFill>
              </a:rPr>
              <a:t>tweet can be approved/rejected/withdrawn here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 marL="1112372" lvl="5" indent="-457189"/>
            <a:r>
              <a:rPr lang="en-US" sz="1333" dirty="0"/>
              <a:t>Display form to pass Boolean variable value to approve/reject the tweet.</a:t>
            </a:r>
          </a:p>
          <a:p>
            <a:pPr marL="228594" lvl="5" indent="-228594" defTabSz="2438339">
              <a:spcBef>
                <a:spcPts val="800"/>
              </a:spcBef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1333" b="1" dirty="0">
                <a:latin typeface="Arial" panose="020B0604020202020204" pitchFamily="34" charset="0"/>
                <a:cs typeface="Arial" panose="020B0604020202020204" pitchFamily="34" charset="0"/>
              </a:rPr>
              <a:t>Tweet Withdrawn – Message intermediate Catch Event</a:t>
            </a:r>
          </a:p>
          <a:p>
            <a:pPr marL="838179" lvl="6" indent="-228594" defTabSz="2438339">
              <a:spcBef>
                <a:spcPts val="800"/>
              </a:spcBef>
              <a:buClr>
                <a:srgbClr val="00B0F0"/>
              </a:buClr>
            </a:pPr>
            <a:r>
              <a:rPr lang="en-US" sz="1333" dirty="0"/>
              <a:t>Tweet can be withdrawn by sending withdrawn message when it is in Review stage. It can be done via REST API:</a:t>
            </a:r>
          </a:p>
          <a:p>
            <a:pPr marL="609585" lvl="6" indent="0" defTabSz="2438339">
              <a:spcBef>
                <a:spcPts val="800"/>
              </a:spcBef>
              <a:buClr>
                <a:srgbClr val="00B0F0"/>
              </a:buClr>
              <a:buNone/>
            </a:pPr>
            <a:r>
              <a:rPr lang="en-US" sz="1333" b="1" dirty="0"/>
              <a:t>REST URL: </a:t>
            </a:r>
            <a:r>
              <a:rPr lang="en-US" sz="1333" dirty="0"/>
              <a:t> http://localhost:8080/engine-rest/message</a:t>
            </a:r>
          </a:p>
          <a:p>
            <a:pPr marL="609585" lvl="6" indent="0" defTabSz="2438339">
              <a:spcBef>
                <a:spcPts val="800"/>
              </a:spcBef>
              <a:buClr>
                <a:srgbClr val="00B0F0"/>
              </a:buClr>
              <a:buNone/>
            </a:pPr>
            <a:r>
              <a:rPr lang="en-US" sz="1333" b="1" dirty="0"/>
              <a:t> Request:</a:t>
            </a:r>
          </a:p>
          <a:p>
            <a:pPr marL="609585" lvl="6" indent="0" defTabSz="2438339">
              <a:spcBef>
                <a:spcPts val="800"/>
              </a:spcBef>
              <a:buClr>
                <a:srgbClr val="00B0F0"/>
              </a:buClr>
              <a:buNone/>
            </a:pPr>
            <a:r>
              <a:rPr lang="en-US" sz="1333" dirty="0"/>
              <a:t>    {</a:t>
            </a:r>
          </a:p>
          <a:p>
            <a:pPr marL="609585" lvl="6" indent="0" defTabSz="2438339">
              <a:spcBef>
                <a:spcPts val="800"/>
              </a:spcBef>
              <a:buClr>
                <a:srgbClr val="00B0F0"/>
              </a:buClr>
              <a:buNone/>
            </a:pPr>
            <a:r>
              <a:rPr lang="en-US" sz="1333" dirty="0"/>
              <a:t>      "</a:t>
            </a:r>
            <a:r>
              <a:rPr lang="en-US" sz="1333" dirty="0" err="1"/>
              <a:t>messageName</a:t>
            </a:r>
            <a:r>
              <a:rPr lang="en-US" sz="1333" dirty="0"/>
              <a:t>": "</a:t>
            </a:r>
            <a:r>
              <a:rPr lang="en-US" sz="1333" dirty="0" err="1"/>
              <a:t>tweetWithdrawn</a:t>
            </a:r>
            <a:r>
              <a:rPr lang="en-US" sz="1333" dirty="0"/>
              <a:t>",</a:t>
            </a:r>
          </a:p>
          <a:p>
            <a:pPr marL="609585" lvl="6" indent="0" defTabSz="2438339">
              <a:spcBef>
                <a:spcPts val="800"/>
              </a:spcBef>
              <a:buClr>
                <a:srgbClr val="00B0F0"/>
              </a:buClr>
              <a:buNone/>
            </a:pPr>
            <a:r>
              <a:rPr lang="en-US" sz="1333" dirty="0"/>
              <a:t>      "</a:t>
            </a:r>
            <a:r>
              <a:rPr lang="en-US" sz="1333" dirty="0" err="1"/>
              <a:t>resultEnabled</a:t>
            </a:r>
            <a:r>
              <a:rPr lang="en-US" sz="1333" dirty="0"/>
              <a:t>": "true",</a:t>
            </a:r>
          </a:p>
          <a:p>
            <a:pPr marL="609585" lvl="6" indent="0" defTabSz="2438339">
              <a:spcBef>
                <a:spcPts val="800"/>
              </a:spcBef>
              <a:buClr>
                <a:srgbClr val="00B0F0"/>
              </a:buClr>
              <a:buNone/>
            </a:pPr>
            <a:r>
              <a:rPr lang="en-US" sz="1333" dirty="0"/>
              <a:t>      "</a:t>
            </a:r>
            <a:r>
              <a:rPr lang="en-US" sz="1333" dirty="0" err="1"/>
              <a:t>processVariables</a:t>
            </a:r>
            <a:r>
              <a:rPr lang="en-US" sz="1333" dirty="0"/>
              <a:t>" : {</a:t>
            </a:r>
          </a:p>
          <a:p>
            <a:pPr marL="609585" lvl="6" indent="0" defTabSz="2438339">
              <a:spcBef>
                <a:spcPts val="800"/>
              </a:spcBef>
              <a:buClr>
                <a:srgbClr val="00B0F0"/>
              </a:buClr>
              <a:buNone/>
            </a:pPr>
            <a:r>
              <a:rPr lang="en-US" sz="1333" dirty="0"/>
              <a:t>        "content" : {"value" : "my message", "type": "String"}</a:t>
            </a:r>
          </a:p>
          <a:p>
            <a:pPr marL="609585" lvl="6" indent="0" defTabSz="2438339">
              <a:spcBef>
                <a:spcPts val="800"/>
              </a:spcBef>
              <a:buClr>
                <a:srgbClr val="00B0F0"/>
              </a:buClr>
              <a:buNone/>
            </a:pPr>
            <a:r>
              <a:rPr lang="en-US" sz="1333" dirty="0"/>
              <a:t>      }</a:t>
            </a:r>
          </a:p>
          <a:p>
            <a:pPr marL="609585" lvl="6" indent="0" defTabSz="2438339">
              <a:spcBef>
                <a:spcPts val="800"/>
              </a:spcBef>
              <a:buClr>
                <a:srgbClr val="00B0F0"/>
              </a:buClr>
              <a:buNone/>
            </a:pPr>
            <a:r>
              <a:rPr lang="en-US" sz="1333" dirty="0"/>
              <a:t>    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EB27EDD-A7F9-47AF-A3A2-0B2E43F40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008" y="249726"/>
            <a:ext cx="771393" cy="67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849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760" y="345077"/>
            <a:ext cx="11468705" cy="1212791"/>
          </a:xfrm>
        </p:spPr>
        <p:txBody>
          <a:bodyPr/>
          <a:lstStyle/>
          <a:p>
            <a:pPr algn="ctr"/>
            <a:r>
              <a:rPr lang="en-US" sz="2667" u="none" dirty="0"/>
              <a:t>Camunda Use Case </a:t>
            </a:r>
            <a:r>
              <a:rPr lang="en-US" sz="2667" u="none" dirty="0" err="1"/>
              <a:t>Cont</a:t>
            </a:r>
            <a:r>
              <a:rPr lang="en-US" sz="2667" u="none" dirty="0"/>
              <a:t>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67695" y="1557867"/>
            <a:ext cx="11468707" cy="4788380"/>
          </a:xfrm>
        </p:spPr>
        <p:txBody>
          <a:bodyPr/>
          <a:lstStyle/>
          <a:p>
            <a:pPr marL="0" indent="0">
              <a:buNone/>
            </a:pPr>
            <a:r>
              <a:rPr lang="en-US" sz="1867" b="1" dirty="0">
                <a:solidFill>
                  <a:schemeClr val="tx1"/>
                </a:solidFill>
              </a:rPr>
              <a:t>Tasks Information: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Tweet Submitted by Super User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b="1" dirty="0">
                <a:solidFill>
                  <a:schemeClr val="tx1"/>
                </a:solidFill>
              </a:rPr>
              <a:t>Message Start Event </a:t>
            </a:r>
            <a:endParaRPr lang="en-US" dirty="0">
              <a:solidFill>
                <a:schemeClr val="tx1"/>
              </a:solidFill>
            </a:endParaRPr>
          </a:p>
          <a:p>
            <a:pPr marL="1112372" lvl="5" indent="-457189"/>
            <a:r>
              <a:rPr lang="en-US" sz="1333" dirty="0"/>
              <a:t>Super user can publish tweet directly. It can be done via REST API.</a:t>
            </a:r>
          </a:p>
          <a:p>
            <a:pPr marL="609585" lvl="6" indent="0" defTabSz="2438339">
              <a:spcBef>
                <a:spcPts val="800"/>
              </a:spcBef>
              <a:buClr>
                <a:srgbClr val="00B0F0"/>
              </a:buClr>
              <a:buNone/>
            </a:pPr>
            <a:r>
              <a:rPr lang="en-US" sz="1333" b="1" dirty="0"/>
              <a:t>REST URL: </a:t>
            </a:r>
            <a:r>
              <a:rPr lang="en-US" sz="1333" dirty="0"/>
              <a:t> http://localhost:8080/engine-rest/message</a:t>
            </a:r>
          </a:p>
          <a:p>
            <a:pPr marL="609585" lvl="6" indent="0" defTabSz="2438339">
              <a:spcBef>
                <a:spcPts val="800"/>
              </a:spcBef>
              <a:buClr>
                <a:srgbClr val="00B0F0"/>
              </a:buClr>
              <a:buNone/>
            </a:pPr>
            <a:r>
              <a:rPr lang="en-US" sz="1333" b="1" dirty="0"/>
              <a:t> Request:</a:t>
            </a:r>
          </a:p>
          <a:p>
            <a:pPr marL="655184" lvl="5" indent="0">
              <a:buNone/>
            </a:pPr>
            <a:r>
              <a:rPr lang="en-US" sz="1333" dirty="0"/>
              <a:t>{</a:t>
            </a:r>
          </a:p>
          <a:p>
            <a:pPr marL="655184" lvl="5" indent="0">
              <a:buNone/>
            </a:pPr>
            <a:r>
              <a:rPr lang="en-US" sz="1333" dirty="0"/>
              <a:t>      "</a:t>
            </a:r>
            <a:r>
              <a:rPr lang="en-US" sz="1333" dirty="0" err="1"/>
              <a:t>messageName</a:t>
            </a:r>
            <a:r>
              <a:rPr lang="en-US" sz="1333" dirty="0"/>
              <a:t>": "</a:t>
            </a:r>
            <a:r>
              <a:rPr lang="en-US" sz="1333" dirty="0" err="1"/>
              <a:t>superuserTweet</a:t>
            </a:r>
            <a:r>
              <a:rPr lang="en-US" sz="1333" dirty="0"/>
              <a:t>",</a:t>
            </a:r>
          </a:p>
          <a:p>
            <a:pPr marL="655184" lvl="5" indent="0">
              <a:buNone/>
            </a:pPr>
            <a:r>
              <a:rPr lang="en-US" sz="1333" dirty="0"/>
              <a:t>      "</a:t>
            </a:r>
            <a:r>
              <a:rPr lang="en-US" sz="1333" dirty="0" err="1"/>
              <a:t>resultEnabled</a:t>
            </a:r>
            <a:r>
              <a:rPr lang="en-US" sz="1333" dirty="0"/>
              <a:t>": "true",</a:t>
            </a:r>
          </a:p>
          <a:p>
            <a:pPr marL="655184" lvl="5" indent="0">
              <a:buNone/>
            </a:pPr>
            <a:r>
              <a:rPr lang="en-US" sz="1333" dirty="0"/>
              <a:t>      "</a:t>
            </a:r>
            <a:r>
              <a:rPr lang="en-US" sz="1333" dirty="0" err="1"/>
              <a:t>processVariables</a:t>
            </a:r>
            <a:r>
              <a:rPr lang="en-US" sz="1333" dirty="0"/>
              <a:t>" : {</a:t>
            </a:r>
          </a:p>
          <a:p>
            <a:pPr marL="655184" lvl="5" indent="0">
              <a:buNone/>
            </a:pPr>
            <a:r>
              <a:rPr lang="en-US" sz="1333" dirty="0"/>
              <a:t>        "content" : {"value" : "my message", "type": "String"}</a:t>
            </a:r>
          </a:p>
          <a:p>
            <a:pPr marL="655184" lvl="5" indent="0">
              <a:buNone/>
            </a:pPr>
            <a:r>
              <a:rPr lang="en-US" sz="1333" dirty="0"/>
              <a:t>      }</a:t>
            </a:r>
          </a:p>
          <a:p>
            <a:pPr marL="655184" lvl="5" indent="0">
              <a:buNone/>
            </a:pPr>
            <a:r>
              <a:rPr lang="en-US" sz="1333" dirty="0"/>
              <a:t>    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Publish Tweet : Service task -</a:t>
            </a:r>
          </a:p>
          <a:p>
            <a:pPr marL="1112372" lvl="5" indent="-457189"/>
            <a:r>
              <a:rPr lang="en-US" sz="1333" dirty="0"/>
              <a:t>Call configured Java class to publish tweet to Camunda tweeter.</a:t>
            </a:r>
          </a:p>
          <a:p>
            <a:pPr marL="228594" lvl="5" indent="-228594" defTabSz="2438339">
              <a:spcBef>
                <a:spcPts val="800"/>
              </a:spcBef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1333" b="1" dirty="0">
                <a:latin typeface="Arial" panose="020B0604020202020204" pitchFamily="34" charset="0"/>
                <a:cs typeface="Arial" panose="020B0604020202020204" pitchFamily="34" charset="0"/>
              </a:rPr>
              <a:t>Send Rejection Notification – External Service Task</a:t>
            </a:r>
          </a:p>
          <a:p>
            <a:pPr marL="838179" lvl="6" indent="-228594" defTabSz="2438339">
              <a:spcBef>
                <a:spcPts val="800"/>
              </a:spcBef>
              <a:buClr>
                <a:srgbClr val="00B0F0"/>
              </a:buClr>
            </a:pPr>
            <a:r>
              <a:rPr lang="en-US" sz="1333" dirty="0"/>
              <a:t>It waits for an external task that has subscribed for the same topic. The external task would print rejection notification message.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D51A22-ADAF-47EA-9A20-231D4D2F4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008" y="249726"/>
            <a:ext cx="771393" cy="67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17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362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Camunda Twitter Use case</vt:lpstr>
      <vt:lpstr>Camunda use case</vt:lpstr>
      <vt:lpstr>Camunda Use Case Cont.…</vt:lpstr>
      <vt:lpstr>Camunda Use Case Cont…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Camunda Twitter Use case</dc:title>
  <dc:creator>Rajni Saluja (APMEA - iDEAS-ER&amp;D)</dc:creator>
  <cp:lastModifiedBy>Rajni Saluja (APMEA - iDEAS-ER&amp;D)</cp:lastModifiedBy>
  <cp:revision>1</cp:revision>
  <dcterms:created xsi:type="dcterms:W3CDTF">2021-08-06T06:16:53Z</dcterms:created>
  <dcterms:modified xsi:type="dcterms:W3CDTF">2021-08-06T06:18:01Z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Owner">
    <vt:lpwstr>RA20159338@wipro.com</vt:lpwstr>
  </property>
  <property fmtid="{D5CDD505-2E9C-101B-9397-08002B2CF9AE}" pid="5" name="MSIP_Label_b9a70571-31c6-4603-80c1-ef2fb871a62a_SetDate">
    <vt:lpwstr>2021-08-06T06:17:59.9379610Z</vt:lpwstr>
  </property>
  <property fmtid="{D5CDD505-2E9C-101B-9397-08002B2CF9AE}" pid="6" name="MSIP_Label_b9a70571-31c6-4603-80c1-ef2fb871a62a_Name">
    <vt:lpwstr>Internal and Restricted</vt:lpwstr>
  </property>
  <property fmtid="{D5CDD505-2E9C-101B-9397-08002B2CF9AE}" pid="7" name="MSIP_Label_b9a70571-31c6-4603-80c1-ef2fb871a62a_Application">
    <vt:lpwstr>Microsoft Azure Information Protection</vt:lpwstr>
  </property>
  <property fmtid="{D5CDD505-2E9C-101B-9397-08002B2CF9AE}" pid="8" name="MSIP_Label_b9a70571-31c6-4603-80c1-ef2fb871a62a_ActionId">
    <vt:lpwstr>b69dbdbd-609b-4c9e-8a46-fd25e89973b8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</Properties>
</file>