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tiff" ContentType="image/tif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98" r:id="rId2"/>
    <p:sldId id="408" r:id="rId3"/>
    <p:sldId id="392" r:id="rId4"/>
    <p:sldId id="394" r:id="rId5"/>
    <p:sldId id="395" r:id="rId6"/>
    <p:sldId id="397" r:id="rId7"/>
    <p:sldId id="402" r:id="rId8"/>
    <p:sldId id="399" r:id="rId9"/>
    <p:sldId id="400" r:id="rId10"/>
    <p:sldId id="401" r:id="rId11"/>
    <p:sldId id="406" r:id="rId12"/>
    <p:sldId id="404" r:id="rId13"/>
    <p:sldId id="407" r:id="rId14"/>
    <p:sldId id="403" r:id="rId15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498">
          <p15:clr>
            <a:srgbClr val="A4A3A4"/>
          </p15:clr>
        </p15:guide>
        <p15:guide id="2" pos="27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04F4"/>
    <a:srgbClr val="0066FF"/>
    <a:srgbClr val="654CFC"/>
    <a:srgbClr val="FFFF00"/>
    <a:srgbClr val="878787"/>
    <a:srgbClr val="F70146"/>
    <a:srgbClr val="FF66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67" autoAdjust="0"/>
    <p:restoredTop sz="94643"/>
  </p:normalViewPr>
  <p:slideViewPr>
    <p:cSldViewPr snapToGrid="0" snapToObjects="1">
      <p:cViewPr>
        <p:scale>
          <a:sx n="139" d="100"/>
          <a:sy n="139" d="100"/>
        </p:scale>
        <p:origin x="-392" y="-80"/>
      </p:cViewPr>
      <p:guideLst>
        <p:guide orient="horz" pos="3498"/>
        <p:guide pos="27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680" y="20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EE071665-39FF-45E1-B5C9-CB8B6AC5B69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70361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defTabSz="949325"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906" tIns="47453" rIns="94906" bIns="47453" numCol="1" anchor="b" anchorCtr="0" compatLnSpc="1">
            <a:prstTxWarp prst="textNoShape">
              <a:avLst/>
            </a:prstTxWarp>
          </a:bodyPr>
          <a:lstStyle>
            <a:lvl1pPr algn="r" defTabSz="949325">
              <a:defRPr/>
            </a:lvl1pPr>
          </a:lstStyle>
          <a:p>
            <a:pPr>
              <a:defRPr/>
            </a:pPr>
            <a:fld id="{881B6C72-8674-40A7-B514-C051FF395B8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5365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2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3425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3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745903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4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57793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5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46471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04" tIns="47452" rIns="94904" bIns="47452" anchor="b"/>
          <a:lstStyle>
            <a:lvl1pPr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4DF64DC3-509B-4839-BFB3-219CFD43D10D}" type="slidenum">
              <a:rPr lang="de-DE"/>
              <a:pPr algn="r" eaLnBrk="1" hangingPunct="1"/>
              <a:t>6</a:t>
            </a:fld>
            <a:endParaRPr lang="de-DE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4904" tIns="47452" rIns="94904" bIns="47452"/>
          <a:lstStyle/>
          <a:p>
            <a:pPr eaLnBrk="1" hangingPunct="1"/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745752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62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2"/>
          <p:cNvSpPr>
            <a:spLocks noChangeShapeType="1"/>
          </p:cNvSpPr>
          <p:nvPr userDrawn="1"/>
        </p:nvSpPr>
        <p:spPr bwMode="auto">
          <a:xfrm>
            <a:off x="0" y="4159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AT"/>
          </a:p>
        </p:txBody>
      </p:sp>
      <p:sp>
        <p:nvSpPr>
          <p:cNvPr id="1027" name="Text Box 25"/>
          <p:cNvSpPr txBox="1">
            <a:spLocks noChangeArrowheads="1"/>
          </p:cNvSpPr>
          <p:nvPr userDrawn="1"/>
        </p:nvSpPr>
        <p:spPr bwMode="auto">
          <a:xfrm>
            <a:off x="120650" y="227013"/>
            <a:ext cx="2240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2000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DE" sz="1000" b="1" dirty="0" smtClean="0"/>
              <a:t>Knowledge</a:t>
            </a:r>
            <a:r>
              <a:rPr lang="de-DE" sz="1000" b="1" baseline="0" dirty="0" smtClean="0"/>
              <a:t> Technologies Institute</a:t>
            </a:r>
            <a:endParaRPr lang="de-DE" sz="1000" b="1" dirty="0" smtClean="0"/>
          </a:p>
        </p:txBody>
      </p:sp>
      <p:sp>
        <p:nvSpPr>
          <p:cNvPr id="1028" name="Text Box 30"/>
          <p:cNvSpPr txBox="1">
            <a:spLocks noChangeArrowheads="1"/>
          </p:cNvSpPr>
          <p:nvPr userDrawn="1"/>
        </p:nvSpPr>
        <p:spPr bwMode="auto">
          <a:xfrm>
            <a:off x="120650" y="6369050"/>
            <a:ext cx="32512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e-AT" b="1" smtClean="0">
                <a:solidFill>
                  <a:srgbClr val="878787"/>
                </a:solidFill>
              </a:rPr>
              <a:t>Professor Horst Cerjak, 19.12.2005</a:t>
            </a:r>
            <a:endParaRPr lang="de-DE" b="1" smtClean="0">
              <a:solidFill>
                <a:srgbClr val="878787"/>
              </a:solidFill>
            </a:endParaRPr>
          </a:p>
        </p:txBody>
      </p:sp>
      <p:sp>
        <p:nvSpPr>
          <p:cNvPr id="1029" name="Rectangle 3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714375"/>
            <a:ext cx="7772400" cy="68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30" name="Rectangle 3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82738"/>
            <a:ext cx="7772400" cy="454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1" name="Text Box 40"/>
          <p:cNvSpPr txBox="1">
            <a:spLocks noChangeArrowheads="1"/>
          </p:cNvSpPr>
          <p:nvPr userDrawn="1"/>
        </p:nvSpPr>
        <p:spPr bwMode="auto">
          <a:xfrm>
            <a:off x="8062913" y="6599238"/>
            <a:ext cx="9255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5BAE40BD-102F-48B9-B439-7E2A19FE6432}" type="slidenum">
              <a:rPr lang="de-DE" sz="1000" b="1" smtClean="0">
                <a:solidFill>
                  <a:srgbClr val="878787"/>
                </a:solidFill>
              </a:rPr>
              <a:pPr algn="r" eaLnBrk="1" hangingPunct="1">
                <a:spcBef>
                  <a:spcPct val="50000"/>
                </a:spcBef>
                <a:defRPr/>
              </a:pPr>
              <a:t>‹Nr.›</a:t>
            </a:fld>
            <a:endParaRPr lang="de-DE" sz="1000" b="1" smtClean="0">
              <a:solidFill>
                <a:srgbClr val="878787"/>
              </a:solidFill>
            </a:endParaRPr>
          </a:p>
        </p:txBody>
      </p:sp>
      <p:sp>
        <p:nvSpPr>
          <p:cNvPr id="1032" name="Rectangle 44"/>
          <p:cNvSpPr>
            <a:spLocks noChangeArrowheads="1"/>
          </p:cNvSpPr>
          <p:nvPr userDrawn="1"/>
        </p:nvSpPr>
        <p:spPr bwMode="auto">
          <a:xfrm>
            <a:off x="9525" y="6376988"/>
            <a:ext cx="9144000" cy="215900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/>
            <a:r>
              <a:rPr lang="de-AT" b="1" dirty="0" smtClean="0"/>
              <a:t>April 2016</a:t>
            </a:r>
            <a:endParaRPr lang="de-DE" b="1" dirty="0"/>
          </a:p>
        </p:txBody>
      </p:sp>
      <p:sp>
        <p:nvSpPr>
          <p:cNvPr id="1033" name="Rectangle 45"/>
          <p:cNvSpPr>
            <a:spLocks noChangeAspect="1" noChangeArrowheads="1"/>
          </p:cNvSpPr>
          <p:nvPr userDrawn="1"/>
        </p:nvSpPr>
        <p:spPr bwMode="auto">
          <a:xfrm>
            <a:off x="0" y="6376988"/>
            <a:ext cx="215900" cy="214312"/>
          </a:xfrm>
          <a:prstGeom prst="rect">
            <a:avLst/>
          </a:prstGeom>
          <a:solidFill>
            <a:srgbClr val="F701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AT"/>
          </a:p>
        </p:txBody>
      </p:sp>
      <p:sp>
        <p:nvSpPr>
          <p:cNvPr id="1034" name="Text Box 46"/>
          <p:cNvSpPr txBox="1">
            <a:spLocks noChangeArrowheads="1"/>
          </p:cNvSpPr>
          <p:nvPr userDrawn="1"/>
        </p:nvSpPr>
        <p:spPr bwMode="auto">
          <a:xfrm>
            <a:off x="3213100" y="6357938"/>
            <a:ext cx="29591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de-DE" b="1" dirty="0" err="1" smtClean="0"/>
              <a:t>Machine</a:t>
            </a:r>
            <a:r>
              <a:rPr lang="de-DE" b="1" baseline="0" dirty="0" smtClean="0"/>
              <a:t> Learning, KDDM2</a:t>
            </a:r>
            <a:endParaRPr lang="de-DE" b="1" dirty="0" smtClean="0"/>
          </a:p>
        </p:txBody>
      </p:sp>
      <p:pic>
        <p:nvPicPr>
          <p:cNvPr id="1035" name="Picture 51" descr="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25" y="50800"/>
            <a:ext cx="868363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rogrammers.stackexchange.com/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/>
          <a:stretch/>
        </p:blipFill>
        <p:spPr>
          <a:xfrm>
            <a:off x="1019907" y="2729133"/>
            <a:ext cx="7146388" cy="36077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4911" y="1294227"/>
            <a:ext cx="79763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Project 4: Machine Learning</a:t>
            </a:r>
          </a:p>
          <a:p>
            <a:pPr algn="ctr"/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Team 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#7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: Michael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Herold</a:t>
            </a:r>
            <a:r>
              <a:rPr lang="en-US" sz="2400" i="1" dirty="0" smtClean="0">
                <a:latin typeface="Calibri" charset="0"/>
                <a:ea typeface="Calibri" charset="0"/>
                <a:cs typeface="Calibri" charset="0"/>
              </a:rPr>
              <a:t>, Ralph </a:t>
            </a:r>
            <a:r>
              <a:rPr lang="en-US" sz="2400" i="1" dirty="0" err="1" smtClean="0">
                <a:latin typeface="Calibri" charset="0"/>
                <a:ea typeface="Calibri" charset="0"/>
                <a:cs typeface="Calibri" charset="0"/>
              </a:rPr>
              <a:t>Samer</a:t>
            </a:r>
            <a:endParaRPr lang="en-US" sz="2400" i="1" dirty="0" smtClean="0">
              <a:latin typeface="Calibri" charset="0"/>
              <a:ea typeface="Calibri" charset="0"/>
              <a:cs typeface="Calibri" charset="0"/>
            </a:endParaRPr>
          </a:p>
          <a:p>
            <a:pPr algn="ctr"/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712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Outlook</a:t>
            </a:r>
            <a:endParaRPr lang="de-DE" b="1" kern="0" dirty="0" smtClean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652463" y="1601597"/>
            <a:ext cx="7772400" cy="4292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 smtClean="0"/>
              <a:t>1. Preprocessing</a:t>
            </a:r>
            <a:endParaRPr lang="en-US" sz="2800" dirty="0"/>
          </a:p>
          <a:p>
            <a:endParaRPr lang="en-US" sz="1500" dirty="0"/>
          </a:p>
          <a:p>
            <a:pPr lvl="1">
              <a:buFont typeface="Wingdings" charset="2"/>
              <a:buChar char="§"/>
            </a:pPr>
            <a:r>
              <a:rPr lang="en-US" sz="1600" dirty="0"/>
              <a:t>Parse </a:t>
            </a:r>
            <a:r>
              <a:rPr lang="en-US" sz="1600" dirty="0" smtClean="0"/>
              <a:t>XML from Stack Exchange Data Dump </a:t>
            </a:r>
            <a:r>
              <a:rPr lang="en-US" sz="1600" dirty="0"/>
              <a:t>(title, body, tags</a:t>
            </a:r>
            <a:r>
              <a:rPr lang="en-US" sz="1600" dirty="0" smtClean="0"/>
              <a:t>)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Strip html code from body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Tokenize </a:t>
            </a:r>
            <a:r>
              <a:rPr lang="en-US" sz="1600" dirty="0" smtClean="0"/>
              <a:t>title + </a:t>
            </a:r>
            <a:r>
              <a:rPr lang="en-US" sz="1600" dirty="0"/>
              <a:t>body (be careful: “C++” != “C” != “C#”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Stop word removal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Stemming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Lemmatization (</a:t>
            </a:r>
            <a:r>
              <a:rPr lang="en-US" sz="1600" dirty="0" smtClean="0"/>
              <a:t>be careful:</a:t>
            </a:r>
            <a:r>
              <a:rPr lang="en-US" sz="1600" dirty="0" smtClean="0"/>
              <a:t> </a:t>
            </a:r>
            <a:r>
              <a:rPr lang="en-US" sz="1600" dirty="0" smtClean="0"/>
              <a:t>“Windows” (OS) </a:t>
            </a:r>
            <a:r>
              <a:rPr lang="en-US" sz="1600" dirty="0" smtClean="0"/>
              <a:t>!= “</a:t>
            </a:r>
            <a:r>
              <a:rPr lang="en-US" sz="1600" dirty="0" smtClean="0"/>
              <a:t>window</a:t>
            </a:r>
            <a:r>
              <a:rPr lang="en-US" sz="1600" dirty="0" smtClean="0"/>
              <a:t>”)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POS-</a:t>
            </a:r>
            <a:r>
              <a:rPr lang="en-US" sz="1600" dirty="0" smtClean="0"/>
              <a:t>tagging</a:t>
            </a: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Filter </a:t>
            </a:r>
            <a:r>
              <a:rPr lang="en-US" sz="1600" dirty="0"/>
              <a:t>“rare”/”unique” tags </a:t>
            </a:r>
            <a:r>
              <a:rPr lang="en-US" sz="1600" dirty="0" smtClean="0">
                <a:sym typeface="Wingdings"/>
              </a:rPr>
              <a:t></a:t>
            </a:r>
            <a:r>
              <a:rPr lang="en-US" sz="1600" dirty="0" smtClean="0"/>
              <a:t> </a:t>
            </a:r>
            <a:r>
              <a:rPr lang="en-US" sz="1600" dirty="0"/>
              <a:t>reduce dimensionality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Structure related tags (synonyms from Stack Exchange Data Explorer)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58751" y="3702810"/>
            <a:ext cx="1593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Content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601642" y="5208392"/>
            <a:ext cx="5073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Tags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993817" y="3053879"/>
            <a:ext cx="112607" cy="16199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>
            <a:off x="1021661" y="5086210"/>
            <a:ext cx="64358" cy="507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Outlook</a:t>
            </a:r>
            <a:endParaRPr lang="de-DE" b="1" kern="0" dirty="0" smtClean="0"/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652463" y="1581932"/>
            <a:ext cx="7772400" cy="412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2. Supervised </a:t>
            </a:r>
            <a:r>
              <a:rPr lang="en-US" dirty="0" smtClean="0"/>
              <a:t>learning</a:t>
            </a:r>
          </a:p>
          <a:p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Separate </a:t>
            </a:r>
            <a:r>
              <a:rPr lang="en-US" sz="1600" dirty="0"/>
              <a:t>data into test &amp; training data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Fit </a:t>
            </a:r>
            <a:r>
              <a:rPr lang="en-US" sz="1600" dirty="0"/>
              <a:t>a supervised learning model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Naïve Bayes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Support Vector Machines (SVM)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k-Nearest Neighbors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Evaluate </a:t>
            </a:r>
            <a:r>
              <a:rPr lang="en-US" sz="1600" dirty="0"/>
              <a:t>best model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Precision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Recall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F1 </a:t>
            </a:r>
            <a:r>
              <a:rPr lang="en-US" dirty="0" smtClean="0"/>
              <a:t>measure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654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 txBox="1">
            <a:spLocks noChangeArrowheads="1"/>
          </p:cNvSpPr>
          <p:nvPr/>
        </p:nvSpPr>
        <p:spPr bwMode="auto">
          <a:xfrm>
            <a:off x="652463" y="1646564"/>
            <a:ext cx="7772400" cy="468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dirty="0" smtClean="0"/>
              <a:t>3. Unsupervised </a:t>
            </a:r>
            <a:r>
              <a:rPr lang="en-US" dirty="0"/>
              <a:t>learning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Fit </a:t>
            </a:r>
            <a:r>
              <a:rPr lang="en-US" sz="1600" dirty="0"/>
              <a:t>a model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k-means clustering</a:t>
            </a:r>
          </a:p>
          <a:p>
            <a:pPr lvl="2">
              <a:buFont typeface="Wingdings" charset="2"/>
              <a:buChar char="§"/>
            </a:pPr>
            <a:r>
              <a:rPr lang="en-US" dirty="0"/>
              <a:t>Hierarchical Agglomerative Clustering (HAC)</a:t>
            </a:r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Calculate </a:t>
            </a:r>
            <a:r>
              <a:rPr lang="en-US" sz="1600" dirty="0"/>
              <a:t>TF-­</a:t>
            </a:r>
            <a:r>
              <a:rPr lang="en-US" sz="1600" dirty="0" smtClean="0"/>
              <a:t>IDF (weighting)</a:t>
            </a:r>
            <a:endParaRPr lang="en-US" sz="1600" dirty="0"/>
          </a:p>
          <a:p>
            <a:pPr lvl="1">
              <a:buFont typeface="Wingdings" charset="2"/>
              <a:buChar char="§"/>
            </a:pPr>
            <a:endParaRPr lang="en-US" sz="1600" dirty="0" smtClean="0"/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Evaluate </a:t>
            </a:r>
            <a:r>
              <a:rPr lang="en-US" sz="1600" dirty="0"/>
              <a:t>best model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Precision, Recall</a:t>
            </a:r>
            <a:r>
              <a:rPr lang="en-US" dirty="0" smtClean="0"/>
              <a:t>, </a:t>
            </a:r>
            <a:r>
              <a:rPr lang="en-US" dirty="0" smtClean="0"/>
              <a:t>F1 measure</a:t>
            </a:r>
          </a:p>
          <a:p>
            <a:pPr lvl="2">
              <a:buFont typeface="Wingdings" charset="2"/>
              <a:buChar char="§"/>
            </a:pPr>
            <a:r>
              <a:rPr lang="en-US" dirty="0" smtClean="0"/>
              <a:t>Rand Index</a:t>
            </a:r>
          </a:p>
          <a:p>
            <a:pPr lvl="2">
              <a:buFont typeface="Wingdings" charset="2"/>
              <a:buChar char="§"/>
            </a:pPr>
            <a:endParaRPr lang="en-US" dirty="0"/>
          </a:p>
          <a:p>
            <a:pPr marL="114300" indent="0"/>
            <a:r>
              <a:rPr lang="en-US" dirty="0" smtClean="0"/>
              <a:t>4. Compare both approaches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Outlook</a:t>
            </a:r>
            <a:endParaRPr lang="de-DE" b="1" kern="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646" t="6262" r="3752" b="8993"/>
          <a:stretch/>
        </p:blipFill>
        <p:spPr>
          <a:xfrm>
            <a:off x="5727383" y="3318768"/>
            <a:ext cx="2779776" cy="204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68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269680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>
                <a:solidFill>
                  <a:schemeClr val="tx1"/>
                </a:solidFill>
              </a:rPr>
              <a:t>Thank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for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your</a:t>
            </a:r>
            <a:r>
              <a:rPr lang="de-DE" b="1" dirty="0" smtClean="0">
                <a:solidFill>
                  <a:schemeClr val="tx1"/>
                </a:solidFill>
              </a:rPr>
              <a:t> </a:t>
            </a:r>
            <a:r>
              <a:rPr lang="de-DE" b="1" dirty="0" err="1" smtClean="0">
                <a:solidFill>
                  <a:schemeClr val="tx1"/>
                </a:solidFill>
              </a:rPr>
              <a:t>attention</a:t>
            </a:r>
            <a:r>
              <a:rPr lang="de-DE" b="1" dirty="0">
                <a:solidFill>
                  <a:schemeClr val="tx1"/>
                </a:solidFill>
              </a:rPr>
              <a:t>.</a:t>
            </a:r>
            <a:endParaRPr lang="de-DE" b="1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504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/>
          <a:stretch/>
        </p:blipFill>
        <p:spPr>
          <a:xfrm>
            <a:off x="474947" y="485773"/>
            <a:ext cx="8211853" cy="5878447"/>
          </a:xfrm>
          <a:prstGeom prst="rect">
            <a:avLst/>
          </a:prstGeom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1963" y="485773"/>
            <a:ext cx="8224837" cy="59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sz="2200" b="1" dirty="0" smtClean="0"/>
              <a:t>Attachment 1: Tag </a:t>
            </a:r>
            <a:r>
              <a:rPr lang="de-DE" sz="2200" b="1" dirty="0" err="1" smtClean="0"/>
              <a:t>Correlation</a:t>
            </a:r>
            <a:r>
              <a:rPr lang="de-DE" sz="2200" b="1" dirty="0" smtClean="0"/>
              <a:t> (</a:t>
            </a:r>
            <a:r>
              <a:rPr lang="de-DE" sz="2200" b="1" dirty="0" err="1" smtClean="0"/>
              <a:t>zoomed</a:t>
            </a:r>
            <a:r>
              <a:rPr lang="de-DE" sz="2200" b="1" dirty="0" smtClean="0"/>
              <a:t>)</a:t>
            </a:r>
            <a:endParaRPr lang="de-DE" sz="2200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94663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smtClean="0"/>
              <a:t>Motivation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747612"/>
            <a:ext cx="4843081" cy="4005266"/>
          </a:xfrm>
        </p:spPr>
        <p:txBody>
          <a:bodyPr/>
          <a:lstStyle/>
          <a:p>
            <a:pPr marL="0" indent="0"/>
            <a:r>
              <a:rPr lang="en-US" sz="1800" b="1" dirty="0" smtClean="0"/>
              <a:t>Stack Exchange:</a:t>
            </a:r>
          </a:p>
          <a:p>
            <a:pPr>
              <a:buFont typeface="Wingdings" charset="2"/>
              <a:buChar char="§"/>
            </a:pPr>
            <a:r>
              <a:rPr lang="en-US" sz="1800" dirty="0" smtClean="0"/>
              <a:t>Experts </a:t>
            </a:r>
            <a:r>
              <a:rPr lang="en-US" sz="1800" dirty="0"/>
              <a:t>can subscribe to tags</a:t>
            </a:r>
          </a:p>
          <a:p>
            <a:pPr>
              <a:buFont typeface="Wingdings" charset="2"/>
              <a:buChar char="Ø"/>
            </a:pPr>
            <a:r>
              <a:rPr lang="en-US" sz="1800" dirty="0" smtClean="0"/>
              <a:t>Mandatory </a:t>
            </a:r>
            <a:r>
              <a:rPr lang="en-US" sz="1800" dirty="0"/>
              <a:t>to assign proper tags to </a:t>
            </a:r>
            <a:r>
              <a:rPr lang="en-US" sz="1800" dirty="0" smtClean="0"/>
              <a:t>questions</a:t>
            </a:r>
          </a:p>
          <a:p>
            <a:pPr>
              <a:buFont typeface="Wingdings" charset="2"/>
              <a:buChar char="Ø"/>
            </a:pPr>
            <a:endParaRPr lang="en-US" sz="1800" dirty="0"/>
          </a:p>
          <a:p>
            <a:pPr>
              <a:buFont typeface="Wingdings" charset="2"/>
              <a:buChar char="§"/>
            </a:pPr>
            <a:r>
              <a:rPr lang="en-US" sz="1800" dirty="0" smtClean="0"/>
              <a:t>Users </a:t>
            </a:r>
            <a:r>
              <a:rPr lang="en-US" sz="1800" dirty="0"/>
              <a:t>can create new </a:t>
            </a:r>
            <a:r>
              <a:rPr lang="en-US" sz="1800" dirty="0" smtClean="0"/>
              <a:t>or </a:t>
            </a:r>
            <a:r>
              <a:rPr lang="en-US" sz="1800" dirty="0"/>
              <a:t>use existing </a:t>
            </a:r>
            <a:r>
              <a:rPr lang="en-US" sz="1800" dirty="0" smtClean="0"/>
              <a:t>tags</a:t>
            </a:r>
            <a:endParaRPr lang="en-US" sz="1800" i="1" dirty="0"/>
          </a:p>
          <a:p>
            <a:pPr>
              <a:buFont typeface="Wingdings" charset="2"/>
              <a:buChar char="§"/>
            </a:pPr>
            <a:r>
              <a:rPr lang="en-US" sz="1800" dirty="0" smtClean="0"/>
              <a:t>Manual </a:t>
            </a:r>
            <a:r>
              <a:rPr lang="en-US" sz="1800" dirty="0"/>
              <a:t>tagging may be </a:t>
            </a:r>
            <a:r>
              <a:rPr lang="en-US" sz="1800" dirty="0" smtClean="0"/>
              <a:t>challenging</a:t>
            </a:r>
            <a:br>
              <a:rPr lang="en-US" sz="1800" dirty="0" smtClean="0"/>
            </a:br>
            <a:r>
              <a:rPr lang="en-US" sz="1800" dirty="0" smtClean="0"/>
              <a:t>(e.g</a:t>
            </a:r>
            <a:r>
              <a:rPr lang="en-US" sz="1800" dirty="0"/>
              <a:t>. “</a:t>
            </a:r>
            <a:r>
              <a:rPr lang="en-US" sz="1800" dirty="0" err="1"/>
              <a:t>.Net</a:t>
            </a:r>
            <a:r>
              <a:rPr lang="en-US" sz="1800" dirty="0"/>
              <a:t>” and “</a:t>
            </a:r>
            <a:r>
              <a:rPr lang="en-US" sz="1800" dirty="0" err="1"/>
              <a:t>DotNet</a:t>
            </a:r>
            <a:r>
              <a:rPr lang="en-US" sz="1800" dirty="0" smtClean="0"/>
              <a:t>")</a:t>
            </a:r>
            <a:endParaRPr lang="en-US" sz="1800" dirty="0"/>
          </a:p>
          <a:p>
            <a:pPr>
              <a:buFont typeface="Wingdings" charset="2"/>
              <a:buChar char="Ø"/>
            </a:pPr>
            <a:r>
              <a:rPr lang="en-US" sz="1800" dirty="0" smtClean="0"/>
              <a:t>Suggesting tags </a:t>
            </a:r>
            <a:r>
              <a:rPr lang="en-US" sz="1800" dirty="0"/>
              <a:t>for new questions is crucial</a:t>
            </a:r>
            <a:endParaRPr lang="de-DE" sz="1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487" y="1747612"/>
            <a:ext cx="2999313" cy="8937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067" y="2788919"/>
            <a:ext cx="3133863" cy="187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9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1963" y="485772"/>
            <a:ext cx="8224837" cy="1069975"/>
          </a:xfrm>
        </p:spPr>
        <p:txBody>
          <a:bodyPr/>
          <a:lstStyle/>
          <a:p>
            <a:pPr eaLnBrk="1" hangingPunct="1"/>
            <a:r>
              <a:rPr lang="de-DE" b="1" dirty="0" smtClean="0"/>
              <a:t>Task</a:t>
            </a:r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747612"/>
            <a:ext cx="4980241" cy="4005266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en-US" sz="1600" dirty="0" smtClean="0"/>
              <a:t>Given: new question containing </a:t>
            </a:r>
            <a:r>
              <a:rPr lang="en-US" sz="1600" dirty="0"/>
              <a:t>a title </a:t>
            </a:r>
            <a:r>
              <a:rPr lang="en-US" sz="1600" dirty="0" smtClean="0"/>
              <a:t>and</a:t>
            </a:r>
            <a:r>
              <a:rPr lang="en-US" sz="1600" dirty="0"/>
              <a:t> </a:t>
            </a:r>
            <a:r>
              <a:rPr lang="en-US" sz="1600" dirty="0" smtClean="0"/>
              <a:t>a body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endParaRPr lang="en-US" sz="16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Ø"/>
            </a:pPr>
            <a:r>
              <a:rPr lang="en-US" sz="1600" dirty="0" smtClean="0"/>
              <a:t>Goal: suggest/assign up to 5 </a:t>
            </a:r>
            <a:r>
              <a:rPr lang="en-US" sz="1600" dirty="0"/>
              <a:t>tags </a:t>
            </a:r>
            <a:r>
              <a:rPr lang="en-US" sz="1600" dirty="0" smtClean="0"/>
              <a:t>from </a:t>
            </a:r>
            <a:r>
              <a:rPr lang="en-US" sz="1600" dirty="0"/>
              <a:t>a limited list of </a:t>
            </a:r>
            <a:r>
              <a:rPr lang="en-US" sz="1600" dirty="0" smtClean="0"/>
              <a:t>tags</a:t>
            </a:r>
            <a:endParaRPr lang="en-US" sz="16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6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600" dirty="0" smtClean="0"/>
              <a:t>Analyse </a:t>
            </a:r>
            <a:r>
              <a:rPr lang="de-DE" sz="1600" dirty="0" err="1" smtClean="0"/>
              <a:t>given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endParaRPr lang="de-DE" sz="16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6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600" dirty="0" err="1" smtClean="0"/>
              <a:t>Supervised</a:t>
            </a:r>
            <a:r>
              <a:rPr lang="de-DE" sz="1600" dirty="0" smtClean="0"/>
              <a:t>:</a:t>
            </a:r>
            <a:br>
              <a:rPr lang="de-DE" sz="1600" dirty="0" smtClean="0"/>
            </a:br>
            <a:r>
              <a:rPr lang="de-DE" sz="1600" dirty="0" smtClean="0"/>
              <a:t>Train </a:t>
            </a:r>
            <a:r>
              <a:rPr lang="de-DE" sz="1600" dirty="0" err="1" smtClean="0"/>
              <a:t>classifier</a:t>
            </a:r>
            <a:r>
              <a:rPr lang="de-DE" sz="1600" dirty="0" smtClean="0"/>
              <a:t> on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set</a:t>
            </a:r>
            <a:endParaRPr lang="de-DE" sz="16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6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600" dirty="0" err="1" smtClean="0"/>
              <a:t>Unsupervised</a:t>
            </a:r>
            <a:r>
              <a:rPr lang="de-DE" sz="1600" dirty="0" smtClean="0"/>
              <a:t>:</a:t>
            </a:r>
            <a:br>
              <a:rPr lang="de-DE" sz="1600" dirty="0" smtClean="0"/>
            </a:br>
            <a:r>
              <a:rPr lang="de-DE" sz="1600" dirty="0" smtClean="0"/>
              <a:t>Find </a:t>
            </a:r>
            <a:r>
              <a:rPr lang="de-DE" sz="1600" dirty="0" err="1" smtClean="0"/>
              <a:t>patterns</a:t>
            </a:r>
            <a:r>
              <a:rPr lang="de-DE" sz="1600" dirty="0" smtClean="0"/>
              <a:t> in </a:t>
            </a:r>
            <a:r>
              <a:rPr lang="de-DE" sz="1600" dirty="0" err="1" smtClean="0"/>
              <a:t>data</a:t>
            </a:r>
            <a:r>
              <a:rPr lang="de-DE" sz="1600" dirty="0" smtClean="0"/>
              <a:t> (e.g. </a:t>
            </a:r>
            <a:r>
              <a:rPr lang="de-DE" sz="1600" dirty="0" err="1" smtClean="0"/>
              <a:t>groups</a:t>
            </a:r>
            <a:r>
              <a:rPr lang="de-DE" sz="1600" dirty="0" smtClean="0"/>
              <a:t>)</a:t>
            </a:r>
            <a:endParaRPr lang="de-DE" sz="1600" dirty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6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600" dirty="0" err="1" smtClean="0"/>
              <a:t>Evaluate</a:t>
            </a:r>
            <a:r>
              <a:rPr lang="de-DE" sz="1600" dirty="0" smtClean="0"/>
              <a:t> </a:t>
            </a:r>
            <a:r>
              <a:rPr lang="de-DE" sz="1600" dirty="0" err="1" smtClean="0"/>
              <a:t>results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compare</a:t>
            </a:r>
            <a:r>
              <a:rPr lang="de-DE" sz="1600" dirty="0" smtClean="0"/>
              <a:t> </a:t>
            </a:r>
            <a:r>
              <a:rPr lang="de-DE" sz="1600" dirty="0" err="1" smtClean="0"/>
              <a:t>both</a:t>
            </a:r>
            <a:r>
              <a:rPr lang="de-DE" sz="1600" dirty="0" smtClean="0"/>
              <a:t> </a:t>
            </a:r>
            <a:r>
              <a:rPr lang="de-DE" sz="1600" dirty="0" err="1" smtClean="0"/>
              <a:t>approaches</a:t>
            </a:r>
            <a:endParaRPr lang="de-DE" sz="16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6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600" dirty="0" smtClean="0"/>
          </a:p>
        </p:txBody>
      </p:sp>
      <p:pic>
        <p:nvPicPr>
          <p:cNvPr id="6" name="Bild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1" y="2029969"/>
            <a:ext cx="3236976" cy="2459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956816"/>
            <a:ext cx="7641145" cy="3275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smtClean="0"/>
              <a:t>Stack Exchange Data </a:t>
            </a:r>
            <a:r>
              <a:rPr lang="de-DE" sz="1800" dirty="0" err="1" smtClean="0"/>
              <a:t>Dump</a:t>
            </a:r>
            <a:r>
              <a:rPr lang="de-DE" sz="1800" dirty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March 1st, 2016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Subgroup</a:t>
            </a:r>
            <a:r>
              <a:rPr lang="de-DE" sz="1800" dirty="0"/>
              <a:t>: </a:t>
            </a:r>
            <a:r>
              <a:rPr lang="de-DE" sz="1800" dirty="0" smtClean="0">
                <a:hlinkClick r:id="rId3"/>
              </a:rPr>
              <a:t>programmers.stackexchange.com</a:t>
            </a: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err="1" smtClean="0"/>
              <a:t>Packed</a:t>
            </a:r>
            <a:r>
              <a:rPr lang="de-DE" sz="1800" dirty="0" smtClean="0"/>
              <a:t> </a:t>
            </a:r>
            <a:r>
              <a:rPr lang="de-DE" sz="1800" dirty="0" err="1" smtClean="0"/>
              <a:t>size</a:t>
            </a:r>
            <a:r>
              <a:rPr lang="de-DE" sz="1800" dirty="0" smtClean="0"/>
              <a:t>: 179.5 MB</a:t>
            </a:r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 smtClean="0"/>
              <a:t>Post, tags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users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stored</a:t>
            </a:r>
            <a:r>
              <a:rPr lang="de-DE" sz="1800" dirty="0" smtClean="0"/>
              <a:t> in separate XML </a:t>
            </a:r>
            <a:r>
              <a:rPr lang="de-DE" sz="1800" dirty="0" err="1" smtClean="0"/>
              <a:t>files</a:t>
            </a:r>
            <a:endParaRPr lang="de-DE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r>
              <a:rPr lang="de-DE" sz="1800" dirty="0"/>
              <a:t>Tags </a:t>
            </a:r>
            <a:r>
              <a:rPr lang="de-DE" sz="1800" dirty="0" err="1"/>
              <a:t>consist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1-5 </a:t>
            </a:r>
            <a:r>
              <a:rPr lang="de-DE" sz="1800" dirty="0" err="1" smtClean="0"/>
              <a:t>words</a:t>
            </a:r>
            <a:r>
              <a:rPr lang="de-DE" sz="1800" dirty="0" smtClean="0"/>
              <a:t> </a:t>
            </a:r>
            <a:r>
              <a:rPr lang="de-DE" sz="1800" dirty="0" err="1"/>
              <a:t>separated</a:t>
            </a:r>
            <a:r>
              <a:rPr lang="de-DE" sz="1800" dirty="0"/>
              <a:t> </a:t>
            </a:r>
            <a:r>
              <a:rPr lang="de-DE" sz="1800" dirty="0" err="1"/>
              <a:t>by</a:t>
            </a:r>
            <a:r>
              <a:rPr lang="de-DE" sz="1800" dirty="0"/>
              <a:t> "." </a:t>
            </a:r>
            <a:r>
              <a:rPr lang="de-DE" sz="1800" dirty="0" err="1"/>
              <a:t>and</a:t>
            </a:r>
            <a:r>
              <a:rPr lang="de-DE" sz="1800" dirty="0"/>
              <a:t> </a:t>
            </a:r>
            <a:r>
              <a:rPr lang="de-DE" sz="1800" dirty="0" smtClean="0"/>
              <a:t>"-"</a:t>
            </a:r>
            <a:endParaRPr lang="de-DE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857" y="3898214"/>
            <a:ext cx="6035343" cy="2043799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kern="0" dirty="0" smtClean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740863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52463" y="1680180"/>
            <a:ext cx="7772400" cy="452455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is-IS" sz="1800" dirty="0" smtClean="0"/>
          </a:p>
          <a:p>
            <a:pPr eaLnBrk="1" hangingPunct="1">
              <a:lnSpc>
                <a:spcPct val="90000"/>
              </a:lnSpc>
              <a:buFont typeface="Wingdings" charset="2"/>
              <a:buChar char="§"/>
            </a:pPr>
            <a:endParaRPr lang="de-DE" sz="18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/>
              <a:t>Characteristics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Data Set</a:t>
            </a:r>
            <a:endParaRPr lang="de-DE" b="1" kern="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541851"/>
              </p:ext>
            </p:extLst>
          </p:nvPr>
        </p:nvGraphicFramePr>
        <p:xfrm>
          <a:off x="698183" y="2077834"/>
          <a:ext cx="3255455" cy="108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310"/>
                <a:gridCol w="1580145"/>
              </a:tblGrid>
              <a:tr h="366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Total number of </a:t>
                      </a:r>
                      <a:r>
                        <a:rPr lang="is-IS" sz="1800" dirty="0" smtClean="0"/>
                        <a:t>…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de-DE" sz="1800" dirty="0" smtClean="0"/>
                        <a:t>Posts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38,315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Tags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1,614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20179"/>
              </p:ext>
            </p:extLst>
          </p:nvPr>
        </p:nvGraphicFramePr>
        <p:xfrm>
          <a:off x="698183" y="3659864"/>
          <a:ext cx="3255455" cy="144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955"/>
                <a:gridCol w="1466500"/>
              </a:tblGrid>
              <a:tr h="366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Tags</a:t>
                      </a:r>
                      <a:r>
                        <a:rPr lang="en-US" sz="1800" baseline="0" dirty="0" smtClean="0"/>
                        <a:t> per </a:t>
                      </a:r>
                      <a:r>
                        <a:rPr lang="en-US" sz="1800" dirty="0" smtClean="0"/>
                        <a:t>post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Min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Max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Average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2.68</a:t>
                      </a:r>
                    </a:p>
                  </a:txBody>
                  <a:tcPr marB="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0768"/>
              </p:ext>
            </p:extLst>
          </p:nvPr>
        </p:nvGraphicFramePr>
        <p:xfrm>
          <a:off x="4946713" y="2821239"/>
          <a:ext cx="3255455" cy="144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526"/>
                <a:gridCol w="1525929"/>
              </a:tblGrid>
              <a:tr h="36682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Post length (words)</a:t>
                      </a:r>
                      <a:endParaRPr lang="en-US" sz="1800" dirty="0"/>
                    </a:p>
                  </a:txBody>
                  <a:tcPr marB="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Min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6</a:t>
                      </a:r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Max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/>
                        <a:t>3,348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dirty="0" smtClean="0"/>
                        <a:t>Average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/>
                        <a:t>178.65</a:t>
                      </a:r>
                      <a:endParaRPr lang="en-US" sz="1800" dirty="0"/>
                    </a:p>
                  </a:txBody>
                  <a:tcPr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2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20532"/>
              </p:ext>
            </p:extLst>
          </p:nvPr>
        </p:nvGraphicFramePr>
        <p:xfrm>
          <a:off x="461963" y="1867984"/>
          <a:ext cx="2426206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21"/>
                <a:gridCol w="1866585"/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#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Tags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java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c#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design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design-patterns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object-oriented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c++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php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algorithms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</a:t>
                      </a:r>
                      <a:endParaRPr lang="en-US" sz="1800" dirty="0"/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javascript</a:t>
                      </a:r>
                      <a:endParaRPr lang="en-US" sz="1800" dirty="0"/>
                    </a:p>
                  </a:txBody>
                  <a:tcPr marB="0"/>
                </a:tc>
              </a:tr>
              <a:tr h="36000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</a:t>
                      </a:r>
                    </a:p>
                  </a:txBody>
                  <a:tcPr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architecture</a:t>
                      </a:r>
                    </a:p>
                  </a:txBody>
                  <a:tcPr marB="0"/>
                </a:tc>
              </a:tr>
            </a:tbl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Top 10 Tags</a:t>
            </a:r>
            <a:endParaRPr lang="de-DE" b="1" kern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5" t="13494" r="8633" b="15731"/>
          <a:stretch/>
        </p:blipFill>
        <p:spPr>
          <a:xfrm>
            <a:off x="3367671" y="2405625"/>
            <a:ext cx="5473864" cy="285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38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Top 10 Tags</a:t>
            </a:r>
            <a:endParaRPr lang="de-DE" b="1" kern="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04" y="1555746"/>
            <a:ext cx="8748677" cy="436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6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56" y="1188720"/>
            <a:ext cx="7637498" cy="5160292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err="1" smtClean="0"/>
              <a:t>Cumulative</a:t>
            </a:r>
            <a:r>
              <a:rPr lang="de-DE" b="1" dirty="0" smtClean="0"/>
              <a:t> Tag </a:t>
            </a:r>
            <a:r>
              <a:rPr lang="de-DE" b="1" dirty="0" err="1" smtClean="0"/>
              <a:t>Frequency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1843644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36" t="9066" r="16970" b="3438"/>
          <a:stretch/>
        </p:blipFill>
        <p:spPr>
          <a:xfrm>
            <a:off x="749246" y="452007"/>
            <a:ext cx="6885993" cy="5919844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61963" y="485772"/>
            <a:ext cx="822483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de-DE" b="1" dirty="0" smtClean="0"/>
              <a:t>Tag </a:t>
            </a:r>
            <a:r>
              <a:rPr lang="de-DE" b="1" dirty="0" err="1" smtClean="0"/>
              <a:t>Correlation</a:t>
            </a:r>
            <a:endParaRPr lang="de-DE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373960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69696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Macintosh PowerPoint</Application>
  <PresentationFormat>Bildschirmpräsentation (4:3)</PresentationFormat>
  <Paragraphs>125</Paragraphs>
  <Slides>14</Slides>
  <Notes>5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Standarddesign</vt:lpstr>
      <vt:lpstr>PowerPoint-Präsentation</vt:lpstr>
      <vt:lpstr>Motivation</vt:lpstr>
      <vt:lpstr>Task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tug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zidpc48</dc:creator>
  <cp:lastModifiedBy>Michael</cp:lastModifiedBy>
  <cp:revision>352</cp:revision>
  <dcterms:created xsi:type="dcterms:W3CDTF">2005-10-19T08:19:59Z</dcterms:created>
  <dcterms:modified xsi:type="dcterms:W3CDTF">2016-04-14T06:27:10Z</dcterms:modified>
</cp:coreProperties>
</file>