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98" r:id="rId2"/>
    <p:sldId id="408" r:id="rId3"/>
    <p:sldId id="392" r:id="rId4"/>
    <p:sldId id="394" r:id="rId5"/>
    <p:sldId id="395" r:id="rId6"/>
    <p:sldId id="397" r:id="rId7"/>
    <p:sldId id="402" r:id="rId8"/>
    <p:sldId id="399" r:id="rId9"/>
    <p:sldId id="400" r:id="rId10"/>
    <p:sldId id="401" r:id="rId11"/>
    <p:sldId id="406" r:id="rId12"/>
    <p:sldId id="404" r:id="rId13"/>
    <p:sldId id="407" r:id="rId14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498">
          <p15:clr>
            <a:srgbClr val="A4A3A4"/>
          </p15:clr>
        </p15:guide>
        <p15:guide id="2" pos="276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04F4"/>
    <a:srgbClr val="0066FF"/>
    <a:srgbClr val="654CFC"/>
    <a:srgbClr val="FFFF00"/>
    <a:srgbClr val="878787"/>
    <a:srgbClr val="F70146"/>
    <a:srgbClr val="FF66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67" autoAdjust="0"/>
    <p:restoredTop sz="94643"/>
  </p:normalViewPr>
  <p:slideViewPr>
    <p:cSldViewPr snapToGrid="0" snapToObjects="1">
      <p:cViewPr>
        <p:scale>
          <a:sx n="139" d="100"/>
          <a:sy n="139" d="100"/>
        </p:scale>
        <p:origin x="-392" y="376"/>
      </p:cViewPr>
      <p:guideLst>
        <p:guide orient="horz" pos="3498"/>
        <p:guide pos="27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680" y="20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algn="r"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algn="r" defTabSz="949325">
              <a:defRPr/>
            </a:lvl1pPr>
          </a:lstStyle>
          <a:p>
            <a:pPr>
              <a:defRPr/>
            </a:pPr>
            <a:fld id="{EE071665-39FF-45E1-B5C9-CB8B6AC5B69D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7036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algn="r"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algn="r" defTabSz="949325">
              <a:defRPr/>
            </a:lvl1pPr>
          </a:lstStyle>
          <a:p>
            <a:pPr>
              <a:defRPr/>
            </a:pPr>
            <a:fld id="{881B6C72-8674-40A7-B514-C051FF395B8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5365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2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425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3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45903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4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577936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5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464710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6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4575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62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2"/>
          <p:cNvSpPr>
            <a:spLocks noChangeShapeType="1"/>
          </p:cNvSpPr>
          <p:nvPr userDrawn="1"/>
        </p:nvSpPr>
        <p:spPr bwMode="auto">
          <a:xfrm>
            <a:off x="0" y="4159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1027" name="Text Box 25"/>
          <p:cNvSpPr txBox="1">
            <a:spLocks noChangeArrowheads="1"/>
          </p:cNvSpPr>
          <p:nvPr userDrawn="1"/>
        </p:nvSpPr>
        <p:spPr bwMode="auto">
          <a:xfrm>
            <a:off x="120650" y="227013"/>
            <a:ext cx="224092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sz="1000" b="1" dirty="0" smtClean="0"/>
              <a:t>Knowledge</a:t>
            </a:r>
            <a:r>
              <a:rPr lang="de-DE" sz="1000" b="1" baseline="0" dirty="0" smtClean="0"/>
              <a:t> Technologies Institute</a:t>
            </a:r>
            <a:endParaRPr lang="de-DE" sz="1000" b="1" dirty="0" smtClean="0"/>
          </a:p>
        </p:txBody>
      </p:sp>
      <p:sp>
        <p:nvSpPr>
          <p:cNvPr id="1028" name="Text Box 30"/>
          <p:cNvSpPr txBox="1">
            <a:spLocks noChangeArrowheads="1"/>
          </p:cNvSpPr>
          <p:nvPr userDrawn="1"/>
        </p:nvSpPr>
        <p:spPr bwMode="auto">
          <a:xfrm>
            <a:off x="120650" y="6369050"/>
            <a:ext cx="3251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AT" b="1" smtClean="0">
                <a:solidFill>
                  <a:srgbClr val="878787"/>
                </a:solidFill>
              </a:rPr>
              <a:t>Professor Horst Cerjak, 19.12.2005</a:t>
            </a:r>
            <a:endParaRPr lang="de-DE" b="1" smtClean="0">
              <a:solidFill>
                <a:srgbClr val="878787"/>
              </a:solidFill>
            </a:endParaRPr>
          </a:p>
        </p:txBody>
      </p:sp>
      <p:sp>
        <p:nvSpPr>
          <p:cNvPr id="1029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14375"/>
            <a:ext cx="7772400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30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82738"/>
            <a:ext cx="77724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1" name="Text Box 40"/>
          <p:cNvSpPr txBox="1">
            <a:spLocks noChangeArrowheads="1"/>
          </p:cNvSpPr>
          <p:nvPr userDrawn="1"/>
        </p:nvSpPr>
        <p:spPr bwMode="auto">
          <a:xfrm>
            <a:off x="8062913" y="6599238"/>
            <a:ext cx="9255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5BAE40BD-102F-48B9-B439-7E2A19FE6432}" type="slidenum">
              <a:rPr lang="de-DE" sz="1000" b="1" smtClean="0">
                <a:solidFill>
                  <a:srgbClr val="878787"/>
                </a:solidFill>
              </a:rPr>
              <a:pPr algn="r" eaLnBrk="1" hangingPunct="1">
                <a:spcBef>
                  <a:spcPct val="50000"/>
                </a:spcBef>
                <a:defRPr/>
              </a:pPr>
              <a:t>‹Nr.›</a:t>
            </a:fld>
            <a:endParaRPr lang="de-DE" sz="1000" b="1" smtClean="0">
              <a:solidFill>
                <a:srgbClr val="878787"/>
              </a:solidFill>
            </a:endParaRPr>
          </a:p>
        </p:txBody>
      </p:sp>
      <p:sp>
        <p:nvSpPr>
          <p:cNvPr id="1032" name="Rectangle 44"/>
          <p:cNvSpPr>
            <a:spLocks noChangeArrowheads="1"/>
          </p:cNvSpPr>
          <p:nvPr userDrawn="1"/>
        </p:nvSpPr>
        <p:spPr bwMode="auto">
          <a:xfrm>
            <a:off x="9525" y="6376988"/>
            <a:ext cx="9144000" cy="2159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de-AT" b="1" dirty="0" smtClean="0"/>
              <a:t>April 2016</a:t>
            </a:r>
            <a:endParaRPr lang="de-DE" b="1" dirty="0"/>
          </a:p>
        </p:txBody>
      </p:sp>
      <p:sp>
        <p:nvSpPr>
          <p:cNvPr id="1033" name="Rectangle 45"/>
          <p:cNvSpPr>
            <a:spLocks noChangeAspect="1" noChangeArrowheads="1"/>
          </p:cNvSpPr>
          <p:nvPr userDrawn="1"/>
        </p:nvSpPr>
        <p:spPr bwMode="auto">
          <a:xfrm>
            <a:off x="0" y="6376988"/>
            <a:ext cx="215900" cy="214312"/>
          </a:xfrm>
          <a:prstGeom prst="rect">
            <a:avLst/>
          </a:prstGeom>
          <a:solidFill>
            <a:srgbClr val="F701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1034" name="Text Box 46"/>
          <p:cNvSpPr txBox="1">
            <a:spLocks noChangeArrowheads="1"/>
          </p:cNvSpPr>
          <p:nvPr userDrawn="1"/>
        </p:nvSpPr>
        <p:spPr bwMode="auto">
          <a:xfrm>
            <a:off x="3213100" y="6357938"/>
            <a:ext cx="2959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de-DE" b="1" dirty="0" err="1" smtClean="0"/>
              <a:t>Machine</a:t>
            </a:r>
            <a:r>
              <a:rPr lang="de-DE" b="1" baseline="0" dirty="0" smtClean="0"/>
              <a:t> Learning, KDDM2</a:t>
            </a:r>
            <a:endParaRPr lang="de-DE" b="1" dirty="0" smtClean="0"/>
          </a:p>
        </p:txBody>
      </p:sp>
      <p:pic>
        <p:nvPicPr>
          <p:cNvPr id="1035" name="Picture 51" descr="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50800"/>
            <a:ext cx="86836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ammers.stackexchange.com/" TargetMode="External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kti.tugraz.at/staff/denis/courses/kddm1/intro.pdf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3"/>
          <a:stretch/>
        </p:blipFill>
        <p:spPr>
          <a:xfrm>
            <a:off x="1019907" y="2729133"/>
            <a:ext cx="7146388" cy="36077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4911" y="1294227"/>
            <a:ext cx="79763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Project 4: Machine Learning</a:t>
            </a:r>
          </a:p>
          <a:p>
            <a:pPr algn="ctr"/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Team #7: Michael </a:t>
            </a:r>
            <a:r>
              <a:rPr lang="en-US" sz="2400" i="1" dirty="0" err="1" smtClean="0">
                <a:latin typeface="Calibri" charset="0"/>
                <a:ea typeface="Calibri" charset="0"/>
                <a:cs typeface="Calibri" charset="0"/>
              </a:rPr>
              <a:t>Herold</a:t>
            </a:r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, Ralph </a:t>
            </a:r>
            <a:r>
              <a:rPr lang="en-US" sz="2400" i="1" dirty="0" err="1" smtClean="0">
                <a:latin typeface="Calibri" charset="0"/>
                <a:ea typeface="Calibri" charset="0"/>
                <a:cs typeface="Calibri" charset="0"/>
              </a:rPr>
              <a:t>Samer</a:t>
            </a:r>
            <a:endParaRPr lang="en-US" sz="2400" i="1" dirty="0" smtClean="0">
              <a:latin typeface="Calibri" charset="0"/>
              <a:ea typeface="Calibri" charset="0"/>
              <a:cs typeface="Calibri" charset="0"/>
            </a:endParaRPr>
          </a:p>
          <a:p>
            <a:pPr algn="ctr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1712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smtClean="0"/>
              <a:t>Outlook</a:t>
            </a:r>
            <a:endParaRPr lang="de-DE" b="1" kern="0" dirty="0" smtClean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 bwMode="auto">
          <a:xfrm>
            <a:off x="652463" y="1601597"/>
            <a:ext cx="7772400" cy="429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smtClean="0"/>
              <a:t>1. Preprocessing</a:t>
            </a:r>
            <a:endParaRPr lang="en-US" sz="2800" dirty="0"/>
          </a:p>
          <a:p>
            <a:endParaRPr lang="en-US" sz="1500" dirty="0"/>
          </a:p>
          <a:p>
            <a:pPr lvl="1">
              <a:buFont typeface="Wingdings" charset="2"/>
              <a:buChar char="§"/>
            </a:pPr>
            <a:r>
              <a:rPr lang="en-US" sz="1600" dirty="0"/>
              <a:t>Parse </a:t>
            </a:r>
            <a:r>
              <a:rPr lang="en-US" sz="1600" dirty="0" smtClean="0"/>
              <a:t>XML from Stack Exchange Data Dump </a:t>
            </a:r>
            <a:r>
              <a:rPr lang="en-US" sz="1600" dirty="0"/>
              <a:t>(title, body, tags</a:t>
            </a:r>
            <a:r>
              <a:rPr lang="en-US" sz="1600" dirty="0" smtClean="0"/>
              <a:t>)</a:t>
            </a:r>
          </a:p>
          <a:p>
            <a:pPr lvl="1">
              <a:buFont typeface="Wingdings" charset="2"/>
              <a:buChar char="§"/>
            </a:pPr>
            <a:endParaRPr lang="en-US" sz="1600" dirty="0" smtClean="0"/>
          </a:p>
          <a:p>
            <a:pPr lvl="1">
              <a:buFont typeface="Wingdings" charset="2"/>
              <a:buChar char="§"/>
            </a:pPr>
            <a:r>
              <a:rPr lang="en-US" sz="1600" dirty="0" smtClean="0"/>
              <a:t>Strip html code from body</a:t>
            </a:r>
          </a:p>
          <a:p>
            <a:pPr lvl="1">
              <a:buFont typeface="Wingdings" charset="2"/>
              <a:buChar char="§"/>
            </a:pPr>
            <a:r>
              <a:rPr lang="en-US" sz="1600" dirty="0" smtClean="0"/>
              <a:t>Tokenize title + </a:t>
            </a:r>
            <a:r>
              <a:rPr lang="en-US" sz="1600" dirty="0"/>
              <a:t>body (be careful: “C++” != “C” != “C#”</a:t>
            </a:r>
            <a:r>
              <a:rPr lang="en-US" sz="1600" dirty="0" smtClean="0"/>
              <a:t>)</a:t>
            </a:r>
          </a:p>
          <a:p>
            <a:pPr lvl="1">
              <a:buFont typeface="Wingdings" charset="2"/>
              <a:buChar char="§"/>
            </a:pPr>
            <a:r>
              <a:rPr lang="en-US" sz="1600" dirty="0" smtClean="0"/>
              <a:t>Stop word removal</a:t>
            </a:r>
          </a:p>
          <a:p>
            <a:pPr lvl="1">
              <a:buFont typeface="Wingdings" charset="2"/>
              <a:buChar char="§"/>
            </a:pPr>
            <a:r>
              <a:rPr lang="en-US" sz="1600" dirty="0" smtClean="0"/>
              <a:t>Stemming</a:t>
            </a:r>
          </a:p>
          <a:p>
            <a:pPr lvl="1">
              <a:buFont typeface="Wingdings" charset="2"/>
              <a:buChar char="§"/>
            </a:pPr>
            <a:r>
              <a:rPr lang="en-US" sz="1600" dirty="0" smtClean="0"/>
              <a:t>Lemmatization (be careful: “Windows” (OS) != “window”)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POS-</a:t>
            </a:r>
            <a:r>
              <a:rPr lang="en-US" sz="1600" dirty="0" smtClean="0"/>
              <a:t>tagging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pPr lvl="1">
              <a:buFont typeface="Wingdings" charset="2"/>
              <a:buChar char="§"/>
            </a:pPr>
            <a:r>
              <a:rPr lang="en-US" sz="1600" dirty="0" smtClean="0"/>
              <a:t>Filter </a:t>
            </a:r>
            <a:r>
              <a:rPr lang="en-US" sz="1600" dirty="0"/>
              <a:t>“rare”/”unique” tags </a:t>
            </a:r>
            <a:r>
              <a:rPr lang="en-US" sz="1600" dirty="0" smtClean="0">
                <a:sym typeface="Wingdings"/>
              </a:rPr>
              <a:t></a:t>
            </a:r>
            <a:r>
              <a:rPr lang="en-US" sz="1600" dirty="0" smtClean="0"/>
              <a:t> </a:t>
            </a:r>
            <a:r>
              <a:rPr lang="en-US" sz="1600" dirty="0"/>
              <a:t>reduce dimensionality</a:t>
            </a:r>
          </a:p>
          <a:p>
            <a:pPr lvl="1">
              <a:buFont typeface="Wingdings" charset="2"/>
              <a:buChar char="§"/>
            </a:pPr>
            <a:r>
              <a:rPr lang="en-US" sz="1600" dirty="0" smtClean="0"/>
              <a:t>Structure related tags (synonyms from Stack Exchange Data Explorer)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58751" y="3702810"/>
            <a:ext cx="1593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Content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601642" y="5208392"/>
            <a:ext cx="507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Tags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993817" y="3053879"/>
            <a:ext cx="112607" cy="16199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1021661" y="5086210"/>
            <a:ext cx="64358" cy="5073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smtClean="0"/>
              <a:t>Outlook</a:t>
            </a:r>
            <a:endParaRPr lang="de-DE" b="1" kern="0" dirty="0" smtClean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 bwMode="auto">
          <a:xfrm>
            <a:off x="652463" y="1581932"/>
            <a:ext cx="7772400" cy="4121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2. Supervised learning</a:t>
            </a:r>
          </a:p>
          <a:p>
            <a:endParaRPr lang="en-US" sz="1600" dirty="0" smtClean="0"/>
          </a:p>
          <a:p>
            <a:pPr lvl="1">
              <a:buFont typeface="Wingdings" charset="2"/>
              <a:buChar char="§"/>
            </a:pPr>
            <a:r>
              <a:rPr lang="en-US" sz="1600" dirty="0" smtClean="0"/>
              <a:t>Separate </a:t>
            </a:r>
            <a:r>
              <a:rPr lang="en-US" sz="1600" dirty="0"/>
              <a:t>data into test &amp; training data</a:t>
            </a:r>
          </a:p>
          <a:p>
            <a:pPr lvl="1">
              <a:buFont typeface="Wingdings" charset="2"/>
              <a:buChar char="§"/>
            </a:pPr>
            <a:endParaRPr lang="en-US" sz="1600" dirty="0" smtClean="0"/>
          </a:p>
          <a:p>
            <a:pPr lvl="1">
              <a:buFont typeface="Wingdings" charset="2"/>
              <a:buChar char="§"/>
            </a:pPr>
            <a:r>
              <a:rPr lang="en-US" sz="1600" dirty="0" smtClean="0"/>
              <a:t>Fit </a:t>
            </a:r>
            <a:r>
              <a:rPr lang="en-US" sz="1600" dirty="0"/>
              <a:t>a supervised learning model</a:t>
            </a:r>
          </a:p>
          <a:p>
            <a:pPr lvl="2">
              <a:buFont typeface="Wingdings" charset="2"/>
              <a:buChar char="§"/>
            </a:pPr>
            <a:r>
              <a:rPr lang="en-US" dirty="0"/>
              <a:t>Naïve Bayes</a:t>
            </a:r>
          </a:p>
          <a:p>
            <a:pPr lvl="2">
              <a:buFont typeface="Wingdings" charset="2"/>
              <a:buChar char="§"/>
            </a:pPr>
            <a:r>
              <a:rPr lang="en-US" dirty="0"/>
              <a:t>Support Vector Machines (SVM)</a:t>
            </a:r>
          </a:p>
          <a:p>
            <a:pPr lvl="2">
              <a:buFont typeface="Wingdings" charset="2"/>
              <a:buChar char="§"/>
            </a:pPr>
            <a:r>
              <a:rPr lang="en-US" dirty="0"/>
              <a:t>k-Nearest Neighbors</a:t>
            </a:r>
          </a:p>
          <a:p>
            <a:pPr lvl="1">
              <a:buFont typeface="Wingdings" charset="2"/>
              <a:buChar char="§"/>
            </a:pPr>
            <a:endParaRPr lang="en-US" sz="1600" dirty="0" smtClean="0"/>
          </a:p>
          <a:p>
            <a:pPr lvl="1">
              <a:buFont typeface="Wingdings" charset="2"/>
              <a:buChar char="§"/>
            </a:pPr>
            <a:r>
              <a:rPr lang="en-US" sz="1600" dirty="0" smtClean="0"/>
              <a:t>Evaluate </a:t>
            </a:r>
            <a:r>
              <a:rPr lang="en-US" sz="1600" dirty="0"/>
              <a:t>best model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Precision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Recall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F1 measure</a:t>
            </a:r>
          </a:p>
        </p:txBody>
      </p:sp>
    </p:spTree>
    <p:extLst>
      <p:ext uri="{BB962C8B-B14F-4D97-AF65-F5344CB8AC3E}">
        <p14:creationId xmlns:p14="http://schemas.microsoft.com/office/powerpoint/2010/main" val="1746544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652463" y="1646564"/>
            <a:ext cx="7772400" cy="4684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3. Unsupervised </a:t>
            </a:r>
            <a:r>
              <a:rPr lang="en-US" dirty="0"/>
              <a:t>learning</a:t>
            </a:r>
          </a:p>
          <a:p>
            <a:pPr lvl="1">
              <a:buFont typeface="Wingdings" charset="2"/>
              <a:buChar char="§"/>
            </a:pPr>
            <a:endParaRPr lang="en-US" sz="1600" dirty="0" smtClean="0"/>
          </a:p>
          <a:p>
            <a:pPr lvl="1">
              <a:buFont typeface="Wingdings" charset="2"/>
              <a:buChar char="§"/>
            </a:pPr>
            <a:r>
              <a:rPr lang="en-US" sz="1600" dirty="0" smtClean="0"/>
              <a:t>Fit </a:t>
            </a:r>
            <a:r>
              <a:rPr lang="en-US" sz="1600" dirty="0"/>
              <a:t>a model</a:t>
            </a:r>
          </a:p>
          <a:p>
            <a:pPr lvl="2">
              <a:buFont typeface="Wingdings" charset="2"/>
              <a:buChar char="§"/>
            </a:pPr>
            <a:r>
              <a:rPr lang="en-US" dirty="0"/>
              <a:t>k-means clustering</a:t>
            </a:r>
          </a:p>
          <a:p>
            <a:pPr lvl="2">
              <a:buFont typeface="Wingdings" charset="2"/>
              <a:buChar char="§"/>
            </a:pPr>
            <a:r>
              <a:rPr lang="en-US" dirty="0"/>
              <a:t>Hierarchical Agglomerative Clustering (HAC)</a:t>
            </a:r>
          </a:p>
          <a:p>
            <a:pPr lvl="1">
              <a:buFont typeface="Wingdings" charset="2"/>
              <a:buChar char="§"/>
            </a:pPr>
            <a:endParaRPr lang="en-US" sz="1600" dirty="0" smtClean="0"/>
          </a:p>
          <a:p>
            <a:pPr lvl="1">
              <a:buFont typeface="Wingdings" charset="2"/>
              <a:buChar char="§"/>
            </a:pPr>
            <a:r>
              <a:rPr lang="en-US" sz="1600" dirty="0" smtClean="0"/>
              <a:t>Calculate </a:t>
            </a:r>
            <a:r>
              <a:rPr lang="en-US" sz="1600" dirty="0"/>
              <a:t>TF-­</a:t>
            </a:r>
            <a:r>
              <a:rPr lang="en-US" sz="1600" dirty="0" smtClean="0"/>
              <a:t>IDF (weighting)</a:t>
            </a:r>
            <a:endParaRPr lang="en-US" sz="1600" dirty="0"/>
          </a:p>
          <a:p>
            <a:pPr lvl="1">
              <a:buFont typeface="Wingdings" charset="2"/>
              <a:buChar char="§"/>
            </a:pPr>
            <a:endParaRPr lang="en-US" sz="1600" dirty="0" smtClean="0"/>
          </a:p>
          <a:p>
            <a:pPr lvl="1">
              <a:buFont typeface="Wingdings" charset="2"/>
              <a:buChar char="§"/>
            </a:pPr>
            <a:r>
              <a:rPr lang="en-US" sz="1600" dirty="0" smtClean="0"/>
              <a:t>Evaluate </a:t>
            </a:r>
            <a:r>
              <a:rPr lang="en-US" sz="1600" dirty="0"/>
              <a:t>best model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Precision, Recall, F1 measure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Rand Index</a:t>
            </a:r>
          </a:p>
          <a:p>
            <a:pPr lvl="2">
              <a:buFont typeface="Wingdings" charset="2"/>
              <a:buChar char="§"/>
            </a:pPr>
            <a:endParaRPr lang="en-US" dirty="0"/>
          </a:p>
          <a:p>
            <a:pPr marL="114300" indent="0"/>
            <a:r>
              <a:rPr lang="en-US" dirty="0" smtClean="0"/>
              <a:t>4. Compare both approaches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smtClean="0"/>
              <a:t>Outlook</a:t>
            </a:r>
            <a:endParaRPr lang="de-DE" b="1" kern="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646" t="6262" r="3752" b="8993"/>
          <a:stretch/>
        </p:blipFill>
        <p:spPr>
          <a:xfrm>
            <a:off x="5727383" y="3318768"/>
            <a:ext cx="2779776" cy="204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68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1963" y="269680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err="1" smtClean="0">
                <a:solidFill>
                  <a:schemeClr val="tx1"/>
                </a:solidFill>
              </a:rPr>
              <a:t>Thank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you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for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your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attention</a:t>
            </a:r>
            <a:r>
              <a:rPr lang="de-DE" b="1" dirty="0">
                <a:solidFill>
                  <a:schemeClr val="tx1"/>
                </a:solidFill>
              </a:rPr>
              <a:t>.</a:t>
            </a:r>
            <a:endParaRPr lang="de-DE" b="1" kern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50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1963" y="485772"/>
            <a:ext cx="8224837" cy="1069975"/>
          </a:xfrm>
        </p:spPr>
        <p:txBody>
          <a:bodyPr/>
          <a:lstStyle/>
          <a:p>
            <a:pPr eaLnBrk="1" hangingPunct="1"/>
            <a:r>
              <a:rPr lang="de-DE" b="1" dirty="0" err="1" smtClean="0"/>
              <a:t>Recap</a:t>
            </a:r>
            <a:endParaRPr lang="de-DE" b="1" dirty="0" smtClean="0"/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52463" y="1476086"/>
            <a:ext cx="5999380" cy="4005266"/>
          </a:xfrm>
        </p:spPr>
        <p:txBody>
          <a:bodyPr/>
          <a:lstStyle/>
          <a:p>
            <a:pPr marL="0" indent="0"/>
            <a:r>
              <a:rPr lang="en-US" sz="1800" b="1" dirty="0" smtClean="0"/>
              <a:t>Task</a:t>
            </a:r>
            <a:br>
              <a:rPr lang="en-US" sz="1800" b="1" dirty="0" smtClean="0"/>
            </a:br>
            <a:endParaRPr lang="en-US" sz="1800" b="1" dirty="0" smtClean="0"/>
          </a:p>
          <a:p>
            <a:pPr marL="285750" indent="-285750">
              <a:buFont typeface="Wingdings" charset="2"/>
              <a:buChar char="§"/>
            </a:pPr>
            <a:r>
              <a:rPr lang="en-US" sz="1800" dirty="0" smtClean="0"/>
              <a:t>Automatic </a:t>
            </a:r>
            <a:r>
              <a:rPr lang="en-US" sz="1800" dirty="0"/>
              <a:t>tagging of unseen posts using both an </a:t>
            </a:r>
            <a:r>
              <a:rPr lang="en-US" sz="1800" u="sng" dirty="0"/>
              <a:t>supervised</a:t>
            </a:r>
            <a:r>
              <a:rPr lang="en-US" sz="1800" dirty="0"/>
              <a:t> and </a:t>
            </a:r>
            <a:r>
              <a:rPr lang="en-US" sz="1800" u="sng" dirty="0"/>
              <a:t>unsupervised</a:t>
            </a:r>
            <a:r>
              <a:rPr lang="en-US" sz="1800" dirty="0"/>
              <a:t> </a:t>
            </a:r>
            <a:r>
              <a:rPr lang="en-US" sz="1800" dirty="0" smtClean="0"/>
              <a:t>approach</a:t>
            </a:r>
            <a:br>
              <a:rPr lang="en-US" sz="1800" dirty="0" smtClean="0"/>
            </a:br>
            <a:endParaRPr lang="en-US" sz="1800" dirty="0" smtClean="0"/>
          </a:p>
          <a:p>
            <a:pPr marL="0" indent="0"/>
            <a:r>
              <a:rPr lang="en-US" sz="1800" b="1" dirty="0"/>
              <a:t>Data </a:t>
            </a:r>
            <a:r>
              <a:rPr lang="en-US" sz="1800" b="1" dirty="0" smtClean="0"/>
              <a:t>set</a:t>
            </a:r>
            <a:br>
              <a:rPr lang="en-US" sz="1800" b="1" dirty="0" smtClean="0"/>
            </a:br>
            <a:endParaRPr lang="en-US" sz="1800" dirty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Stack</a:t>
            </a:r>
            <a:r>
              <a:rPr lang="de-DE" sz="1800" dirty="0" smtClean="0"/>
              <a:t> </a:t>
            </a:r>
            <a:r>
              <a:rPr lang="de-DE" sz="1800" dirty="0"/>
              <a:t>Exchange Data </a:t>
            </a:r>
            <a:r>
              <a:rPr lang="de-DE" sz="1800" dirty="0" err="1"/>
              <a:t>Dump</a:t>
            </a:r>
            <a:r>
              <a:rPr lang="de-DE" sz="1800" dirty="0"/>
              <a:t> 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smtClean="0"/>
              <a:t>March, </a:t>
            </a:r>
            <a:r>
              <a:rPr lang="de-DE" sz="1800" dirty="0"/>
              <a:t>2016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Subgroup</a:t>
            </a:r>
            <a:r>
              <a:rPr lang="de-DE" sz="1800" dirty="0" smtClean="0"/>
              <a:t>: </a:t>
            </a:r>
            <a:r>
              <a:rPr lang="de-DE" sz="1800" dirty="0" smtClean="0">
                <a:hlinkClick r:id="rId3"/>
              </a:rPr>
              <a:t>programmers.stackexchange.com</a:t>
            </a:r>
            <a:endParaRPr lang="de-DE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616" y="3410433"/>
            <a:ext cx="2290830" cy="682667"/>
          </a:xfrm>
          <a:prstGeom prst="rect">
            <a:avLst/>
          </a:prstGeom>
        </p:spPr>
      </p:pic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003205"/>
              </p:ext>
            </p:extLst>
          </p:nvPr>
        </p:nvGraphicFramePr>
        <p:xfrm>
          <a:off x="734697" y="4878830"/>
          <a:ext cx="3255455" cy="1054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310"/>
                <a:gridCol w="1580145"/>
              </a:tblGrid>
              <a:tr h="33415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Total number of </a:t>
                      </a:r>
                      <a:r>
                        <a:rPr lang="is-IS" sz="1800" dirty="0" smtClean="0"/>
                        <a:t>…</a:t>
                      </a:r>
                      <a:endParaRPr lang="en-US" sz="1800" dirty="0"/>
                    </a:p>
                  </a:txBody>
                  <a:tcPr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B="0"/>
                </a:tc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de-DE" sz="1800" dirty="0" smtClean="0"/>
                        <a:t>Posts</a:t>
                      </a:r>
                      <a:endParaRPr lang="en-US" sz="18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38,315</a:t>
                      </a:r>
                    </a:p>
                  </a:txBody>
                  <a:tcPr marB="0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Tags</a:t>
                      </a:r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1,614</a:t>
                      </a:r>
                    </a:p>
                  </a:txBody>
                  <a:tcPr marB="0"/>
                </a:tc>
              </a:tr>
            </a:tbl>
          </a:graphicData>
        </a:graphic>
      </p:graphicFrame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759470"/>
              </p:ext>
            </p:extLst>
          </p:nvPr>
        </p:nvGraphicFramePr>
        <p:xfrm>
          <a:off x="5431345" y="4573503"/>
          <a:ext cx="3255455" cy="1446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955"/>
                <a:gridCol w="1466500"/>
              </a:tblGrid>
              <a:tr h="36682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Tags</a:t>
                      </a:r>
                      <a:r>
                        <a:rPr lang="en-US" sz="1800" baseline="0" dirty="0" smtClean="0"/>
                        <a:t> per </a:t>
                      </a:r>
                      <a:r>
                        <a:rPr lang="en-US" sz="1800" dirty="0" smtClean="0"/>
                        <a:t>post</a:t>
                      </a:r>
                      <a:endParaRPr lang="en-US" sz="1800" dirty="0"/>
                    </a:p>
                  </a:txBody>
                  <a:tcPr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B="0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Min</a:t>
                      </a:r>
                      <a:endParaRPr lang="en-US" sz="18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B="0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Max</a:t>
                      </a:r>
                      <a:endParaRPr lang="en-US" sz="18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B="0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Average</a:t>
                      </a:r>
                      <a:endParaRPr lang="en-US" sz="18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2.68</a:t>
                      </a:r>
                    </a:p>
                  </a:txBody>
                  <a:tcPr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998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1963" y="485772"/>
            <a:ext cx="8224837" cy="1069975"/>
          </a:xfrm>
        </p:spPr>
        <p:txBody>
          <a:bodyPr/>
          <a:lstStyle/>
          <a:p>
            <a:pPr eaLnBrk="1" hangingPunct="1"/>
            <a:r>
              <a:rPr lang="de-DE" b="1" dirty="0" err="1" smtClean="0"/>
              <a:t>Current</a:t>
            </a:r>
            <a:r>
              <a:rPr lang="de-DE" b="1" dirty="0" smtClean="0"/>
              <a:t> Approach</a:t>
            </a:r>
            <a:endParaRPr lang="de-DE" b="1" dirty="0" smtClean="0"/>
          </a:p>
        </p:txBody>
      </p:sp>
      <p:sp>
        <p:nvSpPr>
          <p:cNvPr id="2" name="Rechteck 1"/>
          <p:cNvSpPr/>
          <p:nvPr/>
        </p:nvSpPr>
        <p:spPr>
          <a:xfrm>
            <a:off x="4479667" y="3321278"/>
            <a:ext cx="1846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aseline="30000" dirty="0"/>
              <a:t> 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4479667" y="3321278"/>
            <a:ext cx="1846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aseline="30000" dirty="0"/>
              <a:t> 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87" y="1632615"/>
            <a:ext cx="8173692" cy="3624911"/>
          </a:xfrm>
          <a:prstGeom prst="rect">
            <a:avLst/>
          </a:prstGeom>
        </p:spPr>
      </p:pic>
      <p:sp>
        <p:nvSpPr>
          <p:cNvPr id="7" name="Pfeil nach oben 6"/>
          <p:cNvSpPr/>
          <p:nvPr/>
        </p:nvSpPr>
        <p:spPr>
          <a:xfrm flipH="1">
            <a:off x="6231535" y="3956055"/>
            <a:ext cx="338074" cy="1671959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794933" y="5865099"/>
            <a:ext cx="7956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Source: </a:t>
            </a:r>
            <a:r>
              <a:rPr lang="de-DE" sz="1000" dirty="0" smtClean="0"/>
              <a:t>KDDM1 – </a:t>
            </a:r>
            <a:r>
              <a:rPr lang="de-DE" sz="1000" dirty="0" smtClean="0">
                <a:hlinkClick r:id="rId4"/>
              </a:rPr>
              <a:t>Introduction </a:t>
            </a:r>
            <a:r>
              <a:rPr lang="de-DE" sz="1000" dirty="0">
                <a:hlinkClick r:id="rId4"/>
              </a:rPr>
              <a:t>and </a:t>
            </a:r>
            <a:r>
              <a:rPr lang="de-DE" sz="1000" dirty="0" smtClean="0">
                <a:hlinkClick r:id="rId4"/>
              </a:rPr>
              <a:t>Motivation</a:t>
            </a:r>
            <a:r>
              <a:rPr lang="de-DE" sz="1000" dirty="0" smtClean="0"/>
              <a:t> </a:t>
            </a:r>
            <a:r>
              <a:rPr lang="de-DE" sz="1000" dirty="0" err="1" smtClean="0"/>
              <a:t>by</a:t>
            </a:r>
            <a:r>
              <a:rPr lang="de-DE" sz="1000" dirty="0" smtClean="0"/>
              <a:t> </a:t>
            </a:r>
            <a:r>
              <a:rPr lang="de-DE" sz="1000" dirty="0"/>
              <a:t>Denis </a:t>
            </a:r>
            <a:r>
              <a:rPr lang="de-DE" sz="1000" dirty="0" err="1" smtClean="0"/>
              <a:t>Helic</a:t>
            </a:r>
            <a:r>
              <a:rPr lang="de-DE" sz="1000" dirty="0"/>
              <a:t> </a:t>
            </a:r>
            <a:r>
              <a:rPr lang="de-DE" sz="1000" dirty="0" err="1" smtClean="0"/>
              <a:t>and</a:t>
            </a:r>
            <a:r>
              <a:rPr lang="de-DE" sz="1000" dirty="0" smtClean="0"/>
              <a:t> Roman Kern (</a:t>
            </a:r>
            <a:r>
              <a:rPr lang="de-DE" sz="1000" dirty="0" err="1" smtClean="0"/>
              <a:t>October</a:t>
            </a:r>
            <a:r>
              <a:rPr lang="de-DE" sz="1000" dirty="0" smtClean="0"/>
              <a:t> 1st, 2015) </a:t>
            </a:r>
            <a:endParaRPr lang="de-DE" sz="1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52463" y="1728416"/>
            <a:ext cx="7945592" cy="4338154"/>
          </a:xfrm>
        </p:spPr>
        <p:txBody>
          <a:bodyPr/>
          <a:lstStyle/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Tokenized</a:t>
            </a:r>
            <a:r>
              <a:rPr lang="de-DE" sz="1800" dirty="0"/>
              <a:t> </a:t>
            </a:r>
            <a:r>
              <a:rPr lang="de-DE" sz="1800" dirty="0" err="1" smtClean="0"/>
              <a:t>post</a:t>
            </a:r>
            <a:endParaRPr lang="de-DE" sz="18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/>
          </a:p>
          <a:p>
            <a:pPr marL="0" indent="0" eaLnBrk="1" hangingPunct="1">
              <a:lnSpc>
                <a:spcPct val="90000"/>
              </a:lnSpc>
            </a:pPr>
            <a:endParaRPr lang="de-DE" sz="1800" dirty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endParaRPr lang="de-DE" sz="500" dirty="0"/>
          </a:p>
          <a:p>
            <a:pPr marL="1085850" lvl="2" eaLnBrk="1" hangingPunct="1">
              <a:lnSpc>
                <a:spcPct val="90000"/>
              </a:lnSpc>
              <a:buFont typeface="Symbol" charset="2"/>
              <a:buChar char="-"/>
            </a:pPr>
            <a:r>
              <a:rPr lang="de-DE" sz="400" dirty="0" smtClean="0"/>
              <a:t/>
            </a:r>
            <a:br>
              <a:rPr lang="de-DE" sz="400" dirty="0" smtClean="0"/>
            </a:br>
            <a:endParaRPr lang="de-DE" sz="4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Ignored</a:t>
            </a:r>
            <a:r>
              <a:rPr lang="de-DE" sz="1800" dirty="0" smtClean="0"/>
              <a:t> </a:t>
            </a:r>
            <a:r>
              <a:rPr lang="de-DE" sz="1800" dirty="0" err="1" smtClean="0"/>
              <a:t>posts</a:t>
            </a:r>
            <a:r>
              <a:rPr lang="de-DE" sz="1800" dirty="0" smtClean="0"/>
              <a:t/>
            </a:r>
            <a:br>
              <a:rPr lang="de-DE" sz="1800" dirty="0" smtClean="0"/>
            </a:br>
            <a:endParaRPr lang="de-DE" sz="18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Removed</a:t>
            </a:r>
            <a:r>
              <a:rPr lang="de-DE" sz="1800" dirty="0" smtClean="0"/>
              <a:t> HTML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code</a:t>
            </a:r>
            <a:r>
              <a:rPr lang="de-DE" sz="1800" dirty="0" smtClean="0"/>
              <a:t> </a:t>
            </a:r>
            <a:r>
              <a:rPr lang="de-DE" sz="1800" dirty="0" err="1" smtClean="0"/>
              <a:t>segments</a:t>
            </a:r>
            <a:endParaRPr lang="de-DE" sz="18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Removed</a:t>
            </a:r>
            <a:r>
              <a:rPr lang="de-DE" sz="1800" dirty="0" smtClean="0"/>
              <a:t> URLs, </a:t>
            </a:r>
            <a:r>
              <a:rPr lang="de-DE" sz="1800" dirty="0" err="1" smtClean="0"/>
              <a:t>emoticons</a:t>
            </a:r>
            <a:r>
              <a:rPr lang="de-DE" sz="1800" dirty="0" smtClean="0"/>
              <a:t>, </a:t>
            </a:r>
            <a:r>
              <a:rPr lang="de-DE" sz="1800" dirty="0" err="1" smtClean="0"/>
              <a:t>numbers</a:t>
            </a:r>
            <a:r>
              <a:rPr lang="de-DE" sz="1800" dirty="0" smtClean="0"/>
              <a:t>, </a:t>
            </a:r>
            <a:r>
              <a:rPr lang="de-DE" sz="1800" dirty="0" err="1" smtClean="0"/>
              <a:t>single</a:t>
            </a:r>
            <a:r>
              <a:rPr lang="de-DE" sz="1800" dirty="0" smtClean="0"/>
              <a:t> </a:t>
            </a:r>
            <a:r>
              <a:rPr lang="de-DE" sz="1800" dirty="0" err="1" smtClean="0"/>
              <a:t>characters</a:t>
            </a:r>
            <a:endParaRPr lang="de-DE" sz="1800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/>
              <a:t>Removed</a:t>
            </a:r>
            <a:r>
              <a:rPr lang="de-DE" sz="1800" dirty="0"/>
              <a:t> </a:t>
            </a:r>
            <a:r>
              <a:rPr lang="de-DE" sz="1800" dirty="0" err="1"/>
              <a:t>stop</a:t>
            </a:r>
            <a:r>
              <a:rPr lang="de-DE" sz="1800" dirty="0"/>
              <a:t> </a:t>
            </a:r>
            <a:r>
              <a:rPr lang="de-DE" sz="1800" dirty="0" err="1"/>
              <a:t>words</a:t>
            </a:r>
            <a:endParaRPr lang="de-DE" sz="1800" dirty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Stemming</a:t>
            </a:r>
            <a:r>
              <a:rPr lang="de-DE" sz="1800" dirty="0" smtClean="0"/>
              <a:t> </a:t>
            </a:r>
            <a:r>
              <a:rPr lang="de-DE" sz="1500" i="1" dirty="0" smtClean="0"/>
              <a:t>(</a:t>
            </a:r>
            <a:r>
              <a:rPr lang="de-DE" sz="1500" i="1" dirty="0" err="1" smtClean="0"/>
              <a:t>nltk.stem.porter.PorterStemmer</a:t>
            </a:r>
            <a:r>
              <a:rPr lang="de-DE" sz="1500" i="1" dirty="0" smtClean="0"/>
              <a:t>)</a:t>
            </a:r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500" i="1" dirty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Ø"/>
            </a:pPr>
            <a:r>
              <a:rPr lang="de-DE" sz="1800" dirty="0" smtClean="0"/>
              <a:t>Goal: </a:t>
            </a:r>
            <a:r>
              <a:rPr lang="de-DE" sz="1800" dirty="0" err="1" smtClean="0"/>
              <a:t>Dimensionality</a:t>
            </a:r>
            <a:r>
              <a:rPr lang="de-DE" sz="1800" dirty="0" smtClean="0"/>
              <a:t> </a:t>
            </a:r>
            <a:r>
              <a:rPr lang="de-DE" sz="1800" dirty="0" err="1" smtClean="0"/>
              <a:t>reduction</a:t>
            </a:r>
            <a:r>
              <a:rPr lang="de-DE" sz="1800" dirty="0" smtClean="0"/>
              <a:t>, </a:t>
            </a:r>
            <a:r>
              <a:rPr lang="de-DE" sz="1800" dirty="0" err="1" smtClean="0"/>
              <a:t>noise</a:t>
            </a:r>
            <a:r>
              <a:rPr lang="de-DE" sz="1800" dirty="0" smtClean="0"/>
              <a:t> </a:t>
            </a:r>
            <a:r>
              <a:rPr lang="de-DE" sz="1800" dirty="0" err="1" smtClean="0"/>
              <a:t>removal</a:t>
            </a:r>
            <a:r>
              <a:rPr lang="de-DE" sz="1800" dirty="0" smtClean="0"/>
              <a:t> </a:t>
            </a:r>
            <a:r>
              <a:rPr lang="de-DE" sz="1800" dirty="0" smtClean="0">
                <a:sym typeface="Wingdings"/>
              </a:rPr>
              <a:t> </a:t>
            </a:r>
            <a:r>
              <a:rPr lang="de-DE" sz="1800" i="1" dirty="0" err="1" smtClean="0">
                <a:sym typeface="Wingdings"/>
              </a:rPr>
              <a:t>get</a:t>
            </a:r>
            <a:r>
              <a:rPr lang="de-DE" sz="1800" i="1" dirty="0" smtClean="0">
                <a:sym typeface="Wingdings"/>
              </a:rPr>
              <a:t> </a:t>
            </a:r>
            <a:r>
              <a:rPr lang="de-DE" sz="1800" i="1" dirty="0" err="1" smtClean="0">
                <a:sym typeface="Wingdings"/>
              </a:rPr>
              <a:t>best</a:t>
            </a:r>
            <a:r>
              <a:rPr lang="de-DE" sz="1800" i="1" dirty="0" smtClean="0">
                <a:sym typeface="Wingdings"/>
              </a:rPr>
              <a:t> </a:t>
            </a:r>
            <a:r>
              <a:rPr lang="de-DE" sz="1800" i="1" dirty="0" err="1" smtClean="0">
                <a:sym typeface="Wingdings"/>
              </a:rPr>
              <a:t>prediction</a:t>
            </a:r>
            <a:r>
              <a:rPr lang="de-DE" sz="1800" i="1" dirty="0" smtClean="0">
                <a:sym typeface="Wingdings"/>
              </a:rPr>
              <a:t> </a:t>
            </a:r>
            <a:r>
              <a:rPr lang="de-DE" sz="1800" i="1" dirty="0" err="1" smtClean="0">
                <a:sym typeface="Wingdings"/>
              </a:rPr>
              <a:t>accuracy</a:t>
            </a:r>
            <a:endParaRPr lang="de-DE" sz="1800" i="1" dirty="0" smtClean="0"/>
          </a:p>
          <a:p>
            <a:pPr marL="285750" indent="-285750"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kern="0" dirty="0" err="1" smtClean="0"/>
              <a:t>Current</a:t>
            </a:r>
            <a:r>
              <a:rPr lang="de-DE" b="1" kern="0" dirty="0" smtClean="0"/>
              <a:t> Approach - </a:t>
            </a:r>
            <a:r>
              <a:rPr lang="de-DE" b="1" kern="0" dirty="0" err="1" smtClean="0"/>
              <a:t>Preprocessing</a:t>
            </a:r>
            <a:endParaRPr lang="de-DE" b="1" kern="0" dirty="0" smtClean="0"/>
          </a:p>
        </p:txBody>
      </p:sp>
      <p:cxnSp>
        <p:nvCxnSpPr>
          <p:cNvPr id="3" name="Gewinkelte Verbindung 2"/>
          <p:cNvCxnSpPr/>
          <p:nvPr/>
        </p:nvCxnSpPr>
        <p:spPr>
          <a:xfrm>
            <a:off x="2786830" y="1927787"/>
            <a:ext cx="1142143" cy="35631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3828463" y="1927787"/>
            <a:ext cx="4029483" cy="87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 smtClean="0"/>
              <a:t> Body</a:t>
            </a:r>
            <a:endParaRPr lang="de-DE" sz="1400" i="1" dirty="0"/>
          </a:p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 smtClean="0"/>
              <a:t> Title </a:t>
            </a:r>
            <a:r>
              <a:rPr lang="de-DE" sz="1400" i="1" dirty="0"/>
              <a:t>(</a:t>
            </a:r>
            <a:r>
              <a:rPr lang="de-DE" sz="1400" i="1" dirty="0" err="1"/>
              <a:t>with</a:t>
            </a:r>
            <a:r>
              <a:rPr lang="de-DE" sz="1400" i="1" dirty="0"/>
              <a:t> </a:t>
            </a:r>
            <a:r>
              <a:rPr lang="de-DE" sz="1400" i="1" dirty="0" err="1"/>
              <a:t>weights</a:t>
            </a:r>
            <a:r>
              <a:rPr lang="de-DE" sz="1400" i="1" dirty="0"/>
              <a:t>)</a:t>
            </a:r>
          </a:p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 smtClean="0"/>
              <a:t> </a:t>
            </a:r>
            <a:r>
              <a:rPr lang="de-DE" sz="1400" i="1" dirty="0" err="1" smtClean="0"/>
              <a:t>Accepted</a:t>
            </a:r>
            <a:r>
              <a:rPr lang="de-DE" sz="1400" i="1" dirty="0" smtClean="0"/>
              <a:t> </a:t>
            </a:r>
            <a:r>
              <a:rPr lang="de-DE" sz="1400" i="1" dirty="0" err="1"/>
              <a:t>answer</a:t>
            </a:r>
            <a:r>
              <a:rPr lang="de-DE" sz="1400" i="1" dirty="0"/>
              <a:t> (</a:t>
            </a:r>
            <a:r>
              <a:rPr lang="de-DE" sz="1400" i="1" dirty="0" err="1"/>
              <a:t>if</a:t>
            </a:r>
            <a:r>
              <a:rPr lang="de-DE" sz="1400" i="1" dirty="0"/>
              <a:t> score &gt; 0)</a:t>
            </a:r>
            <a:br>
              <a:rPr lang="de-DE" sz="1400" i="1" dirty="0"/>
            </a:br>
            <a:endParaRPr lang="de-DE" sz="1400" i="1" dirty="0"/>
          </a:p>
        </p:txBody>
      </p:sp>
      <p:cxnSp>
        <p:nvCxnSpPr>
          <p:cNvPr id="14" name="Gewinkelte Verbindung 13"/>
          <p:cNvCxnSpPr/>
          <p:nvPr/>
        </p:nvCxnSpPr>
        <p:spPr>
          <a:xfrm>
            <a:off x="2795967" y="2983685"/>
            <a:ext cx="1142143" cy="35631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3807260" y="2977330"/>
            <a:ext cx="4029483" cy="677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/>
              <a:t> </a:t>
            </a:r>
            <a:r>
              <a:rPr lang="de-DE" sz="1400" dirty="0"/>
              <a:t>S</a:t>
            </a:r>
            <a:r>
              <a:rPr lang="de-DE" sz="1400" dirty="0" smtClean="0"/>
              <a:t>core </a:t>
            </a:r>
            <a:r>
              <a:rPr lang="de-DE" sz="1400" dirty="0"/>
              <a:t>&lt; </a:t>
            </a:r>
            <a:r>
              <a:rPr lang="de-DE" sz="1400" dirty="0" err="1" smtClean="0"/>
              <a:t>threshold</a:t>
            </a:r>
            <a:endParaRPr lang="de-DE" sz="1400" i="1" dirty="0"/>
          </a:p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 smtClean="0"/>
              <a:t> </a:t>
            </a:r>
            <a:r>
              <a:rPr lang="de-DE" sz="1400" i="1" dirty="0" err="1" smtClean="0"/>
              <a:t>No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accepted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answer</a:t>
            </a:r>
            <a:endParaRPr lang="de-DE" sz="1400" i="1" dirty="0"/>
          </a:p>
          <a:p>
            <a:pPr marL="457200" indent="-285750">
              <a:lnSpc>
                <a:spcPct val="90000"/>
              </a:lnSpc>
              <a:buFont typeface="Wingdings" charset="2"/>
              <a:buChar char="§"/>
            </a:pPr>
            <a:r>
              <a:rPr lang="de-DE" sz="1400" i="1" dirty="0" smtClean="0"/>
              <a:t> </a:t>
            </a:r>
            <a:r>
              <a:rPr lang="de-DE" sz="1400" i="1" dirty="0" err="1" smtClean="0"/>
              <a:t>No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answers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and</a:t>
            </a:r>
            <a:r>
              <a:rPr lang="de-DE" sz="1400" i="1" dirty="0" smtClean="0"/>
              <a:t> negative score</a:t>
            </a:r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740863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52463" y="1680180"/>
            <a:ext cx="7772400" cy="452455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endParaRPr lang="is-IS" sz="1800" dirty="0" smtClean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err="1" smtClean="0"/>
              <a:t>Current</a:t>
            </a:r>
            <a:r>
              <a:rPr lang="de-DE" b="1" dirty="0" smtClean="0"/>
              <a:t> Approach </a:t>
            </a:r>
            <a:endParaRPr lang="de-DE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224329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smtClean="0"/>
              <a:t>Top 10 Tags</a:t>
            </a:r>
            <a:endParaRPr lang="de-DE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1869238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smtClean="0"/>
              <a:t>Top 10 Tags</a:t>
            </a:r>
            <a:endParaRPr lang="de-DE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1713164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err="1" smtClean="0"/>
              <a:t>Cumulative</a:t>
            </a:r>
            <a:r>
              <a:rPr lang="de-DE" b="1" dirty="0" smtClean="0"/>
              <a:t> Tag </a:t>
            </a:r>
            <a:r>
              <a:rPr lang="de-DE" b="1" dirty="0" err="1" smtClean="0"/>
              <a:t>Frequency</a:t>
            </a:r>
            <a:endParaRPr lang="de-DE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1843644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smtClean="0"/>
              <a:t>Tag </a:t>
            </a:r>
            <a:r>
              <a:rPr lang="de-DE" b="1" dirty="0" err="1" smtClean="0"/>
              <a:t>Correlation</a:t>
            </a:r>
            <a:endParaRPr lang="de-DE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37396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69696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Macintosh PowerPoint</Application>
  <PresentationFormat>Bildschirmpräsentation (4:3)</PresentationFormat>
  <Paragraphs>100</Paragraphs>
  <Slides>13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Standarddesign</vt:lpstr>
      <vt:lpstr>PowerPoint-Präsentation</vt:lpstr>
      <vt:lpstr>Recap</vt:lpstr>
      <vt:lpstr>Current Approach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tug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zidpc48</dc:creator>
  <cp:lastModifiedBy>Michael</cp:lastModifiedBy>
  <cp:revision>371</cp:revision>
  <dcterms:created xsi:type="dcterms:W3CDTF">2005-10-19T08:19:59Z</dcterms:created>
  <dcterms:modified xsi:type="dcterms:W3CDTF">2016-05-17T15:26:38Z</dcterms:modified>
</cp:coreProperties>
</file>