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8" r:id="rId2"/>
    <p:sldId id="413" r:id="rId3"/>
    <p:sldId id="414" r:id="rId4"/>
    <p:sldId id="415" r:id="rId5"/>
    <p:sldId id="416" r:id="rId6"/>
    <p:sldId id="417" r:id="rId7"/>
    <p:sldId id="409" r:id="rId8"/>
    <p:sldId id="411" r:id="rId9"/>
    <p:sldId id="399" r:id="rId10"/>
    <p:sldId id="400" r:id="rId11"/>
    <p:sldId id="412" r:id="rId12"/>
    <p:sldId id="407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1" autoAdjust="0"/>
    <p:restoredTop sz="94643"/>
  </p:normalViewPr>
  <p:slideViewPr>
    <p:cSldViewPr snapToGrid="0" snapToObjects="1">
      <p:cViewPr>
        <p:scale>
          <a:sx n="100" d="100"/>
          <a:sy n="100" d="100"/>
        </p:scale>
        <p:origin x="-1888" y="-576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11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5059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435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88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241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800" b="1" dirty="0" err="1" smtClean="0"/>
              <a:t>Preprocessing</a:t>
            </a:r>
            <a:r>
              <a:rPr lang="de-DE" sz="1800" b="1" dirty="0" smtClean="0"/>
              <a:t>: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H</a:t>
            </a:r>
            <a:r>
              <a:rPr lang="de-DE" sz="1800" dirty="0" smtClean="0">
                <a:sym typeface="Wingdings"/>
              </a:rPr>
              <a:t>igh </a:t>
            </a:r>
            <a:r>
              <a:rPr lang="de-DE" sz="1800" dirty="0" err="1" smtClean="0">
                <a:sym typeface="Wingdings"/>
              </a:rPr>
              <a:t>dimensionality</a:t>
            </a:r>
            <a:r>
              <a:rPr lang="de-DE" sz="1800" dirty="0" smtClean="0">
                <a:sym typeface="Wingdings"/>
              </a:rPr>
              <a:t>  </a:t>
            </a:r>
            <a:r>
              <a:rPr lang="de-DE" sz="1800" dirty="0" err="1" smtClean="0">
                <a:sym typeface="Wingdings"/>
              </a:rPr>
              <a:t>sparse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matrix</a:t>
            </a:r>
            <a:endParaRPr lang="de-DE" sz="1800" dirty="0" smtClean="0">
              <a:sym typeface="Wingdings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POS-</a:t>
            </a:r>
            <a:r>
              <a:rPr lang="de-DE" sz="1800" dirty="0" err="1" smtClean="0"/>
              <a:t>tagging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lemmatization</a:t>
            </a:r>
            <a:r>
              <a:rPr lang="de-DE" sz="1800" dirty="0" smtClean="0"/>
              <a:t> not </a:t>
            </a:r>
            <a:r>
              <a:rPr lang="de-DE" sz="1800" dirty="0" err="1" smtClean="0"/>
              <a:t>working</a:t>
            </a:r>
            <a:r>
              <a:rPr lang="de-DE" sz="1800" dirty="0" smtClean="0"/>
              <a:t> </a:t>
            </a:r>
            <a:r>
              <a:rPr lang="de-DE" sz="1800" dirty="0" err="1" smtClean="0"/>
              <a:t>good</a:t>
            </a:r>
            <a:r>
              <a:rPr lang="de-DE" sz="1800" dirty="0" smtClean="0"/>
              <a:t> </a:t>
            </a:r>
            <a:r>
              <a:rPr lang="de-DE" sz="1800" dirty="0" err="1" smtClean="0"/>
              <a:t>enough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/>
              <a:t>s</a:t>
            </a:r>
            <a:r>
              <a:rPr lang="de-DE" sz="1800" dirty="0" err="1" smtClean="0"/>
              <a:t>ynonyms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312905"/>
            <a:ext cx="8224837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800" b="1" dirty="0" smtClean="0"/>
              <a:t>Learning: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Choosing</a:t>
            </a:r>
            <a:r>
              <a:rPr lang="de-DE" sz="1800" dirty="0" smtClean="0"/>
              <a:t> proper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</a:t>
            </a:r>
            <a:r>
              <a:rPr lang="de-DE" sz="1800" i="1" dirty="0" err="1" smtClean="0"/>
              <a:t>k</a:t>
            </a:r>
            <a:r>
              <a:rPr lang="de-DE" sz="1800" dirty="0" smtClean="0"/>
              <a:t>) </a:t>
            </a:r>
            <a:r>
              <a:rPr lang="de-DE" sz="1800" dirty="0" smtClean="0">
                <a:sym typeface="Wingdings"/>
              </a:rPr>
              <a:t> </a:t>
            </a:r>
            <a:r>
              <a:rPr lang="de-DE" sz="1800" dirty="0" err="1" smtClean="0">
                <a:sym typeface="Wingdings"/>
              </a:rPr>
              <a:t>dendrogram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from</a:t>
            </a:r>
            <a:r>
              <a:rPr lang="de-DE" sz="1800" dirty="0" smtClean="0">
                <a:sym typeface="Wingdings"/>
              </a:rPr>
              <a:t> HAC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Finding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 </a:t>
            </a:r>
            <a:r>
              <a:rPr lang="de-DE" sz="1800" dirty="0" err="1" smtClean="0"/>
              <a:t>fitting</a:t>
            </a:r>
            <a:r>
              <a:rPr lang="de-DE" sz="1800" dirty="0" smtClean="0"/>
              <a:t> </a:t>
            </a:r>
            <a:r>
              <a:rPr lang="de-DE" sz="1800" dirty="0" err="1" smtClean="0"/>
              <a:t>model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#tags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742313"/>
            <a:ext cx="8224837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</a:t>
            </a:r>
            <a:r>
              <a:rPr lang="de-DE" sz="1800" b="1" dirty="0" smtClean="0"/>
              <a:t>&amp; </a:t>
            </a:r>
            <a:r>
              <a:rPr lang="de-DE" sz="1800" b="1" dirty="0" err="1" smtClean="0"/>
              <a:t>memory</a:t>
            </a:r>
            <a:r>
              <a:rPr lang="de-DE" sz="1800" b="1" dirty="0" smtClean="0"/>
              <a:t>: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Too</a:t>
            </a:r>
            <a:r>
              <a:rPr lang="de-DE" sz="1800" dirty="0" smtClean="0"/>
              <a:t> </a:t>
            </a:r>
            <a:r>
              <a:rPr lang="de-DE" sz="1800" dirty="0" err="1" smtClean="0"/>
              <a:t>many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forward</a:t>
            </a:r>
            <a:r>
              <a:rPr lang="de-DE" sz="1800" dirty="0" smtClean="0"/>
              <a:t>/</a:t>
            </a:r>
            <a:r>
              <a:rPr lang="de-DE" sz="1800" dirty="0" err="1" smtClean="0"/>
              <a:t>backward</a:t>
            </a:r>
            <a:r>
              <a:rPr lang="de-DE" sz="1800" dirty="0" smtClean="0"/>
              <a:t> </a:t>
            </a:r>
            <a:r>
              <a:rPr lang="de-DE" sz="1800" dirty="0" err="1" smtClean="0"/>
              <a:t>selection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r>
              <a:rPr lang="de-DE" b="1" dirty="0" smtClean="0"/>
              <a:t> &amp; Outlook</a:t>
            </a:r>
            <a:endParaRPr lang="de-DE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1963" y="1757214"/>
            <a:ext cx="8544014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Expected results: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F1 not ideal but tags are reasonable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Precision decreases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Recall increases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Outlook: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Improve preprocessing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Use different (more independent) features for Na</a:t>
            </a:r>
            <a:r>
              <a:rPr lang="de-DE" sz="1800" dirty="0" err="1" smtClean="0"/>
              <a:t>ï</a:t>
            </a:r>
            <a:r>
              <a:rPr lang="en-US" sz="1800" dirty="0" err="1" smtClean="0"/>
              <a:t>ves</a:t>
            </a:r>
            <a:r>
              <a:rPr lang="en-US" sz="1800" dirty="0" smtClean="0"/>
              <a:t> Bayes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569661"/>
            <a:ext cx="5249132" cy="409052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</a:t>
            </a:r>
            <a:r>
              <a:rPr lang="en-US" sz="1800" u="sng" dirty="0" smtClean="0"/>
              <a:t>supervised</a:t>
            </a:r>
            <a:r>
              <a:rPr lang="en-US" sz="1800" dirty="0" smtClean="0"/>
              <a:t> &amp;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</a:p>
          <a:p>
            <a:pPr marL="0" indent="0"/>
            <a:endParaRPr lang="en-US" sz="1200" b="1" dirty="0" smtClean="0"/>
          </a:p>
          <a:p>
            <a:pPr marL="0" indent="0"/>
            <a:endParaRPr lang="en-US" sz="1200" b="1" dirty="0" smtClean="0"/>
          </a:p>
          <a:p>
            <a:pPr marL="0" indent="0"/>
            <a:r>
              <a:rPr lang="en-US" sz="1800" b="1" dirty="0" smtClean="0"/>
              <a:t>Data set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StackExchange</a:t>
            </a:r>
            <a:r>
              <a:rPr lang="de-DE" sz="1800" dirty="0" smtClean="0"/>
              <a:t> </a:t>
            </a:r>
            <a:r>
              <a:rPr lang="de-DE" sz="1800" dirty="0"/>
              <a:t>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‘16</a:t>
            </a: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Training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34,500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(~90%)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Test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        3,800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(~10%)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26" y="1344560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51573"/>
              </p:ext>
            </p:extLst>
          </p:nvPr>
        </p:nvGraphicFramePr>
        <p:xfrm>
          <a:off x="6172790" y="2004062"/>
          <a:ext cx="2350024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1"/>
                <a:gridCol w="1140663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5438"/>
              </p:ext>
            </p:extLst>
          </p:nvPr>
        </p:nvGraphicFramePr>
        <p:xfrm>
          <a:off x="6726742" y="3413790"/>
          <a:ext cx="1796072" cy="137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96"/>
                <a:gridCol w="747976"/>
              </a:tblGrid>
              <a:tr h="349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r>
                        <a:rPr lang="en-US" sz="1600" baseline="0" dirty="0" smtClean="0"/>
                        <a:t> per </a:t>
                      </a:r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Min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Max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6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69231" y="1937390"/>
            <a:ext cx="7945592" cy="444102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Posts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endParaRPr lang="de-DE" sz="1800" dirty="0" smtClean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1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HTML, </a:t>
            </a:r>
            <a:r>
              <a:rPr lang="de-DE" sz="1800" dirty="0" err="1" smtClean="0"/>
              <a:t>code</a:t>
            </a:r>
            <a:r>
              <a:rPr lang="de-DE" sz="1800" dirty="0" smtClean="0"/>
              <a:t>,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letters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synonym </a:t>
            </a:r>
            <a:r>
              <a:rPr lang="de-DE" sz="1800" dirty="0" err="1" smtClean="0"/>
              <a:t>words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Remove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tags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Approach</a:t>
            </a:r>
          </a:p>
          <a:p>
            <a:pPr eaLnBrk="1" hangingPunct="1"/>
            <a:r>
              <a:rPr lang="de-DE" b="1" kern="0" dirty="0" err="1" smtClean="0"/>
              <a:t>Preprocessing</a:t>
            </a:r>
            <a:endParaRPr lang="de-DE" sz="2400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 flipV="1">
            <a:off x="3057423" y="2136928"/>
            <a:ext cx="1670515" cy="2644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580132" y="1752620"/>
            <a:ext cx="392200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3057423" y="2746468"/>
            <a:ext cx="1670515" cy="2422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585340" y="2749249"/>
            <a:ext cx="4418960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r>
              <a:rPr lang="de-DE" sz="1400" i="1" dirty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</a:t>
            </a:r>
            <a:r>
              <a:rPr lang="de-DE" sz="1400" i="1" dirty="0" err="1"/>
              <a:t>n</a:t>
            </a:r>
            <a:r>
              <a:rPr lang="de-DE" sz="1400" i="1" dirty="0" err="1" smtClean="0"/>
              <a:t>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6599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smtClean="0"/>
              <a:t>Features &amp; Transformation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1" y="1531113"/>
            <a:ext cx="822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Feature </a:t>
            </a:r>
            <a:r>
              <a:rPr lang="de-DE" sz="1800" b="1" dirty="0" err="1" smtClean="0"/>
              <a:t>Selection</a:t>
            </a:r>
            <a:r>
              <a:rPr lang="de-DE" sz="1800" b="1" dirty="0" smtClean="0"/>
              <a:t>:</a:t>
            </a:r>
            <a:endParaRPr lang="de-DE" sz="1800" b="1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word</a:t>
            </a:r>
            <a:r>
              <a:rPr lang="de-DE" sz="1800" dirty="0"/>
              <a:t> </a:t>
            </a:r>
            <a:r>
              <a:rPr lang="de-DE" sz="1800" dirty="0" err="1"/>
              <a:t>occurences</a:t>
            </a:r>
            <a:r>
              <a:rPr lang="de-DE" sz="1800" dirty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remove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having</a:t>
            </a:r>
            <a:r>
              <a:rPr lang="de-DE" sz="1800" dirty="0" smtClean="0"/>
              <a:t> </a:t>
            </a:r>
            <a:r>
              <a:rPr lang="de-DE" sz="1800" dirty="0" err="1" smtClean="0"/>
              <a:t>little</a:t>
            </a:r>
            <a:r>
              <a:rPr lang="de-DE" sz="1800" dirty="0" smtClean="0"/>
              <a:t> </a:t>
            </a:r>
            <a:r>
              <a:rPr lang="de-DE" sz="1800" dirty="0" err="1" smtClean="0"/>
              <a:t>impact</a:t>
            </a:r>
            <a:r>
              <a:rPr lang="de-DE" sz="1800" dirty="0" smtClean="0"/>
              <a:t> on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endParaRPr lang="de-DE" sz="1800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Try </a:t>
            </a:r>
            <a:r>
              <a:rPr lang="de-DE" sz="1800" dirty="0"/>
              <a:t>additional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improve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(e.g</a:t>
            </a:r>
            <a:r>
              <a:rPr lang="de-DE" sz="1800" dirty="0"/>
              <a:t>. </a:t>
            </a:r>
            <a:r>
              <a:rPr lang="de-DE" sz="1800" dirty="0" err="1"/>
              <a:t>whether</a:t>
            </a:r>
            <a:r>
              <a:rPr lang="de-DE" sz="1800" dirty="0"/>
              <a:t> tag </a:t>
            </a:r>
            <a:r>
              <a:rPr lang="de-DE" sz="1800" dirty="0" err="1"/>
              <a:t>appears</a:t>
            </a:r>
            <a:r>
              <a:rPr lang="de-DE" sz="1800" dirty="0"/>
              <a:t> in title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body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/>
              <a:t>or</a:t>
            </a:r>
            <a:r>
              <a:rPr lang="de-DE" sz="1800" dirty="0"/>
              <a:t> not</a:t>
            </a:r>
            <a:r>
              <a:rPr lang="de-DE" sz="1800" dirty="0" smtClean="0"/>
              <a:t>)</a:t>
            </a:r>
            <a:endParaRPr lang="de-DE" sz="1800" dirty="0"/>
          </a:p>
          <a:p>
            <a:endParaRPr lang="de-DE" sz="1800" b="1" dirty="0" smtClean="0"/>
          </a:p>
          <a:p>
            <a:r>
              <a:rPr lang="de-DE" sz="1800" b="1" dirty="0" err="1" smtClean="0"/>
              <a:t>Challenges</a:t>
            </a:r>
            <a:r>
              <a:rPr lang="de-DE" sz="1800" b="1" dirty="0" smtClean="0"/>
              <a:t>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highly</a:t>
            </a:r>
            <a:r>
              <a:rPr lang="de-DE" sz="1800" dirty="0" smtClean="0"/>
              <a:t> </a:t>
            </a:r>
            <a:r>
              <a:rPr lang="de-DE" sz="1800" dirty="0" err="1" smtClean="0"/>
              <a:t>depends</a:t>
            </a:r>
            <a:r>
              <a:rPr lang="de-DE" sz="1800" dirty="0" smtClean="0"/>
              <a:t> on </a:t>
            </a:r>
            <a:r>
              <a:rPr lang="de-DE" sz="1800" dirty="0" err="1" smtClean="0"/>
              <a:t>preprocessing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 smtClean="0"/>
              <a:t>stop-word</a:t>
            </a:r>
            <a:r>
              <a:rPr lang="de-DE" sz="1800" dirty="0" smtClean="0"/>
              <a:t> </a:t>
            </a:r>
            <a:r>
              <a:rPr lang="de-DE" sz="1800" dirty="0" err="1"/>
              <a:t>removal</a:t>
            </a:r>
            <a:r>
              <a:rPr lang="de-DE" sz="1800" dirty="0"/>
              <a:t>, </a:t>
            </a: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synonyms</a:t>
            </a:r>
            <a:r>
              <a:rPr lang="de-DE" sz="1800" dirty="0" smtClean="0"/>
              <a:t>, ...)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crucial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(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important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frequently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but not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171450" indent="-171450">
              <a:buFont typeface="Arial"/>
              <a:buChar char="•"/>
            </a:pPr>
            <a:endParaRPr lang="de-DE" sz="1800" i="1" dirty="0"/>
          </a:p>
          <a:p>
            <a:r>
              <a:rPr lang="de-DE" sz="1800" b="1" dirty="0" smtClean="0"/>
              <a:t>Transformation: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e.g. TF-IDF,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occuring</a:t>
            </a:r>
            <a:r>
              <a:rPr lang="de-DE" sz="1800" dirty="0"/>
              <a:t> </a:t>
            </a:r>
            <a:r>
              <a:rPr lang="de-DE" sz="1800" dirty="0" err="1" smtClean="0"/>
              <a:t>more</a:t>
            </a:r>
            <a:r>
              <a:rPr lang="de-DE" sz="1800" dirty="0"/>
              <a:t> </a:t>
            </a:r>
            <a:r>
              <a:rPr lang="de-DE" sz="1800" dirty="0" err="1" smtClean="0"/>
              <a:t>often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in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important</a:t>
            </a:r>
            <a:r>
              <a:rPr lang="de-DE" sz="1800" dirty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err="1"/>
              <a:t>s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44" y="5573296"/>
            <a:ext cx="2266455" cy="5666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8873" y="4271966"/>
            <a:ext cx="305724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b="1" smtClean="0"/>
              <a:t>Goal:</a:t>
            </a:r>
          </a:p>
          <a:p>
            <a:r>
              <a:rPr lang="en-US" sz="1800" dirty="0" smtClean="0"/>
              <a:t>get </a:t>
            </a:r>
            <a:r>
              <a:rPr lang="en-US" sz="1800" dirty="0"/>
              <a:t>best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083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(I)</a:t>
            </a:r>
            <a:endParaRPr lang="de-DE" b="1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Start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train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Multinomial</a:t>
                </a:r>
                <a:r>
                  <a:rPr lang="de-DE" sz="1600" dirty="0" smtClean="0"/>
                  <a:t> Naive </a:t>
                </a:r>
                <a:r>
                  <a:rPr lang="de-DE" sz="1600" dirty="0" err="1" smtClean="0"/>
                  <a:t>Bayes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(</a:t>
                </a:r>
                <a:r>
                  <a:rPr lang="de-DE" sz="1600" i="1" dirty="0" err="1" smtClean="0"/>
                  <a:t>MultinomialNB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from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sklearn</a:t>
                </a:r>
                <a:r>
                  <a:rPr lang="de-DE" sz="1600" i="1" dirty="0" smtClean="0"/>
                  <a:t>)</a:t>
                </a:r>
              </a:p>
              <a:p>
                <a:pPr marL="171450" indent="-171450">
                  <a:buFont typeface="Arial"/>
                  <a:buChar char="•"/>
                </a:pPr>
                <a:endParaRPr lang="de-DE" sz="1600" i="1" dirty="0"/>
              </a:p>
              <a:p>
                <a:r>
                  <a:rPr lang="de-DE" sz="1600" b="1" dirty="0" err="1" smtClean="0"/>
                  <a:t>Two</a:t>
                </a:r>
                <a:r>
                  <a:rPr lang="de-DE" sz="1600" b="1" dirty="0" smtClean="0"/>
                  <a:t> Naive </a:t>
                </a:r>
                <a:r>
                  <a:rPr lang="de-DE" sz="1600" b="1" dirty="0" err="1" smtClean="0"/>
                  <a:t>Bayes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approaches</a:t>
                </a:r>
                <a:r>
                  <a:rPr lang="de-DE" sz="1600" b="1" dirty="0"/>
                  <a:t>:</a:t>
                </a:r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First </a:t>
                </a:r>
                <a:r>
                  <a:rPr lang="de-DE" sz="1600" dirty="0" err="1" smtClean="0"/>
                  <a:t>approach</a:t>
                </a:r>
                <a:r>
                  <a:rPr lang="de-DE" sz="1600" dirty="0" smtClean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multiple </a:t>
                </a:r>
                <a:r>
                  <a:rPr lang="de-DE" sz="1600" i="1" dirty="0" err="1"/>
                  <a:t>binary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(1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/tag)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= {</a:t>
                </a:r>
                <a:r>
                  <a:rPr lang="de-DE" sz="1600" dirty="0" err="1" smtClean="0"/>
                  <a:t>true</a:t>
                </a:r>
                <a:r>
                  <a:rPr lang="de-DE" sz="1600" dirty="0" smtClean="0"/>
                  <a:t>, </a:t>
                </a:r>
                <a:r>
                  <a:rPr lang="de-DE" sz="1600" dirty="0" err="1" smtClean="0"/>
                  <a:t>false</a:t>
                </a:r>
                <a:r>
                  <a:rPr lang="de-DE" sz="1600" dirty="0" smtClean="0"/>
                  <a:t>}</a:t>
                </a:r>
                <a:endParaRPr lang="de-DE" sz="1600" dirty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Apply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on </a:t>
                </a:r>
                <a:r>
                  <a:rPr lang="de-DE" sz="1600" dirty="0" err="1" smtClean="0"/>
                  <a:t>test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most</a:t>
                </a:r>
                <a:r>
                  <a:rPr lang="de-DE" sz="1600" dirty="0" smtClean="0"/>
                  <a:t> probable tags</a:t>
                </a:r>
              </a:p>
              <a:p>
                <a:pPr marL="623888" lvl="1" indent="-219075">
                  <a:buFont typeface="Arial" charset="0"/>
                  <a:buChar char="•"/>
                </a:pPr>
                <a:endParaRPr lang="de-DE" sz="1600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Second </a:t>
                </a:r>
                <a:r>
                  <a:rPr lang="de-DE" sz="1600" dirty="0" err="1" smtClean="0"/>
                  <a:t>approach</a:t>
                </a:r>
                <a:r>
                  <a:rPr lang="de-DE" sz="1600" dirty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a </a:t>
                </a:r>
                <a:r>
                  <a:rPr lang="de-DE" sz="1600" dirty="0" err="1" smtClean="0"/>
                  <a:t>single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</a:t>
                </a:r>
                <a:r>
                  <a:rPr lang="de-DE" sz="1600" u="sng" dirty="0" err="1"/>
                  <a:t>for</a:t>
                </a:r>
                <a:r>
                  <a:rPr lang="de-DE" sz="1600" u="sng" dirty="0"/>
                  <a:t> </a:t>
                </a:r>
                <a:r>
                  <a:rPr lang="de-DE" sz="1600" u="sng" dirty="0" smtClean="0"/>
                  <a:t>all</a:t>
                </a:r>
                <a:r>
                  <a:rPr lang="de-DE" sz="1600" dirty="0" smtClean="0"/>
                  <a:t> </a:t>
                </a:r>
                <a:r>
                  <a:rPr lang="de-DE" sz="1600" i="1" dirty="0" err="1" smtClean="0"/>
                  <a:t>n</a:t>
                </a:r>
                <a:r>
                  <a:rPr lang="de-DE" sz="1600" dirty="0" smtClean="0"/>
                  <a:t> tags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>
                    <a:ea typeface="Cambria Math" charset="0"/>
                    <a:cs typeface="Cambria Math" charset="0"/>
                  </a:rPr>
                  <a:t>#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classes</a:t>
                </a:r>
                <a:r>
                  <a:rPr lang="de-DE" sz="1600" dirty="0" smtClean="0">
                    <a:ea typeface="Cambria Math" charset="0"/>
                    <a:cs typeface="Cambria Math" charset="0"/>
                  </a:rPr>
                  <a:t> = 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n</a:t>
                </a:r>
                <a:endParaRPr lang="de-DE" sz="1600" dirty="0" smtClean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/>
                  <a:t>Apply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test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most</a:t>
                </a:r>
                <a:r>
                  <a:rPr lang="de-DE" sz="1600" dirty="0"/>
                  <a:t> probable </a:t>
                </a:r>
                <a:r>
                  <a:rPr lang="de-DE" sz="1600" dirty="0" smtClean="0"/>
                  <a:t>tags</a:t>
                </a:r>
                <a:endParaRPr lang="de-DE" sz="1600" i="1" dirty="0"/>
              </a:p>
              <a:p>
                <a:pPr marL="171450" indent="-171450">
                  <a:buFont typeface="Arial"/>
                  <a:buChar char="•"/>
                </a:pPr>
                <a:endParaRPr lang="de-DE" sz="1600" i="1" dirty="0" smtClean="0"/>
              </a:p>
              <a:p>
                <a:r>
                  <a:rPr lang="de-DE" sz="1600" b="1" dirty="0" err="1"/>
                  <a:t>Reasons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for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choosing</a:t>
                </a:r>
                <a:r>
                  <a:rPr lang="de-DE" sz="1600" b="1" dirty="0"/>
                  <a:t> </a:t>
                </a:r>
                <a:r>
                  <a:rPr lang="de-DE" sz="1600" b="1" dirty="0" err="1" smtClean="0"/>
                  <a:t>classification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over</a:t>
                </a:r>
                <a:r>
                  <a:rPr lang="de-DE" sz="1600" b="1" dirty="0" smtClean="0"/>
                  <a:t> (linear) </a:t>
                </a:r>
                <a:r>
                  <a:rPr lang="de-DE" sz="1600" b="1" dirty="0" err="1" smtClean="0"/>
                  <a:t>regression</a:t>
                </a:r>
                <a:r>
                  <a:rPr lang="de-DE" sz="1600" b="1" dirty="0" smtClean="0"/>
                  <a:t>:</a:t>
                </a:r>
                <a:endParaRPr lang="de-DE" sz="1600" b="1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have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 xmlns="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Tags: </a:t>
                </a:r>
                <a14:m>
                  <m:oMath xmlns:m="http://schemas.openxmlformats.org/officeDocument/2006/math" xmlns="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is a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natural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number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Also: </a:t>
                </a: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if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post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contains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specific</a:t>
                </a:r>
                <a:r>
                  <a:rPr lang="de-DE" sz="1600" dirty="0" smtClean="0"/>
                  <a:t> tag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binary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tags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typical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classification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act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( = </a:t>
                </a:r>
                <a:r>
                  <a:rPr lang="de-DE" sz="1600" dirty="0" err="1" smtClean="0"/>
                  <a:t>output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classifiers</a:t>
                </a:r>
                <a:r>
                  <a:rPr lang="de-DE" sz="1600" dirty="0" smtClean="0"/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366" t="-4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9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(II)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91740" y="1695447"/>
            <a:ext cx="8266668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First </a:t>
            </a:r>
            <a:r>
              <a:rPr lang="de-DE" sz="1600" b="1" dirty="0" err="1" smtClean="0"/>
              <a:t>tests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en-US" sz="1600" b="1" dirty="0" smtClean="0"/>
              <a:t>Naïve Bayes</a:t>
            </a:r>
            <a:r>
              <a:rPr lang="en-US" sz="1600" dirty="0" smtClean="0"/>
              <a:t> (full data set)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1600" dirty="0" smtClean="0"/>
              <a:t>sufficient results, but still enough space left for improvements (e.g. improve preprocessing, feature selection, weight important </a:t>
            </a:r>
            <a:r>
              <a:rPr lang="en-US" sz="1600" dirty="0" smtClean="0"/>
              <a:t>features, </a:t>
            </a:r>
            <a:r>
              <a:rPr lang="is-IS" sz="1600" dirty="0" smtClean="0"/>
              <a:t>…</a:t>
            </a:r>
            <a:r>
              <a:rPr lang="en-US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Na</a:t>
            </a:r>
            <a:r>
              <a:rPr lang="en-US" sz="1600" dirty="0" err="1"/>
              <a:t>ï</a:t>
            </a:r>
            <a:r>
              <a:rPr lang="de-DE" sz="1600" dirty="0" err="1" smtClean="0"/>
              <a:t>ve</a:t>
            </a:r>
            <a:r>
              <a:rPr lang="de-DE" sz="1600" dirty="0" smtClean="0"/>
              <a:t> </a:t>
            </a:r>
            <a:r>
              <a:rPr lang="de-DE" sz="1600" dirty="0" err="1" smtClean="0"/>
              <a:t>Bayes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supervised</a:t>
            </a:r>
            <a:r>
              <a:rPr lang="de-DE" sz="1600" dirty="0" smtClean="0"/>
              <a:t> </a:t>
            </a:r>
            <a:r>
              <a:rPr lang="de-DE" sz="1600" dirty="0" err="1" smtClean="0"/>
              <a:t>models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/>
              <a:t>k-Nearest </a:t>
            </a:r>
            <a:r>
              <a:rPr lang="en-US" sz="1600" b="1" dirty="0" smtClean="0"/>
              <a:t>Neighbors: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suggest</a:t>
            </a:r>
            <a:r>
              <a:rPr lang="de-DE" sz="1600" dirty="0" smtClean="0"/>
              <a:t> h </a:t>
            </a:r>
            <a:r>
              <a:rPr lang="de-DE" sz="1600" dirty="0" err="1" smtClean="0"/>
              <a:t>most</a:t>
            </a:r>
            <a:r>
              <a:rPr lang="de-DE" sz="1600" dirty="0" smtClean="0"/>
              <a:t> probable tags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probability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depends</a:t>
            </a:r>
            <a:r>
              <a:rPr lang="de-DE" sz="1600" dirty="0" smtClean="0"/>
              <a:t> on:</a:t>
            </a:r>
          </a:p>
          <a:p>
            <a:pPr marL="1200150" lvl="2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1600" dirty="0"/>
              <a:t>number of neighbors that </a:t>
            </a:r>
            <a:r>
              <a:rPr lang="en-US" sz="1600" dirty="0" smtClean="0"/>
              <a:t>contain these suggested tags</a:t>
            </a:r>
            <a:endParaRPr lang="de-DE" sz="1600" dirty="0" smtClean="0"/>
          </a:p>
          <a:p>
            <a:pPr marL="1200150" lvl="2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distance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neighboring</a:t>
            </a:r>
            <a:r>
              <a:rPr lang="de-DE" sz="1600" dirty="0" smtClean="0"/>
              <a:t> </a:t>
            </a:r>
            <a:r>
              <a:rPr lang="de-DE" sz="1600" dirty="0" err="1" smtClean="0"/>
              <a:t>documents</a:t>
            </a:r>
            <a:r>
              <a:rPr lang="de-DE" sz="1600" dirty="0" smtClean="0"/>
              <a:t>/</a:t>
            </a:r>
            <a:r>
              <a:rPr lang="de-DE" sz="1600" dirty="0" err="1" smtClean="0"/>
              <a:t>posts</a:t>
            </a:r>
            <a:endParaRPr lang="en-US" sz="1600" dirty="0"/>
          </a:p>
          <a:p>
            <a:endParaRPr lang="de-DE" sz="1600" i="1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1600" b="1" dirty="0" smtClean="0"/>
              <a:t>Linear SVM:</a:t>
            </a:r>
          </a:p>
          <a:p>
            <a:pPr marL="492125" lvl="1" indent="-196850">
              <a:lnSpc>
                <a:spcPct val="120000"/>
              </a:lnSpc>
              <a:buFont typeface="Wingdings" charset="2"/>
              <a:buChar char="§"/>
            </a:pPr>
            <a:r>
              <a:rPr lang="en-US" sz="1600" dirty="0" smtClean="0"/>
              <a:t>Use only a few features that represent the entire </a:t>
            </a:r>
            <a:r>
              <a:rPr lang="en-US" sz="1600" dirty="0" smtClean="0"/>
              <a:t>post</a:t>
            </a:r>
            <a:endParaRPr lang="en-US" sz="1600" dirty="0"/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57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err="1"/>
              <a:t>n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r>
              <a:rPr lang="de-DE" sz="1800" b="1" dirty="0"/>
              <a:t>:</a:t>
            </a:r>
            <a:endParaRPr lang="de-DE" sz="1800" b="1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u="sng" dirty="0" smtClean="0"/>
              <a:t> (</a:t>
            </a:r>
            <a:r>
              <a:rPr lang="de-DE" sz="1800" u="sng" dirty="0" err="1" smtClean="0"/>
              <a:t>k</a:t>
            </a:r>
            <a:r>
              <a:rPr lang="de-DE" sz="1800" u="sng" dirty="0" smtClean="0"/>
              <a:t>)</a:t>
            </a:r>
            <a:r>
              <a:rPr lang="de-DE" sz="1800" dirty="0" smtClean="0"/>
              <a:t>: #tags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endParaRPr lang="de-DE" sz="1800" i="1" dirty="0" smtClean="0"/>
          </a:p>
          <a:p>
            <a:pPr lvl="1"/>
            <a:endParaRPr lang="de-DE" sz="1800" i="1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b="1" dirty="0" err="1"/>
              <a:t>Hierarchical</a:t>
            </a:r>
            <a:r>
              <a:rPr lang="de-DE" sz="1800" b="1" dirty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</a:t>
            </a:r>
            <a:r>
              <a:rPr lang="de-DE" sz="1800" b="1" dirty="0" smtClean="0"/>
              <a:t>Clustering:</a:t>
            </a:r>
            <a:endParaRPr lang="de-DE" sz="1800" b="1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: </a:t>
            </a:r>
            <a:r>
              <a:rPr lang="de-DE" sz="1800" i="1" dirty="0"/>
              <a:t>Ward </a:t>
            </a:r>
            <a:r>
              <a:rPr lang="de-DE" sz="1800" i="1" dirty="0" err="1"/>
              <a:t>criterion</a:t>
            </a:r>
            <a:r>
              <a:rPr lang="de-DE" sz="1800" i="1" dirty="0"/>
              <a:t> </a:t>
            </a:r>
            <a:r>
              <a:rPr lang="de-DE" sz="1800" dirty="0"/>
              <a:t>(</a:t>
            </a:r>
            <a:r>
              <a:rPr lang="de-DE" sz="1800" dirty="0" err="1"/>
              <a:t>minimum</a:t>
            </a:r>
            <a:r>
              <a:rPr lang="de-DE" sz="1800" dirty="0"/>
              <a:t> </a:t>
            </a:r>
            <a:r>
              <a:rPr lang="de-DE" sz="1800" dirty="0" err="1"/>
              <a:t>variance</a:t>
            </a:r>
            <a:r>
              <a:rPr lang="de-DE" sz="1800" dirty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/>
              <a:t>Distance</a:t>
            </a:r>
            <a:r>
              <a:rPr lang="de-DE" sz="1800" dirty="0"/>
              <a:t>: </a:t>
            </a:r>
            <a:r>
              <a:rPr lang="de-DE" sz="1800" i="1" dirty="0" err="1"/>
              <a:t>Euclidean</a:t>
            </a:r>
            <a:endParaRPr lang="de-DE" sz="1800" i="1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/>
              <a:t>Stop</a:t>
            </a:r>
            <a:r>
              <a:rPr lang="de-DE" sz="1800" u="sng" dirty="0"/>
              <a:t> </a:t>
            </a:r>
            <a:r>
              <a:rPr lang="de-DE" sz="1800" u="sng" dirty="0" err="1"/>
              <a:t>criterion</a:t>
            </a:r>
            <a:r>
              <a:rPr lang="de-DE" sz="1800" dirty="0"/>
              <a:t>: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clusters</a:t>
            </a:r>
            <a:r>
              <a:rPr lang="de-DE" sz="1800" dirty="0"/>
              <a:t> (#tags</a:t>
            </a:r>
            <a:r>
              <a:rPr lang="de-DE" sz="1800" dirty="0" smtClean="0"/>
              <a:t>)</a:t>
            </a:r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3978" t="16887" r="11459" b="14093"/>
          <a:stretch/>
        </p:blipFill>
        <p:spPr>
          <a:xfrm>
            <a:off x="5948344" y="3111500"/>
            <a:ext cx="2857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2005275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746735"/>
            <a:ext cx="333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</a:t>
            </a:r>
            <a:r>
              <a:rPr lang="de-DE" sz="1400" b="1" dirty="0" err="1" smtClean="0">
                <a:sym typeface="Wingdings"/>
              </a:rPr>
              <a:t>measure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65233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0.332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0.285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0.298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0.262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0.281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0.255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u="sng" dirty="0" err="1" smtClean="0"/>
              <a:t>two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predicted</a:t>
            </a:r>
            <a:r>
              <a:rPr lang="de-DE" sz="1400" u="sng" dirty="0" smtClean="0"/>
              <a:t> tags</a:t>
            </a:r>
            <a:r>
              <a:rPr lang="de-DE" sz="1400" dirty="0" smtClean="0"/>
              <a:t> 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#tags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Macintosh PowerPoint</Application>
  <PresentationFormat>Bildschirmpräsentation (4:3)</PresentationFormat>
  <Paragraphs>170</Paragraphs>
  <Slides>12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Standarddesign</vt:lpstr>
      <vt:lpstr>Formel</vt:lpstr>
      <vt:lpstr>PowerPoint-Präsentation</vt:lpstr>
      <vt:lpstr>Recap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578</cp:revision>
  <dcterms:created xsi:type="dcterms:W3CDTF">2005-10-19T08:19:59Z</dcterms:created>
  <dcterms:modified xsi:type="dcterms:W3CDTF">2016-05-19T05:09:07Z</dcterms:modified>
</cp:coreProperties>
</file>