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8" r:id="rId2"/>
    <p:sldId id="408" r:id="rId3"/>
    <p:sldId id="392" r:id="rId4"/>
    <p:sldId id="394" r:id="rId5"/>
    <p:sldId id="395" r:id="rId6"/>
    <p:sldId id="397" r:id="rId7"/>
    <p:sldId id="409" r:id="rId8"/>
    <p:sldId id="402" r:id="rId9"/>
    <p:sldId id="399" r:id="rId10"/>
    <p:sldId id="400" r:id="rId11"/>
    <p:sldId id="401" r:id="rId12"/>
    <p:sldId id="406" r:id="rId13"/>
    <p:sldId id="404" r:id="rId14"/>
    <p:sldId id="407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7" autoAdjust="0"/>
    <p:restoredTop sz="94643"/>
  </p:normalViewPr>
  <p:slideViewPr>
    <p:cSldViewPr snapToGrid="0" snapToObjects="1">
      <p:cViewPr>
        <p:scale>
          <a:sx n="116" d="100"/>
          <a:sy n="116" d="100"/>
        </p:scale>
        <p:origin x="-1056" y="-232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59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79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7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kti.tugraz.at/staff/denis/courses/kddm1/intro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Tag </a:t>
            </a:r>
            <a:r>
              <a:rPr lang="de-DE" b="1" dirty="0" err="1" smtClean="0"/>
              <a:t>Correlation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601597"/>
            <a:ext cx="7772400" cy="42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1. Preprocessing</a:t>
            </a:r>
            <a:endParaRPr lang="en-US" sz="2800" dirty="0"/>
          </a:p>
          <a:p>
            <a:endParaRPr lang="en-US" sz="1500" dirty="0"/>
          </a:p>
          <a:p>
            <a:pPr lvl="1">
              <a:buFont typeface="Wingdings" charset="2"/>
              <a:buChar char="§"/>
            </a:pPr>
            <a:r>
              <a:rPr lang="en-US" sz="1600" dirty="0"/>
              <a:t>Parse </a:t>
            </a:r>
            <a:r>
              <a:rPr lang="en-US" sz="1600" dirty="0" smtClean="0"/>
              <a:t>XML from Stack Exchange Data Dump </a:t>
            </a:r>
            <a:r>
              <a:rPr lang="en-US" sz="1600" dirty="0"/>
              <a:t>(title, body, tags</a:t>
            </a:r>
            <a:r>
              <a:rPr lang="en-US" sz="1600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Strip html code from body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Tokenize title + </a:t>
            </a:r>
            <a:r>
              <a:rPr lang="en-US" sz="1600" dirty="0"/>
              <a:t>body (be careful: “C++” != “C” != “C#”</a:t>
            </a:r>
            <a:r>
              <a:rPr lang="en-US" sz="16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Stop word removal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Stemming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Lemmatization (be careful: “Windows” (OS) != “window”)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POS-</a:t>
            </a:r>
            <a:r>
              <a:rPr lang="en-US" sz="1600" dirty="0" smtClean="0"/>
              <a:t>tagging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Filter </a:t>
            </a:r>
            <a:r>
              <a:rPr lang="en-US" sz="1600" dirty="0"/>
              <a:t>“rare”/”unique” tags </a:t>
            </a:r>
            <a:r>
              <a:rPr lang="en-US" sz="1600" dirty="0" smtClean="0">
                <a:sym typeface="Wingdings"/>
              </a:rPr>
              <a:t></a:t>
            </a:r>
            <a:r>
              <a:rPr lang="en-US" sz="1600" dirty="0" smtClean="0"/>
              <a:t> </a:t>
            </a:r>
            <a:r>
              <a:rPr lang="en-US" sz="1600" dirty="0"/>
              <a:t>reduce dimensionality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Structure related tags (synonyms from Stack Exchange Data Explorer)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8751" y="3702810"/>
            <a:ext cx="159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Content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01642" y="5208392"/>
            <a:ext cx="50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Tags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993817" y="3053879"/>
            <a:ext cx="112607" cy="1619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021661" y="5086210"/>
            <a:ext cx="64358" cy="507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581932"/>
            <a:ext cx="7772400" cy="412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2. Supervised learning</a:t>
            </a:r>
          </a:p>
          <a:p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Separate </a:t>
            </a:r>
            <a:r>
              <a:rPr lang="en-US" sz="1600" dirty="0"/>
              <a:t>data into test &amp; training data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supervised learning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Naïve Bayes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Support Vector Machines (SVM)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k-Nearest Neighbors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Recall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F1 measure</a:t>
            </a:r>
          </a:p>
        </p:txBody>
      </p:sp>
    </p:spTree>
    <p:extLst>
      <p:ext uri="{BB962C8B-B14F-4D97-AF65-F5344CB8AC3E}">
        <p14:creationId xmlns:p14="http://schemas.microsoft.com/office/powerpoint/2010/main" val="174654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52463" y="1646564"/>
            <a:ext cx="7772400" cy="468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3. Unsupervised </a:t>
            </a:r>
            <a:r>
              <a:rPr lang="en-US" dirty="0"/>
              <a:t>learning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k-means clustering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Hierarchical Agglomerative Clustering (HAC)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Calculate </a:t>
            </a:r>
            <a:r>
              <a:rPr lang="en-US" sz="1600" dirty="0"/>
              <a:t>TF-­</a:t>
            </a:r>
            <a:r>
              <a:rPr lang="en-US" sz="1600" dirty="0" smtClean="0"/>
              <a:t>IDF (weighting)</a:t>
            </a:r>
            <a:endParaRPr lang="en-US" sz="1600" dirty="0"/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Precision, Recall, F1 measure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Rand Index</a:t>
            </a:r>
          </a:p>
          <a:p>
            <a:pPr lvl="2">
              <a:buFont typeface="Wingdings" charset="2"/>
              <a:buChar char="§"/>
            </a:pPr>
            <a:endParaRPr lang="en-US" dirty="0"/>
          </a:p>
          <a:p>
            <a:pPr marL="114300" indent="0"/>
            <a:r>
              <a:rPr lang="en-US" dirty="0" smtClean="0"/>
              <a:t>4. Compare both approaches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46" t="6262" r="3752" b="8993"/>
          <a:stretch/>
        </p:blipFill>
        <p:spPr>
          <a:xfrm>
            <a:off x="5727383" y="3318768"/>
            <a:ext cx="2779776" cy="20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476086"/>
            <a:ext cx="5999380" cy="400526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  <a:br>
              <a:rPr lang="en-US" sz="1800" b="1" dirty="0" smtClean="0"/>
            </a:br>
            <a:endParaRPr lang="en-US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an </a:t>
            </a:r>
            <a:r>
              <a:rPr lang="en-US" sz="1800" u="sng" dirty="0"/>
              <a:t>supervised</a:t>
            </a:r>
            <a:r>
              <a:rPr lang="en-US" sz="1800" dirty="0"/>
              <a:t> and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  <a:br>
              <a:rPr lang="en-US" sz="1800" dirty="0" smtClean="0"/>
            </a:br>
            <a:endParaRPr lang="en-US" sz="1800" dirty="0" smtClean="0"/>
          </a:p>
          <a:p>
            <a:pPr marL="0" indent="0"/>
            <a:r>
              <a:rPr lang="en-US" sz="1800" b="1" dirty="0"/>
              <a:t>Data </a:t>
            </a:r>
            <a:r>
              <a:rPr lang="en-US" sz="1800" b="1" dirty="0" smtClean="0"/>
              <a:t>set</a:t>
            </a:r>
            <a:br>
              <a:rPr lang="en-US" sz="1800" b="1" dirty="0" smtClean="0"/>
            </a:b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/>
              <a:t>Exchange 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</a:t>
            </a:r>
            <a:r>
              <a:rPr lang="de-DE" sz="1800" dirty="0"/>
              <a:t>2016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16" y="3410433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3205"/>
              </p:ext>
            </p:extLst>
          </p:nvPr>
        </p:nvGraphicFramePr>
        <p:xfrm>
          <a:off x="734697" y="4878830"/>
          <a:ext cx="3255455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10"/>
                <a:gridCol w="1580145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9470"/>
              </p:ext>
            </p:extLst>
          </p:nvPr>
        </p:nvGraphicFramePr>
        <p:xfrm>
          <a:off x="5431345" y="4573503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55"/>
                <a:gridCol w="1466500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r>
                        <a:rPr lang="en-US" sz="1800" baseline="0" dirty="0" smtClean="0"/>
                        <a:t> per </a:t>
                      </a:r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</a:t>
            </a:r>
            <a:endParaRPr lang="de-DE" b="1" dirty="0" smtClean="0"/>
          </a:p>
        </p:txBody>
      </p:sp>
      <p:sp>
        <p:nvSpPr>
          <p:cNvPr id="2" name="Rechteck 1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" y="1632615"/>
            <a:ext cx="8173692" cy="3624911"/>
          </a:xfrm>
          <a:prstGeom prst="rect">
            <a:avLst/>
          </a:prstGeom>
        </p:spPr>
      </p:pic>
      <p:sp>
        <p:nvSpPr>
          <p:cNvPr id="7" name="Pfeil nach oben 6"/>
          <p:cNvSpPr/>
          <p:nvPr/>
        </p:nvSpPr>
        <p:spPr>
          <a:xfrm flipH="1">
            <a:off x="6231535" y="3956055"/>
            <a:ext cx="338074" cy="16719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4933" y="5865099"/>
            <a:ext cx="7956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Source: </a:t>
            </a:r>
            <a:r>
              <a:rPr lang="de-DE" sz="1000" dirty="0" smtClean="0"/>
              <a:t>KDDM1 – </a:t>
            </a:r>
            <a:r>
              <a:rPr lang="de-DE" sz="1000" dirty="0" smtClean="0">
                <a:hlinkClick r:id="rId4"/>
              </a:rPr>
              <a:t>Introduction </a:t>
            </a:r>
            <a:r>
              <a:rPr lang="de-DE" sz="1000" dirty="0">
                <a:hlinkClick r:id="rId4"/>
              </a:rPr>
              <a:t>and </a:t>
            </a:r>
            <a:r>
              <a:rPr lang="de-DE" sz="1000" dirty="0" smtClean="0">
                <a:hlinkClick r:id="rId4"/>
              </a:rPr>
              <a:t>Motivation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/>
              <a:t>Denis </a:t>
            </a:r>
            <a:r>
              <a:rPr lang="de-DE" sz="1000" dirty="0" err="1" smtClean="0"/>
              <a:t>Helic</a:t>
            </a:r>
            <a:r>
              <a:rPr lang="de-DE" sz="1000" dirty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Roman Kern (</a:t>
            </a:r>
            <a:r>
              <a:rPr lang="de-DE" sz="1000" dirty="0" err="1" smtClean="0"/>
              <a:t>October</a:t>
            </a:r>
            <a:r>
              <a:rPr lang="de-DE" sz="1000" dirty="0" smtClean="0"/>
              <a:t> 1st, 2015) 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728416"/>
            <a:ext cx="7945592" cy="4338154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500" dirty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r>
              <a:rPr lang="de-DE" sz="400" dirty="0" smtClean="0"/>
              <a:t/>
            </a:r>
            <a:br>
              <a:rPr lang="de-DE" sz="400" dirty="0" smtClean="0"/>
            </a:b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segments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(hex-)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characters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/>
              <a:t>Removed</a:t>
            </a:r>
            <a:r>
              <a:rPr lang="de-DE" sz="1800" dirty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500" i="1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/>
              <a:t>Goal: </a:t>
            </a:r>
            <a:r>
              <a:rPr lang="de-DE" sz="1800" i="1" dirty="0" err="1" smtClean="0">
                <a:sym typeface="Wingdings"/>
              </a:rPr>
              <a:t>get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best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prediction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accuracy</a:t>
            </a:r>
            <a:endParaRPr lang="de-DE" sz="1800" i="1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kern="0" dirty="0" err="1" smtClean="0"/>
              <a:t>Current</a:t>
            </a:r>
            <a:r>
              <a:rPr lang="de-DE" b="1" kern="0" dirty="0" smtClean="0"/>
              <a:t> Approach – Feature </a:t>
            </a:r>
            <a:r>
              <a:rPr lang="de-DE" b="1" kern="0" dirty="0" err="1" smtClean="0"/>
              <a:t>Selection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and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Preprocessing</a:t>
            </a:r>
            <a:endParaRPr lang="de-DE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>
            <a:off x="2786830" y="1927787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8463" y="1927787"/>
            <a:ext cx="4029483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2795967" y="2983685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7260" y="2977330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7408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680180"/>
            <a:ext cx="7772400" cy="45245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is-IS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Term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– inverse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(</a:t>
            </a:r>
            <a:r>
              <a:rPr lang="de-DE" sz="1800" dirty="0" err="1" smtClean="0"/>
              <a:t>TFxIDF</a:t>
            </a:r>
            <a:r>
              <a:rPr lang="de-DE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>
                <a:solidFill>
                  <a:srgbClr val="000000"/>
                </a:solidFill>
              </a:rPr>
              <a:t>Goal: </a:t>
            </a:r>
            <a:r>
              <a:rPr lang="de-DE" sz="1800" dirty="0" err="1" smtClean="0">
                <a:solidFill>
                  <a:srgbClr val="000000"/>
                </a:solidFill>
              </a:rPr>
              <a:t>weighting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function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give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more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importance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unique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words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within</a:t>
            </a:r>
            <a:r>
              <a:rPr lang="de-DE" sz="1800" dirty="0" smtClean="0">
                <a:solidFill>
                  <a:srgbClr val="000000"/>
                </a:solidFill>
              </a:rPr>
              <a:t> a </a:t>
            </a:r>
            <a:r>
              <a:rPr lang="de-DE" sz="1800" dirty="0" err="1" smtClean="0">
                <a:solidFill>
                  <a:srgbClr val="000000"/>
                </a:solidFill>
              </a:rPr>
              <a:t>collection</a:t>
            </a:r>
            <a:endParaRPr lang="de-DE" sz="18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 - Transformation</a:t>
            </a:r>
            <a:endParaRPr lang="de-DE" b="1" kern="0" dirty="0" smtClean="0"/>
          </a:p>
        </p:txBody>
      </p:sp>
      <p:pic>
        <p:nvPicPr>
          <p:cNvPr id="2" name="Bild 1" descr="bae842b33a4cafc0f22519cf960b05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2" y="2620258"/>
            <a:ext cx="3416300" cy="584200"/>
          </a:xfrm>
          <a:prstGeom prst="rect">
            <a:avLst/>
          </a:prstGeom>
        </p:spPr>
      </p:pic>
      <p:pic>
        <p:nvPicPr>
          <p:cNvPr id="3" name="Bild 2" descr="93a450846cf3e560824b1783405bfb2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1" y="3753935"/>
            <a:ext cx="3819703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 - </a:t>
            </a:r>
            <a:r>
              <a:rPr lang="de-DE" b="1" dirty="0" err="1" smtClean="0"/>
              <a:t>Classification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2" y="1806538"/>
            <a:ext cx="763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Multinomial</a:t>
            </a:r>
            <a:r>
              <a:rPr lang="de-DE" sz="1800" dirty="0" smtClean="0"/>
              <a:t> Naive </a:t>
            </a:r>
            <a:r>
              <a:rPr lang="de-DE" sz="1800" dirty="0" err="1" smtClean="0"/>
              <a:t>Bayes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i="1" dirty="0" err="1" smtClean="0"/>
              <a:t>sklearn.naive_bayes.MultinomialNB</a:t>
            </a:r>
            <a:endParaRPr lang="de-DE" sz="1800" i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3229870"/>
            <a:ext cx="26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 smtClean="0"/>
              <a:t>Two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approaches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87362" y="3809271"/>
            <a:ext cx="763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</a:p>
          <a:p>
            <a:pPr marL="800100" lvl="1" indent="-342900">
              <a:buFont typeface="Arial"/>
              <a:buChar char="•"/>
            </a:pPr>
            <a:r>
              <a:rPr lang="de-DE" sz="1800" dirty="0" err="1" smtClean="0"/>
              <a:t>Retrieving</a:t>
            </a:r>
            <a:r>
              <a:rPr lang="de-DE" sz="1800" dirty="0" smtClean="0"/>
              <a:t> (positive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negative) </a:t>
            </a:r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  <a:br>
              <a:rPr lang="de-DE" sz="1800" dirty="0" smtClean="0"/>
            </a:b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all tags</a:t>
            </a:r>
            <a:endParaRPr lang="de-DE" sz="1800" i="1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87362" y="5232603"/>
            <a:ext cx="7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 smtClean="0"/>
              <a:t>Reason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for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choosing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this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model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86923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 - </a:t>
            </a:r>
            <a:r>
              <a:rPr lang="de-DE" b="1" dirty="0" err="1" smtClean="0"/>
              <a:t>Classification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3229870"/>
            <a:ext cx="26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Motivation: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Top 10 Tags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7131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Cumulative</a:t>
            </a:r>
            <a:r>
              <a:rPr lang="de-DE" b="1" dirty="0" smtClean="0"/>
              <a:t> Tag </a:t>
            </a:r>
            <a:r>
              <a:rPr lang="de-DE" b="1" dirty="0" err="1" smtClean="0"/>
              <a:t>Frequency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Bildschirmpräsentation (4:3)</PresentationFormat>
  <Paragraphs>120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Standarddesign</vt:lpstr>
      <vt:lpstr>PowerPoint-Präsentation</vt:lpstr>
      <vt:lpstr>Recap</vt:lpstr>
      <vt:lpstr>Current Approach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389</cp:revision>
  <dcterms:created xsi:type="dcterms:W3CDTF">2005-10-19T08:19:59Z</dcterms:created>
  <dcterms:modified xsi:type="dcterms:W3CDTF">2016-05-17T17:22:06Z</dcterms:modified>
</cp:coreProperties>
</file>