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413" r:id="rId3"/>
    <p:sldId id="414" r:id="rId4"/>
    <p:sldId id="415" r:id="rId5"/>
    <p:sldId id="416" r:id="rId6"/>
    <p:sldId id="417" r:id="rId7"/>
    <p:sldId id="409" r:id="rId8"/>
    <p:sldId id="410" r:id="rId9"/>
    <p:sldId id="411" r:id="rId10"/>
    <p:sldId id="399" r:id="rId11"/>
    <p:sldId id="400" r:id="rId12"/>
    <p:sldId id="412" r:id="rId13"/>
    <p:sldId id="407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 autoAdjust="0"/>
    <p:restoredTop sz="94643"/>
  </p:normalViewPr>
  <p:slideViewPr>
    <p:cSldViewPr snapToGrid="0" snapToObjects="1">
      <p:cViewPr>
        <p:scale>
          <a:sx n="100" d="100"/>
          <a:sy n="100" d="100"/>
        </p:scale>
        <p:origin x="-1888" y="-576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11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5059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435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880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241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8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9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98732"/>
              </p:ext>
            </p:extLst>
          </p:nvPr>
        </p:nvGraphicFramePr>
        <p:xfrm>
          <a:off x="812405" y="1933414"/>
          <a:ext cx="7759581" cy="211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27"/>
                <a:gridCol w="2586527"/>
                <a:gridCol w="2586527"/>
              </a:tblGrid>
              <a:tr h="523387"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Recall</a:t>
                      </a:r>
                      <a:endParaRPr lang="de-DE" dirty="0"/>
                    </a:p>
                  </a:txBody>
                  <a:tcPr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MultinomialNB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0.332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0.285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k-Means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30000" dirty="0" smtClean="0"/>
                        <a:t>1)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0.298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0.262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HAC </a:t>
                      </a:r>
                      <a:r>
                        <a:rPr lang="de-DE" baseline="30000" dirty="0" smtClean="0"/>
                        <a:t>2)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12405" y="4675100"/>
            <a:ext cx="7759581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400" dirty="0" smtClean="0"/>
              <a:t>All </a:t>
            </a:r>
            <a:r>
              <a:rPr lang="de-DE" sz="1400" dirty="0" err="1" smtClean="0"/>
              <a:t>results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u="sng" dirty="0" err="1" smtClean="0"/>
              <a:t>two</a:t>
            </a:r>
            <a:r>
              <a:rPr lang="de-DE" sz="1400" u="sng" dirty="0" smtClean="0"/>
              <a:t> </a:t>
            </a:r>
            <a:r>
              <a:rPr lang="de-DE" sz="1400" u="sng" dirty="0" err="1" smtClean="0"/>
              <a:t>predicted</a:t>
            </a:r>
            <a:r>
              <a:rPr lang="de-DE" sz="1400" u="sng" dirty="0" smtClean="0"/>
              <a:t> tags</a:t>
            </a:r>
            <a:r>
              <a:rPr lang="de-DE" sz="1400" dirty="0" smtClean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tag </a:t>
            </a:r>
            <a:r>
              <a:rPr lang="de-DE" sz="1400" dirty="0" err="1" smtClean="0"/>
              <a:t>assignment</a:t>
            </a:r>
            <a:r>
              <a:rPr lang="de-DE" sz="1400" dirty="0" smtClean="0"/>
              <a:t> = 2.68)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1)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= #tags  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2) </a:t>
            </a:r>
            <a:r>
              <a:rPr lang="de-DE" sz="1400" dirty="0" err="1" smtClean="0"/>
              <a:t>Stop</a:t>
            </a:r>
            <a:r>
              <a:rPr lang="de-DE" sz="1400" dirty="0" smtClean="0"/>
              <a:t> </a:t>
            </a:r>
            <a:r>
              <a:rPr lang="de-DE" sz="1400" dirty="0" err="1" smtClean="0"/>
              <a:t>criterion</a:t>
            </a:r>
            <a:r>
              <a:rPr lang="de-DE" sz="1400" dirty="0" smtClean="0"/>
              <a:t> = #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dirty="0" smtClean="0"/>
              <a:t>#tags</a:t>
            </a:r>
            <a:endParaRPr lang="de-DE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First </a:t>
            </a:r>
            <a:r>
              <a:rPr lang="de-DE" b="1" dirty="0" err="1" smtClean="0"/>
              <a:t>results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Problems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Preprocessing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H</a:t>
            </a:r>
            <a:r>
              <a:rPr lang="de-DE" sz="1600" dirty="0" smtClean="0">
                <a:sym typeface="Wingdings"/>
              </a:rPr>
              <a:t>igh </a:t>
            </a:r>
            <a:r>
              <a:rPr lang="de-DE" sz="1600" dirty="0" err="1" smtClean="0">
                <a:sym typeface="Wingdings"/>
              </a:rPr>
              <a:t>dimensionality</a:t>
            </a:r>
            <a:r>
              <a:rPr lang="de-DE" sz="1600" dirty="0" smtClean="0">
                <a:sym typeface="Wingdings"/>
              </a:rPr>
              <a:t>  </a:t>
            </a:r>
            <a:r>
              <a:rPr lang="de-DE" sz="1600" dirty="0" err="1" smtClean="0">
                <a:sym typeface="Wingdings"/>
              </a:rPr>
              <a:t>sparse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matrix</a:t>
            </a:r>
            <a:endParaRPr lang="de-DE" sz="1600" dirty="0" smtClean="0">
              <a:sym typeface="Wingdings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POS-</a:t>
            </a:r>
            <a:r>
              <a:rPr lang="de-DE" sz="1600" dirty="0" err="1" smtClean="0"/>
              <a:t>tagging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lemmatization</a:t>
            </a:r>
            <a:r>
              <a:rPr lang="de-DE" sz="1600" dirty="0" smtClean="0"/>
              <a:t> not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 smtClean="0"/>
              <a:t>enough</a:t>
            </a:r>
            <a:endParaRPr lang="de-DE" sz="16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/>
              <a:t>s</a:t>
            </a:r>
            <a:r>
              <a:rPr lang="de-DE" sz="1600" dirty="0" err="1" smtClean="0"/>
              <a:t>ynonyms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similar</a:t>
            </a:r>
            <a:r>
              <a:rPr lang="de-DE" sz="1600" dirty="0" smtClean="0"/>
              <a:t> tags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61963" y="3071605"/>
            <a:ext cx="822483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smtClean="0"/>
              <a:t>Learning: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Choosing</a:t>
            </a:r>
            <a:r>
              <a:rPr lang="de-DE" sz="1600" dirty="0" smtClean="0"/>
              <a:t> proper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clusters</a:t>
            </a:r>
            <a:r>
              <a:rPr lang="de-DE" sz="1600" dirty="0" smtClean="0"/>
              <a:t> (</a:t>
            </a:r>
            <a:r>
              <a:rPr lang="de-DE" sz="1600" i="1" dirty="0" err="1" smtClean="0"/>
              <a:t>k</a:t>
            </a:r>
            <a:r>
              <a:rPr lang="de-DE" sz="1600" dirty="0" smtClean="0"/>
              <a:t>) </a:t>
            </a:r>
            <a:r>
              <a:rPr lang="de-DE" sz="1600" dirty="0" smtClean="0">
                <a:sym typeface="Wingdings"/>
              </a:rPr>
              <a:t> </a:t>
            </a:r>
            <a:r>
              <a:rPr lang="de-DE" sz="1600" dirty="0" err="1" smtClean="0">
                <a:sym typeface="Wingdings"/>
              </a:rPr>
              <a:t>dendrogram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from</a:t>
            </a:r>
            <a:r>
              <a:rPr lang="de-DE" sz="1600" dirty="0" smtClean="0">
                <a:sym typeface="Wingdings"/>
              </a:rPr>
              <a:t> HAC</a:t>
            </a:r>
            <a:endParaRPr lang="de-DE" sz="16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fitting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smtClean="0"/>
              <a:t>#</a:t>
            </a:r>
            <a:r>
              <a:rPr lang="de-DE" sz="1600" dirty="0" smtClean="0"/>
              <a:t>tags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predict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61963" y="4374013"/>
            <a:ext cx="822483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Runtime</a:t>
            </a:r>
            <a:r>
              <a:rPr lang="de-DE" sz="1600" b="1" dirty="0" smtClean="0"/>
              <a:t> &amp;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forward</a:t>
            </a:r>
            <a:r>
              <a:rPr lang="de-DE" sz="1600" dirty="0" smtClean="0"/>
              <a:t>/</a:t>
            </a:r>
            <a:r>
              <a:rPr lang="de-DE" sz="1600" dirty="0" err="1" smtClean="0"/>
              <a:t>backward</a:t>
            </a:r>
            <a:r>
              <a:rPr lang="de-DE" sz="1600" dirty="0" smtClean="0"/>
              <a:t> </a:t>
            </a:r>
            <a:r>
              <a:rPr lang="de-DE" sz="1600" dirty="0" err="1" smtClean="0"/>
              <a:t>selection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HAC </a:t>
            </a:r>
            <a:r>
              <a:rPr lang="de-DE" sz="1600" dirty="0" err="1" smtClean="0"/>
              <a:t>very</a:t>
            </a:r>
            <a:r>
              <a:rPr lang="de-DE" sz="1600" dirty="0" smtClean="0"/>
              <a:t> intensive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Expected</a:t>
            </a:r>
            <a:r>
              <a:rPr lang="de-DE" b="1" dirty="0" smtClean="0"/>
              <a:t> </a:t>
            </a:r>
            <a:r>
              <a:rPr lang="de-DE" b="1" dirty="0" err="1" smtClean="0"/>
              <a:t>results</a:t>
            </a:r>
            <a:r>
              <a:rPr lang="de-DE" b="1" dirty="0" smtClean="0"/>
              <a:t> &amp; Outlook</a:t>
            </a:r>
            <a:endParaRPr lang="de-DE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1963" y="1757214"/>
            <a:ext cx="8544014" cy="339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Expected results: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F1 not ideal but tags are reasonable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Precision decreases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Recall </a:t>
            </a:r>
            <a:r>
              <a:rPr lang="en-US" sz="1600" dirty="0" smtClean="0"/>
              <a:t>increases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Outlook: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Improve </a:t>
            </a:r>
            <a:r>
              <a:rPr lang="en-US" sz="1600" dirty="0" smtClean="0"/>
              <a:t>preprocessing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Use </a:t>
            </a:r>
            <a:r>
              <a:rPr lang="en-US" sz="1600" dirty="0" smtClean="0"/>
              <a:t>different (more independent) features for Na</a:t>
            </a:r>
            <a:r>
              <a:rPr lang="de-DE" sz="1600" dirty="0" err="1" smtClean="0"/>
              <a:t>ï</a:t>
            </a:r>
            <a:r>
              <a:rPr lang="en-US" sz="1600" dirty="0" err="1" smtClean="0"/>
              <a:t>ves</a:t>
            </a:r>
            <a:r>
              <a:rPr lang="en-US" sz="1600" dirty="0" smtClean="0"/>
              <a:t> </a:t>
            </a:r>
            <a:r>
              <a:rPr lang="en-US" sz="1600" dirty="0" smtClean="0"/>
              <a:t>Bayes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Evaluation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450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1963" y="5134946"/>
            <a:ext cx="80114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References:</a:t>
            </a:r>
            <a:endParaRPr lang="de-DE" dirty="0"/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de-DE" i="1" dirty="0" err="1" smtClean="0"/>
              <a:t>Knowledge</a:t>
            </a:r>
            <a:r>
              <a:rPr lang="de-DE" i="1" dirty="0" smtClean="0"/>
              <a:t> Discovery </a:t>
            </a:r>
            <a:r>
              <a:rPr lang="de-DE" i="1" dirty="0" err="1" smtClean="0"/>
              <a:t>and</a:t>
            </a:r>
            <a:r>
              <a:rPr lang="de-DE" i="1" dirty="0" smtClean="0"/>
              <a:t> Data Mining 1 </a:t>
            </a:r>
            <a:r>
              <a:rPr lang="de-DE" dirty="0" err="1" smtClean="0"/>
              <a:t>by</a:t>
            </a:r>
            <a:r>
              <a:rPr lang="de-DE" dirty="0" smtClean="0"/>
              <a:t> Denis </a:t>
            </a:r>
            <a:r>
              <a:rPr lang="de-DE" dirty="0" err="1" smtClean="0"/>
              <a:t>Helic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Roman Kern (2015)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Segaran</a:t>
            </a:r>
            <a:r>
              <a:rPr lang="de-DE" dirty="0" smtClean="0"/>
              <a:t>, T. 2007. </a:t>
            </a:r>
            <a:r>
              <a:rPr lang="de-DE" i="1" dirty="0" err="1" smtClean="0"/>
              <a:t>Programming</a:t>
            </a:r>
            <a:r>
              <a:rPr lang="de-DE" i="1" dirty="0" smtClean="0"/>
              <a:t> Collective </a:t>
            </a:r>
            <a:r>
              <a:rPr lang="de-DE" i="1" dirty="0" err="1" smtClean="0"/>
              <a:t>Intelligence</a:t>
            </a:r>
            <a:r>
              <a:rPr lang="de-DE" i="1" dirty="0" smtClean="0"/>
              <a:t>: </a:t>
            </a:r>
            <a:r>
              <a:rPr lang="de-DE" i="1" dirty="0" err="1" smtClean="0"/>
              <a:t>Building</a:t>
            </a:r>
            <a:r>
              <a:rPr lang="de-DE" i="1" dirty="0" smtClean="0"/>
              <a:t> Smart Web 2.0 </a:t>
            </a:r>
            <a:r>
              <a:rPr lang="de-DE" i="1" dirty="0" err="1" smtClean="0"/>
              <a:t>Applications</a:t>
            </a:r>
            <a:r>
              <a:rPr lang="de-DE" i="1" dirty="0" smtClean="0"/>
              <a:t>. </a:t>
            </a:r>
            <a:r>
              <a:rPr lang="de-DE" i="1" dirty="0" err="1" smtClean="0"/>
              <a:t>S</a:t>
            </a:r>
            <a:r>
              <a:rPr lang="de-DE" dirty="0" err="1" smtClean="0"/>
              <a:t>ebastopol</a:t>
            </a:r>
            <a:r>
              <a:rPr lang="de-DE" dirty="0" smtClean="0"/>
              <a:t>: </a:t>
            </a:r>
            <a:r>
              <a:rPr lang="de-DE" dirty="0" err="1" smtClean="0"/>
              <a:t>O‘Really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2" y="1569661"/>
            <a:ext cx="5249132" cy="409052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</a:t>
            </a:r>
            <a:r>
              <a:rPr lang="en-US" sz="1800" u="sng" dirty="0" smtClean="0"/>
              <a:t>supervised</a:t>
            </a:r>
            <a:r>
              <a:rPr lang="en-US" sz="1800" dirty="0" smtClean="0"/>
              <a:t> &amp;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</a:p>
          <a:p>
            <a:pPr marL="0" indent="0"/>
            <a:endParaRPr lang="en-US" sz="1200" b="1" dirty="0" smtClean="0"/>
          </a:p>
          <a:p>
            <a:pPr marL="0" indent="0"/>
            <a:endParaRPr lang="en-US" sz="1200" b="1" dirty="0" smtClean="0"/>
          </a:p>
          <a:p>
            <a:pPr marL="0" indent="0"/>
            <a:r>
              <a:rPr lang="en-US" sz="1800" b="1" dirty="0" smtClean="0"/>
              <a:t>Data set</a:t>
            </a: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StackExchange</a:t>
            </a:r>
            <a:r>
              <a:rPr lang="de-DE" sz="1800" dirty="0" smtClean="0"/>
              <a:t> </a:t>
            </a:r>
            <a:r>
              <a:rPr lang="de-DE" sz="1800" dirty="0"/>
              <a:t>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‘16</a:t>
            </a: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Training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34,500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(~90%)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Test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        3,800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(~10%)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26" y="1344560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51573"/>
              </p:ext>
            </p:extLst>
          </p:nvPr>
        </p:nvGraphicFramePr>
        <p:xfrm>
          <a:off x="6172790" y="2004062"/>
          <a:ext cx="2350024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1"/>
                <a:gridCol w="1140663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5438"/>
              </p:ext>
            </p:extLst>
          </p:nvPr>
        </p:nvGraphicFramePr>
        <p:xfrm>
          <a:off x="6726742" y="3413790"/>
          <a:ext cx="1796072" cy="137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96"/>
                <a:gridCol w="747976"/>
              </a:tblGrid>
              <a:tr h="349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</a:t>
                      </a:r>
                      <a:r>
                        <a:rPr lang="en-US" sz="1600" baseline="0" dirty="0" smtClean="0"/>
                        <a:t> per </a:t>
                      </a:r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Min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Max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Average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6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69231" y="1937390"/>
            <a:ext cx="7945592" cy="444102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Posts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endParaRPr lang="de-DE" sz="1800" dirty="0" smtClean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1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HTML, </a:t>
            </a:r>
            <a:r>
              <a:rPr lang="de-DE" sz="1800" dirty="0" err="1" smtClean="0"/>
              <a:t>code</a:t>
            </a:r>
            <a:r>
              <a:rPr lang="de-DE" sz="1800" dirty="0" smtClean="0"/>
              <a:t>,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letters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synonym </a:t>
            </a:r>
            <a:r>
              <a:rPr lang="de-DE" sz="1800" dirty="0" err="1" smtClean="0"/>
              <a:t>words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Remove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tags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kern="0" dirty="0" err="1" smtClean="0"/>
              <a:t>Current</a:t>
            </a:r>
            <a:r>
              <a:rPr lang="de-DE" sz="1500" b="1" kern="0" dirty="0" smtClean="0"/>
              <a:t> Approach</a:t>
            </a:r>
          </a:p>
          <a:p>
            <a:pPr eaLnBrk="1" hangingPunct="1"/>
            <a:r>
              <a:rPr lang="de-DE" b="1" kern="0" dirty="0" err="1" smtClean="0"/>
              <a:t>Preprocessing</a:t>
            </a:r>
            <a:endParaRPr lang="de-DE" sz="2400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 flipV="1">
            <a:off x="3057423" y="2136928"/>
            <a:ext cx="1670515" cy="2644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580132" y="1752620"/>
            <a:ext cx="392200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3057423" y="2746468"/>
            <a:ext cx="1670515" cy="2422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585340" y="2634949"/>
            <a:ext cx="4029483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6599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smtClean="0"/>
              <a:t>Features &amp; Transformation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1" y="1531113"/>
            <a:ext cx="8224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Feature </a:t>
            </a:r>
            <a:r>
              <a:rPr lang="de-DE" sz="1800" b="1" dirty="0" err="1" smtClean="0"/>
              <a:t>Selection</a:t>
            </a:r>
            <a:r>
              <a:rPr lang="de-DE" sz="1800" b="1" dirty="0" smtClean="0"/>
              <a:t>:</a:t>
            </a:r>
            <a:endParaRPr lang="de-DE" sz="1800" b="1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word</a:t>
            </a:r>
            <a:r>
              <a:rPr lang="de-DE" sz="1800" dirty="0"/>
              <a:t> </a:t>
            </a:r>
            <a:r>
              <a:rPr lang="de-DE" sz="1800" dirty="0" err="1"/>
              <a:t>occurences</a:t>
            </a:r>
            <a:r>
              <a:rPr lang="de-DE" sz="1800" dirty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remove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having</a:t>
            </a:r>
            <a:r>
              <a:rPr lang="de-DE" sz="1800" dirty="0" smtClean="0"/>
              <a:t> </a:t>
            </a:r>
            <a:r>
              <a:rPr lang="de-DE" sz="1800" dirty="0" err="1" smtClean="0"/>
              <a:t>little</a:t>
            </a:r>
            <a:r>
              <a:rPr lang="de-DE" sz="1800" dirty="0" smtClean="0"/>
              <a:t> </a:t>
            </a:r>
            <a:r>
              <a:rPr lang="de-DE" sz="1800" dirty="0" err="1" smtClean="0"/>
              <a:t>impact</a:t>
            </a:r>
            <a:r>
              <a:rPr lang="de-DE" sz="1800" dirty="0" smtClean="0"/>
              <a:t> on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models</a:t>
            </a:r>
            <a:endParaRPr lang="de-DE" sz="1800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Try </a:t>
            </a:r>
            <a:r>
              <a:rPr lang="de-DE" sz="1800" dirty="0"/>
              <a:t>additional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improve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(e.g</a:t>
            </a:r>
            <a:r>
              <a:rPr lang="de-DE" sz="1800" dirty="0"/>
              <a:t>. </a:t>
            </a:r>
            <a:r>
              <a:rPr lang="de-DE" sz="1800" dirty="0" err="1"/>
              <a:t>whether</a:t>
            </a:r>
            <a:r>
              <a:rPr lang="de-DE" sz="1800" dirty="0"/>
              <a:t> tag </a:t>
            </a:r>
            <a:r>
              <a:rPr lang="de-DE" sz="1800" dirty="0" err="1"/>
              <a:t>appears</a:t>
            </a:r>
            <a:r>
              <a:rPr lang="de-DE" sz="1800" dirty="0"/>
              <a:t> in title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body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/>
              <a:t>or</a:t>
            </a:r>
            <a:r>
              <a:rPr lang="de-DE" sz="1800" dirty="0"/>
              <a:t> not</a:t>
            </a:r>
            <a:r>
              <a:rPr lang="de-DE" sz="1800" dirty="0" smtClean="0"/>
              <a:t>)</a:t>
            </a:r>
            <a:endParaRPr lang="de-DE" sz="1800" dirty="0"/>
          </a:p>
          <a:p>
            <a:endParaRPr lang="de-DE" sz="1800" b="1" dirty="0" smtClean="0"/>
          </a:p>
          <a:p>
            <a:r>
              <a:rPr lang="de-DE" sz="1800" b="1" dirty="0" err="1" smtClean="0"/>
              <a:t>Challenges</a:t>
            </a:r>
            <a:r>
              <a:rPr lang="de-DE" sz="1800" b="1" dirty="0" smtClean="0"/>
              <a:t>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highly</a:t>
            </a:r>
            <a:r>
              <a:rPr lang="de-DE" sz="1800" dirty="0" smtClean="0"/>
              <a:t> </a:t>
            </a:r>
            <a:r>
              <a:rPr lang="de-DE" sz="1800" dirty="0" err="1" smtClean="0"/>
              <a:t>depends</a:t>
            </a:r>
            <a:r>
              <a:rPr lang="de-DE" sz="1800" dirty="0" smtClean="0"/>
              <a:t> on </a:t>
            </a:r>
            <a:r>
              <a:rPr lang="de-DE" sz="1800" dirty="0" err="1" smtClean="0"/>
              <a:t>preprocessing</a:t>
            </a:r>
            <a:r>
              <a:rPr lang="de-DE" sz="1800" dirty="0" smtClean="0"/>
              <a:t> </a:t>
            </a:r>
            <a:r>
              <a:rPr lang="de-DE" sz="1800" dirty="0"/>
              <a:t>(</a:t>
            </a:r>
            <a:r>
              <a:rPr lang="de-DE" sz="1800" dirty="0" err="1" smtClean="0"/>
              <a:t>stop-word</a:t>
            </a:r>
            <a:r>
              <a:rPr lang="de-DE" sz="1800" dirty="0" smtClean="0"/>
              <a:t> </a:t>
            </a:r>
            <a:r>
              <a:rPr lang="de-DE" sz="1800" dirty="0" err="1"/>
              <a:t>removal</a:t>
            </a:r>
            <a:r>
              <a:rPr lang="de-DE" sz="1800" dirty="0"/>
              <a:t>, </a:t>
            </a: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synonyms</a:t>
            </a:r>
            <a:r>
              <a:rPr lang="de-DE" sz="1800" dirty="0" smtClean="0"/>
              <a:t>, ...)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crucial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(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important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appear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frequently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but not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171450" indent="-171450">
              <a:buFont typeface="Arial"/>
              <a:buChar char="•"/>
            </a:pPr>
            <a:endParaRPr lang="de-DE" sz="1800" i="1" dirty="0"/>
          </a:p>
          <a:p>
            <a:r>
              <a:rPr lang="de-DE" sz="1800" b="1" dirty="0" smtClean="0"/>
              <a:t>Transformation: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e.g. TF-IDF,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occuring</a:t>
            </a:r>
            <a:r>
              <a:rPr lang="de-DE" sz="1800" dirty="0"/>
              <a:t> </a:t>
            </a:r>
            <a:r>
              <a:rPr lang="de-DE" sz="1800" dirty="0" err="1" smtClean="0"/>
              <a:t>more</a:t>
            </a:r>
            <a:r>
              <a:rPr lang="de-DE" sz="1800" dirty="0"/>
              <a:t> </a:t>
            </a:r>
            <a:r>
              <a:rPr lang="de-DE" sz="1800" dirty="0" err="1" smtClean="0"/>
              <a:t>often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in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important</a:t>
            </a:r>
            <a:r>
              <a:rPr lang="de-DE" sz="1800" dirty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than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err="1"/>
              <a:t>s</a:t>
            </a:r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44" y="5573296"/>
            <a:ext cx="2266455" cy="5666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8873" y="4271966"/>
            <a:ext cx="305724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b="1" smtClean="0"/>
              <a:t>Goal:</a:t>
            </a:r>
          </a:p>
          <a:p>
            <a:r>
              <a:rPr lang="en-US" sz="1800" dirty="0" smtClean="0"/>
              <a:t>get </a:t>
            </a:r>
            <a:r>
              <a:rPr lang="en-US" sz="1800" dirty="0"/>
              <a:t>best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10833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(I)</a:t>
            </a:r>
            <a:endParaRPr lang="de-DE" b="1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Start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train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Multinomial</a:t>
                </a:r>
                <a:r>
                  <a:rPr lang="de-DE" sz="1600" dirty="0" smtClean="0"/>
                  <a:t> Naive </a:t>
                </a:r>
                <a:r>
                  <a:rPr lang="de-DE" sz="1600" dirty="0" err="1" smtClean="0"/>
                  <a:t>Bayes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(</a:t>
                </a:r>
                <a:r>
                  <a:rPr lang="de-DE" sz="1600" i="1" dirty="0" err="1" smtClean="0"/>
                  <a:t>MultinomialNB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from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sklearn</a:t>
                </a:r>
                <a:r>
                  <a:rPr lang="de-DE" sz="1600" i="1" dirty="0" smtClean="0"/>
                  <a:t>)</a:t>
                </a:r>
              </a:p>
              <a:p>
                <a:pPr marL="171450" indent="-171450">
                  <a:buFont typeface="Arial"/>
                  <a:buChar char="•"/>
                </a:pPr>
                <a:endParaRPr lang="de-DE" sz="1600" i="1" dirty="0"/>
              </a:p>
              <a:p>
                <a:r>
                  <a:rPr lang="de-DE" sz="1600" b="1" dirty="0" err="1" smtClean="0"/>
                  <a:t>Two</a:t>
                </a:r>
                <a:r>
                  <a:rPr lang="de-DE" sz="1600" b="1" dirty="0" smtClean="0"/>
                  <a:t> Naive </a:t>
                </a:r>
                <a:r>
                  <a:rPr lang="de-DE" sz="1600" b="1" dirty="0" err="1" smtClean="0"/>
                  <a:t>Bayes</a:t>
                </a:r>
                <a:r>
                  <a:rPr lang="de-DE" sz="1600" b="1" dirty="0" smtClean="0"/>
                  <a:t> </a:t>
                </a:r>
                <a:r>
                  <a:rPr lang="de-DE" sz="1600" b="1" dirty="0" err="1"/>
                  <a:t>approaches</a:t>
                </a:r>
                <a:r>
                  <a:rPr lang="de-DE" sz="1600" b="1" dirty="0"/>
                  <a:t>:</a:t>
                </a:r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First </a:t>
                </a:r>
                <a:r>
                  <a:rPr lang="de-DE" sz="1600" dirty="0" err="1" smtClean="0"/>
                  <a:t>approach</a:t>
                </a:r>
                <a:r>
                  <a:rPr lang="de-DE" sz="1600" dirty="0" smtClean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multiple </a:t>
                </a:r>
                <a:r>
                  <a:rPr lang="de-DE" sz="1600" i="1" dirty="0" err="1"/>
                  <a:t>binary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classifiers</a:t>
                </a:r>
                <a:r>
                  <a:rPr lang="de-DE" sz="1600" dirty="0"/>
                  <a:t> </a:t>
                </a:r>
                <a:r>
                  <a:rPr lang="de-DE" sz="1600" dirty="0" smtClean="0"/>
                  <a:t>(1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/tag)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= {</a:t>
                </a:r>
                <a:r>
                  <a:rPr lang="de-DE" sz="1600" dirty="0" err="1" smtClean="0"/>
                  <a:t>true</a:t>
                </a:r>
                <a:r>
                  <a:rPr lang="de-DE" sz="1600" dirty="0" smtClean="0"/>
                  <a:t>, </a:t>
                </a:r>
                <a:r>
                  <a:rPr lang="de-DE" sz="1600" dirty="0" err="1" smtClean="0"/>
                  <a:t>false</a:t>
                </a:r>
                <a:r>
                  <a:rPr lang="de-DE" sz="1600" dirty="0" smtClean="0"/>
                  <a:t>}</a:t>
                </a:r>
                <a:endParaRPr lang="de-DE" sz="1600" dirty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Apply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on </a:t>
                </a:r>
                <a:r>
                  <a:rPr lang="de-DE" sz="1600" dirty="0" err="1" smtClean="0"/>
                  <a:t>test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most</a:t>
                </a:r>
                <a:r>
                  <a:rPr lang="de-DE" sz="1600" dirty="0" smtClean="0"/>
                  <a:t> probable tags</a:t>
                </a:r>
              </a:p>
              <a:p>
                <a:pPr marL="623888" lvl="1" indent="-219075">
                  <a:buFont typeface="Arial" charset="0"/>
                  <a:buChar char="•"/>
                </a:pPr>
                <a:endParaRPr lang="de-DE" sz="1600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Second </a:t>
                </a:r>
                <a:r>
                  <a:rPr lang="de-DE" sz="1600" dirty="0" err="1" smtClean="0"/>
                  <a:t>approach</a:t>
                </a:r>
                <a:r>
                  <a:rPr lang="de-DE" sz="1600" dirty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a </a:t>
                </a:r>
                <a:r>
                  <a:rPr lang="de-DE" sz="1600" dirty="0" err="1" smtClean="0"/>
                  <a:t>single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</a:t>
                </a:r>
                <a:r>
                  <a:rPr lang="de-DE" sz="1600" u="sng" dirty="0" err="1"/>
                  <a:t>for</a:t>
                </a:r>
                <a:r>
                  <a:rPr lang="de-DE" sz="1600" u="sng" dirty="0"/>
                  <a:t> </a:t>
                </a:r>
                <a:r>
                  <a:rPr lang="de-DE" sz="1600" u="sng" dirty="0" smtClean="0"/>
                  <a:t>all</a:t>
                </a:r>
                <a:r>
                  <a:rPr lang="de-DE" sz="1600" dirty="0" smtClean="0"/>
                  <a:t> </a:t>
                </a:r>
                <a:r>
                  <a:rPr lang="de-DE" sz="1600" i="1" dirty="0" err="1" smtClean="0"/>
                  <a:t>n</a:t>
                </a:r>
                <a:r>
                  <a:rPr lang="de-DE" sz="1600" dirty="0" smtClean="0"/>
                  <a:t> tags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>
                    <a:ea typeface="Cambria Math" charset="0"/>
                    <a:cs typeface="Cambria Math" charset="0"/>
                  </a:rPr>
                  <a:t>#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classes</a:t>
                </a:r>
                <a:r>
                  <a:rPr lang="de-DE" sz="1600" dirty="0" smtClean="0">
                    <a:ea typeface="Cambria Math" charset="0"/>
                    <a:cs typeface="Cambria Math" charset="0"/>
                  </a:rPr>
                  <a:t> = 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n</a:t>
                </a:r>
                <a:endParaRPr lang="de-DE" sz="1600" dirty="0" smtClean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/>
                  <a:t>Apply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test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most</a:t>
                </a:r>
                <a:r>
                  <a:rPr lang="de-DE" sz="1600" dirty="0"/>
                  <a:t> probable </a:t>
                </a:r>
                <a:r>
                  <a:rPr lang="de-DE" sz="1600" dirty="0" smtClean="0"/>
                  <a:t>tags</a:t>
                </a:r>
                <a:endParaRPr lang="de-DE" sz="1600" i="1" dirty="0"/>
              </a:p>
              <a:p>
                <a:pPr marL="171450" indent="-171450">
                  <a:buFont typeface="Arial"/>
                  <a:buChar char="•"/>
                </a:pPr>
                <a:endParaRPr lang="de-DE" sz="1600" i="1" dirty="0" smtClean="0"/>
              </a:p>
              <a:p>
                <a:r>
                  <a:rPr lang="de-DE" sz="1600" b="1" dirty="0" err="1"/>
                  <a:t>Reasons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for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choosing</a:t>
                </a:r>
                <a:r>
                  <a:rPr lang="de-DE" sz="1600" b="1" dirty="0"/>
                  <a:t> </a:t>
                </a:r>
                <a:r>
                  <a:rPr lang="de-DE" sz="1600" b="1" dirty="0" err="1" smtClean="0"/>
                  <a:t>classification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over</a:t>
                </a:r>
                <a:r>
                  <a:rPr lang="de-DE" sz="1600" b="1" dirty="0" smtClean="0"/>
                  <a:t> (linear) </a:t>
                </a:r>
                <a:r>
                  <a:rPr lang="de-DE" sz="1600" b="1" dirty="0" err="1" smtClean="0"/>
                  <a:t>regression</a:t>
                </a:r>
                <a:r>
                  <a:rPr lang="de-DE" sz="1600" b="1" dirty="0" smtClean="0"/>
                  <a:t>:</a:t>
                </a:r>
                <a:endParaRPr lang="de-DE" sz="1600" b="1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have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 xmlns="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Tags: </a:t>
                </a:r>
                <a14:m>
                  <m:oMath xmlns:m="http://schemas.openxmlformats.org/officeDocument/2006/math" xmlns="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is a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natural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number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Also: </a:t>
                </a: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if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post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contains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specific</a:t>
                </a:r>
                <a:r>
                  <a:rPr lang="de-DE" sz="1600" dirty="0" smtClean="0"/>
                  <a:t> tag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binary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tags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typical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classification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800100" lvl="1" indent="-342900">
                  <a:buFont typeface="Wingdings" charset="2"/>
                  <a:buChar char="§"/>
                </a:pPr>
                <a:r>
                  <a:rPr lang="de-DE" sz="1600" dirty="0" smtClean="0"/>
                  <a:t>tags </a:t>
                </a:r>
                <a:r>
                  <a:rPr lang="de-DE" sz="1600" dirty="0" err="1" smtClean="0"/>
                  <a:t>act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( = </a:t>
                </a:r>
                <a:r>
                  <a:rPr lang="de-DE" sz="1600" dirty="0" err="1" smtClean="0"/>
                  <a:t>output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classifiers</a:t>
                </a:r>
                <a:r>
                  <a:rPr lang="de-DE" sz="1600" dirty="0" smtClean="0"/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366" t="-4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9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(II)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91740" y="1555747"/>
            <a:ext cx="82666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First </a:t>
            </a:r>
            <a:r>
              <a:rPr lang="de-DE" sz="1600" b="1" dirty="0" err="1" smtClean="0"/>
              <a:t>tests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en-US" sz="1600" b="1" dirty="0" smtClean="0"/>
              <a:t>Naïve Bayes</a:t>
            </a:r>
            <a:r>
              <a:rPr lang="en-US" sz="1600" dirty="0" smtClean="0"/>
              <a:t> (full data set):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 smtClean="0"/>
              <a:t>sufficient results, but still enough space left for improvements (e.g. improve preprocessing, feature selection, weight important features (user up/down-votes), </a:t>
            </a:r>
            <a:r>
              <a:rPr lang="is-IS" sz="1600" dirty="0" smtClean="0"/>
              <a:t>…</a:t>
            </a:r>
            <a:r>
              <a:rPr lang="en-US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Na</a:t>
            </a:r>
            <a:r>
              <a:rPr lang="en-US" sz="1600" dirty="0" err="1"/>
              <a:t>ï</a:t>
            </a:r>
            <a:r>
              <a:rPr lang="de-DE" sz="1600" dirty="0" err="1" smtClean="0"/>
              <a:t>ve</a:t>
            </a:r>
            <a:r>
              <a:rPr lang="de-DE" sz="1600" dirty="0" smtClean="0"/>
              <a:t> </a:t>
            </a:r>
            <a:r>
              <a:rPr lang="de-DE" sz="1600" dirty="0" err="1" smtClean="0"/>
              <a:t>Bayes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supervised</a:t>
            </a:r>
            <a:r>
              <a:rPr lang="de-DE" sz="1600" dirty="0" smtClean="0"/>
              <a:t> </a:t>
            </a:r>
            <a:r>
              <a:rPr lang="de-DE" sz="1600" dirty="0" err="1" smtClean="0"/>
              <a:t>models</a:t>
            </a:r>
            <a:r>
              <a:rPr lang="de-DE" sz="1600" dirty="0" smtClean="0"/>
              <a:t>:</a:t>
            </a:r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/>
              <a:t>k-Nearest </a:t>
            </a:r>
            <a:r>
              <a:rPr lang="en-US" sz="1600" b="1" dirty="0" smtClean="0"/>
              <a:t>Neighbors: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600" dirty="0" err="1" smtClean="0"/>
              <a:t>suggest</a:t>
            </a:r>
            <a:r>
              <a:rPr lang="de-DE" sz="1600" dirty="0" smtClean="0"/>
              <a:t> h </a:t>
            </a:r>
            <a:r>
              <a:rPr lang="de-DE" sz="1600" dirty="0" err="1" smtClean="0"/>
              <a:t>most</a:t>
            </a:r>
            <a:r>
              <a:rPr lang="de-DE" sz="1600" dirty="0" smtClean="0"/>
              <a:t> probable tags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600" dirty="0" err="1" smtClean="0"/>
              <a:t>probability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depends</a:t>
            </a:r>
            <a:r>
              <a:rPr lang="de-DE" sz="1600" dirty="0" smtClean="0"/>
              <a:t> on: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600" dirty="0"/>
              <a:t>number of neighbors that </a:t>
            </a:r>
            <a:r>
              <a:rPr lang="en-US" sz="1600" dirty="0" smtClean="0"/>
              <a:t>contain these suggested tags</a:t>
            </a:r>
            <a:endParaRPr lang="de-DE" sz="1600" dirty="0" smtClean="0"/>
          </a:p>
          <a:p>
            <a:pPr marL="1200150" lvl="2" indent="-285750">
              <a:buFont typeface="Wingdings" charset="2"/>
              <a:buChar char="§"/>
            </a:pPr>
            <a:r>
              <a:rPr lang="de-DE" sz="1600" dirty="0" err="1" smtClean="0"/>
              <a:t>distance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</a:t>
            </a:r>
            <a:r>
              <a:rPr lang="de-DE" sz="1600" dirty="0" err="1" smtClean="0"/>
              <a:t>neighboring</a:t>
            </a:r>
            <a:r>
              <a:rPr lang="de-DE" sz="1600" dirty="0" smtClean="0"/>
              <a:t> </a:t>
            </a:r>
            <a:r>
              <a:rPr lang="de-DE" sz="1600" dirty="0" err="1" smtClean="0"/>
              <a:t>documents</a:t>
            </a:r>
            <a:r>
              <a:rPr lang="de-DE" sz="1600" dirty="0" smtClean="0"/>
              <a:t>/</a:t>
            </a:r>
            <a:r>
              <a:rPr lang="de-DE" sz="1600" dirty="0" err="1" smtClean="0"/>
              <a:t>posts</a:t>
            </a:r>
            <a:endParaRPr lang="en-US" sz="1600" dirty="0"/>
          </a:p>
          <a:p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 smtClean="0"/>
              <a:t>Linear SVM:</a:t>
            </a:r>
          </a:p>
          <a:p>
            <a:pPr marL="492125" lvl="1" indent="-196850">
              <a:buFont typeface="Wingdings" charset="2"/>
              <a:buChar char="§"/>
            </a:pPr>
            <a:r>
              <a:rPr lang="en-US" sz="1600" dirty="0" smtClean="0"/>
              <a:t>Use only a few features that represent the entire post </a:t>
            </a:r>
            <a:r>
              <a:rPr lang="en-US" sz="1600" dirty="0" smtClean="0">
                <a:sym typeface="Wingdings"/>
              </a:rPr>
              <a:t> feature transformation</a:t>
            </a:r>
            <a:r>
              <a:rPr lang="en-US" sz="1600" dirty="0" smtClean="0"/>
              <a:t>, e.g.</a:t>
            </a:r>
          </a:p>
          <a:p>
            <a:pPr marL="949325" lvl="2" indent="-196850">
              <a:buFont typeface="Wingdings" charset="2"/>
              <a:buChar char="§"/>
            </a:pPr>
            <a:r>
              <a:rPr lang="en-US" sz="1600" dirty="0" smtClean="0"/>
              <a:t>tag occurs in title/body (true/false)</a:t>
            </a:r>
          </a:p>
          <a:p>
            <a:pPr marL="949325" lvl="2" indent="-196850">
              <a:buFont typeface="Wingdings" charset="2"/>
              <a:buChar char="§"/>
            </a:pPr>
            <a:r>
              <a:rPr lang="en-US" sz="1600" dirty="0" smtClean="0"/>
              <a:t>for each word and each tag in this post (scalar value):</a:t>
            </a:r>
          </a:p>
          <a:p>
            <a:pPr marL="1406525" lvl="3" indent="-196850">
              <a:buFont typeface="Wingdings" charset="2"/>
              <a:buChar char="§"/>
            </a:pPr>
            <a:r>
              <a:rPr lang="en-US" sz="1600" dirty="0" smtClean="0"/>
              <a:t>compute product of probabilities that tag &amp; word occur both in same post</a:t>
            </a:r>
          </a:p>
          <a:p>
            <a:pPr marL="1406525" lvl="3" indent="-196850">
              <a:buFont typeface="Wingdings" charset="2"/>
              <a:buChar char="§"/>
            </a:pPr>
            <a:r>
              <a:rPr lang="en-US" sz="1600" dirty="0" smtClean="0"/>
              <a:t>danger: use logarithm to avoid underflow!</a:t>
            </a:r>
          </a:p>
          <a:p>
            <a:pPr marL="1863725" lvl="4" indent="-196850">
              <a:buFont typeface="Wingdings" charset="2"/>
              <a:buChar char="§"/>
            </a:pPr>
            <a:r>
              <a:rPr lang="en-US" sz="1600" dirty="0" smtClean="0"/>
              <a:t>log of product replaced by sum of logs!</a:t>
            </a:r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(I)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1751793"/>
            <a:ext cx="78056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Approach: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/>
              <a:t>Cluster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posts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i="1" dirty="0" err="1"/>
              <a:t>TFxIDF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i="1" dirty="0" err="1"/>
              <a:t>n</a:t>
            </a:r>
            <a:r>
              <a:rPr lang="de-DE" sz="1800" dirty="0" smtClean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frequent</a:t>
            </a:r>
            <a:r>
              <a:rPr lang="de-DE" sz="1800" dirty="0"/>
              <a:t> tags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i="1" dirty="0" smtClean="0"/>
          </a:p>
          <a:p>
            <a:pPr lvl="1"/>
            <a:endParaRPr lang="de-DE" sz="1800" i="1" dirty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err="1"/>
              <a:t>k-Means</a:t>
            </a:r>
            <a:r>
              <a:rPr lang="de-DE" sz="1800" b="1" dirty="0"/>
              <a:t> </a:t>
            </a:r>
            <a:r>
              <a:rPr lang="de-DE" sz="1800" b="1" dirty="0" err="1" smtClean="0"/>
              <a:t>clustering</a:t>
            </a:r>
            <a:endParaRPr lang="de-DE" sz="1800" b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/>
              <a:t>Init</a:t>
            </a:r>
            <a:r>
              <a:rPr lang="de-DE" sz="1800" dirty="0"/>
              <a:t> </a:t>
            </a:r>
            <a:r>
              <a:rPr lang="de-DE" sz="1800" i="1" dirty="0" err="1"/>
              <a:t>k</a:t>
            </a:r>
            <a:r>
              <a:rPr lang="de-DE" sz="1800" dirty="0"/>
              <a:t> </a:t>
            </a:r>
            <a:r>
              <a:rPr lang="de-DE" sz="1800" dirty="0" err="1" smtClean="0"/>
              <a:t>centroids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closest</a:t>
            </a:r>
            <a:r>
              <a:rPr lang="de-DE" sz="1800" dirty="0" smtClean="0"/>
              <a:t> </a:t>
            </a:r>
            <a:r>
              <a:rPr lang="de-DE" sz="1800" dirty="0" err="1" smtClean="0"/>
              <a:t>centroid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Update </a:t>
            </a:r>
            <a:r>
              <a:rPr lang="de-DE" sz="1800" dirty="0" err="1" smtClean="0"/>
              <a:t>centroids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/>
              <a:t>r</a:t>
            </a:r>
            <a:r>
              <a:rPr lang="de-DE" sz="1800" dirty="0" err="1" smtClean="0"/>
              <a:t>epeat</a:t>
            </a:r>
            <a:r>
              <a:rPr lang="de-DE" sz="1800" dirty="0" smtClean="0"/>
              <a:t>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Parameters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Number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of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clusters</a:t>
            </a:r>
            <a:r>
              <a:rPr lang="de-DE" sz="1800" u="sng" dirty="0" smtClean="0"/>
              <a:t> (</a:t>
            </a:r>
            <a:r>
              <a:rPr lang="de-DE" sz="1800" u="sng" dirty="0" err="1" smtClean="0"/>
              <a:t>k</a:t>
            </a:r>
            <a:r>
              <a:rPr lang="de-DE" sz="1800" u="sng" dirty="0" smtClean="0"/>
              <a:t>)</a:t>
            </a:r>
            <a:r>
              <a:rPr lang="de-DE" sz="1800" dirty="0" smtClean="0"/>
              <a:t>: #</a:t>
            </a:r>
            <a:r>
              <a:rPr lang="de-DE" sz="1800" dirty="0" smtClean="0"/>
              <a:t>tags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Initialization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k</a:t>
            </a:r>
            <a:r>
              <a:rPr lang="de-DE" sz="1800" i="1" dirty="0" err="1"/>
              <a:t>-means</a:t>
            </a:r>
            <a:r>
              <a:rPr lang="de-DE" sz="1800" i="1" dirty="0"/>
              <a:t>++</a:t>
            </a:r>
            <a:r>
              <a:rPr lang="de-DE" sz="1800" dirty="0"/>
              <a:t> 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dirty="0" err="1" smtClean="0"/>
              <a:t>Euclidean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lvl="1"/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endParaRPr lang="de-DE" sz="18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10743" t="16037" r="4694" b="10784"/>
          <a:stretch/>
        </p:blipFill>
        <p:spPr>
          <a:xfrm>
            <a:off x="5765800" y="4051300"/>
            <a:ext cx="3175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(II)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068006"/>
            <a:ext cx="7805654" cy="368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err="1" smtClean="0"/>
              <a:t>Hierarchical</a:t>
            </a:r>
            <a:r>
              <a:rPr lang="de-DE" sz="1800" b="1" dirty="0" smtClean="0"/>
              <a:t> </a:t>
            </a:r>
            <a:r>
              <a:rPr lang="de-DE" sz="1800" b="1" dirty="0" err="1"/>
              <a:t>Agglomerative</a:t>
            </a:r>
            <a:r>
              <a:rPr lang="de-DE" sz="1800" b="1" dirty="0"/>
              <a:t> Clustering (HAC</a:t>
            </a:r>
            <a:r>
              <a:rPr lang="de-DE" sz="1800" b="1" dirty="0" smtClean="0"/>
              <a:t>)</a:t>
            </a:r>
            <a:br>
              <a:rPr lang="de-DE" sz="1800" b="1" dirty="0" smtClean="0"/>
            </a:br>
            <a:endParaRPr lang="de-DE" sz="1800" b="1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smtClean="0"/>
              <a:t>Start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pair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lowest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/>
              <a:t>Update </a:t>
            </a:r>
            <a:r>
              <a:rPr lang="de-DE" sz="1800" dirty="0" err="1"/>
              <a:t>distance</a:t>
            </a:r>
            <a:r>
              <a:rPr lang="de-DE" sz="1800" dirty="0"/>
              <a:t> </a:t>
            </a:r>
            <a:r>
              <a:rPr lang="de-DE" sz="1800" dirty="0" err="1" smtClean="0"/>
              <a:t>matrix</a:t>
            </a:r>
            <a:r>
              <a:rPr lang="de-DE" sz="1800" dirty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repeat</a:t>
            </a:r>
            <a:r>
              <a:rPr lang="de-DE" sz="1800" dirty="0" smtClean="0"/>
              <a:t>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stop</a:t>
            </a:r>
            <a:r>
              <a:rPr lang="de-DE" sz="1800" dirty="0" smtClean="0"/>
              <a:t> </a:t>
            </a:r>
            <a:r>
              <a:rPr lang="de-DE" sz="1800" dirty="0" err="1" smtClean="0"/>
              <a:t>criterion</a:t>
            </a:r>
            <a:endParaRPr lang="de-DE" sz="1800" dirty="0" smtClean="0"/>
          </a:p>
          <a:p>
            <a:pPr lvl="1"/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</a:t>
            </a:r>
            <a:r>
              <a:rPr lang="de-DE" sz="1800" b="1" dirty="0" smtClean="0"/>
              <a:t>Parameters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Linkage</a:t>
            </a:r>
            <a:r>
              <a:rPr lang="de-DE" sz="1800" dirty="0" smtClean="0"/>
              <a:t> </a:t>
            </a:r>
            <a:r>
              <a:rPr lang="de-DE" sz="1800" dirty="0" smtClean="0"/>
              <a:t>(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</a:t>
            </a:r>
            <a:r>
              <a:rPr lang="de-DE" sz="1800" dirty="0" err="1" smtClean="0"/>
              <a:t>measure</a:t>
            </a:r>
            <a:r>
              <a:rPr lang="de-DE" sz="1800" dirty="0" smtClean="0"/>
              <a:t>): </a:t>
            </a:r>
            <a:r>
              <a:rPr lang="de-DE" sz="1800" i="1" dirty="0" smtClean="0"/>
              <a:t>Ward </a:t>
            </a:r>
            <a:r>
              <a:rPr lang="de-DE" sz="1800" i="1" dirty="0" err="1" smtClean="0"/>
              <a:t>criterion</a:t>
            </a:r>
            <a:r>
              <a:rPr lang="de-DE" sz="1800" i="1" dirty="0" smtClean="0"/>
              <a:t> </a:t>
            </a:r>
            <a:r>
              <a:rPr lang="de-DE" sz="1800" dirty="0" smtClean="0"/>
              <a:t>(</a:t>
            </a:r>
            <a:r>
              <a:rPr lang="de-DE" sz="1800" dirty="0" err="1" smtClean="0"/>
              <a:t>minimum</a:t>
            </a:r>
            <a:r>
              <a:rPr lang="de-DE" sz="1800" dirty="0" smtClean="0"/>
              <a:t> </a:t>
            </a:r>
            <a:r>
              <a:rPr lang="de-DE" sz="1800" dirty="0" err="1" smtClean="0"/>
              <a:t>variance</a:t>
            </a:r>
            <a:r>
              <a:rPr lang="de-DE" sz="1800" dirty="0" smtClean="0"/>
              <a:t>)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Euclidean</a:t>
            </a:r>
            <a:endParaRPr lang="de-DE" sz="1800" i="1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Stop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criterion</a:t>
            </a:r>
            <a:r>
              <a:rPr lang="de-DE" sz="1800" dirty="0" smtClean="0"/>
              <a:t>: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(~ #tags)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2513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Evaluation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smtClean="0"/>
              <a:t>True positives: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</a:t>
            </a:r>
            <a:r>
              <a:rPr lang="de-DE" sz="1800" dirty="0"/>
              <a:t>p</a:t>
            </a:r>
            <a:r>
              <a:rPr lang="de-DE" sz="1800" dirty="0" smtClean="0"/>
              <a:t>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negatives: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original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87220"/>
              </p:ext>
            </p:extLst>
          </p:nvPr>
        </p:nvGraphicFramePr>
        <p:xfrm>
          <a:off x="1168066" y="2058988"/>
          <a:ext cx="376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Formel" r:id="rId4" imgW="2806700" imgH="609600" progId="Equation.3">
                  <p:embed/>
                </p:oleObj>
              </mc:Choice>
              <mc:Fallback>
                <p:oleObj name="Formel" r:id="rId4" imgW="28067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066" y="2058988"/>
                        <a:ext cx="376396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148"/>
              </p:ext>
            </p:extLst>
          </p:nvPr>
        </p:nvGraphicFramePr>
        <p:xfrm>
          <a:off x="1174479" y="3170579"/>
          <a:ext cx="3576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Formel" r:id="rId6" imgW="2667000" imgH="609600" progId="Equation.3">
                  <p:embed/>
                </p:oleObj>
              </mc:Choice>
              <mc:Fallback>
                <p:oleObj name="Formel" r:id="rId6" imgW="266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479" y="3170579"/>
                        <a:ext cx="35766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eschweifte Klammer rechts 3"/>
          <p:cNvSpPr/>
          <p:nvPr/>
        </p:nvSpPr>
        <p:spPr>
          <a:xfrm>
            <a:off x="5232963" y="2005275"/>
            <a:ext cx="350324" cy="1762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681542" y="2746735"/>
            <a:ext cx="333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Both</a:t>
            </a:r>
            <a:r>
              <a:rPr lang="de-DE" sz="1400" dirty="0" smtClean="0"/>
              <a:t>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high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b="1" dirty="0" smtClean="0">
                <a:sym typeface="Wingdings"/>
              </a:rPr>
              <a:t>F1 </a:t>
            </a:r>
            <a:r>
              <a:rPr lang="de-DE" sz="1400" b="1" dirty="0" err="1" smtClean="0">
                <a:sym typeface="Wingdings"/>
              </a:rPr>
              <a:t>measure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92123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Macintosh PowerPoint</Application>
  <PresentationFormat>Bildschirmpräsentation (4:3)</PresentationFormat>
  <Paragraphs>188</Paragraphs>
  <Slides>13</Slides>
  <Notes>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Standarddesign</vt:lpstr>
      <vt:lpstr>Formel</vt:lpstr>
      <vt:lpstr>PowerPoint-Präsentation</vt:lpstr>
      <vt:lpstr>Recap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555</cp:revision>
  <dcterms:created xsi:type="dcterms:W3CDTF">2005-10-19T08:19:59Z</dcterms:created>
  <dcterms:modified xsi:type="dcterms:W3CDTF">2016-05-18T18:17:39Z</dcterms:modified>
</cp:coreProperties>
</file>