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98" r:id="rId2"/>
    <p:sldId id="413" r:id="rId3"/>
    <p:sldId id="414" r:id="rId4"/>
    <p:sldId id="415" r:id="rId5"/>
    <p:sldId id="416" r:id="rId6"/>
    <p:sldId id="417" r:id="rId7"/>
    <p:sldId id="409" r:id="rId8"/>
    <p:sldId id="410" r:id="rId9"/>
    <p:sldId id="411" r:id="rId10"/>
    <p:sldId id="399" r:id="rId11"/>
    <p:sldId id="400" r:id="rId12"/>
    <p:sldId id="412" r:id="rId13"/>
    <p:sldId id="407" r:id="rId14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8">
          <p15:clr>
            <a:srgbClr val="A4A3A4"/>
          </p15:clr>
        </p15:guide>
        <p15:guide id="2" pos="27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4F4"/>
    <a:srgbClr val="0066FF"/>
    <a:srgbClr val="654CFC"/>
    <a:srgbClr val="FFFF00"/>
    <a:srgbClr val="878787"/>
    <a:srgbClr val="F70146"/>
    <a:srgbClr val="FF66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9" autoAdjust="0"/>
    <p:restoredTop sz="94643"/>
  </p:normalViewPr>
  <p:slideViewPr>
    <p:cSldViewPr snapToGrid="0" snapToObjects="1">
      <p:cViewPr>
        <p:scale>
          <a:sx n="222" d="100"/>
          <a:sy n="222" d="100"/>
        </p:scale>
        <p:origin x="1840" y="208"/>
      </p:cViewPr>
      <p:guideLst>
        <p:guide orient="horz" pos="3498"/>
        <p:guide pos="27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680" y="20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fld id="{EE071665-39FF-45E1-B5C9-CB8B6AC5B69D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036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fld id="{881B6C72-8674-40A7-B514-C051FF395B8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5365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2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1111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3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50594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4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64351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5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98802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6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62412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7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5752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8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5752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9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575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62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2"/>
          <p:cNvSpPr>
            <a:spLocks noChangeShapeType="1"/>
          </p:cNvSpPr>
          <p:nvPr userDrawn="1"/>
        </p:nvSpPr>
        <p:spPr bwMode="auto">
          <a:xfrm>
            <a:off x="0" y="4159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027" name="Text Box 25"/>
          <p:cNvSpPr txBox="1">
            <a:spLocks noChangeArrowheads="1"/>
          </p:cNvSpPr>
          <p:nvPr userDrawn="1"/>
        </p:nvSpPr>
        <p:spPr bwMode="auto">
          <a:xfrm>
            <a:off x="120650" y="227013"/>
            <a:ext cx="22409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000" b="1" dirty="0" smtClean="0"/>
              <a:t>Knowledge</a:t>
            </a:r>
            <a:r>
              <a:rPr lang="de-DE" sz="1000" b="1" baseline="0" dirty="0" smtClean="0"/>
              <a:t> Technologies Institute</a:t>
            </a:r>
            <a:endParaRPr lang="de-DE" sz="1000" b="1" dirty="0" smtClean="0"/>
          </a:p>
        </p:txBody>
      </p:sp>
      <p:sp>
        <p:nvSpPr>
          <p:cNvPr id="1028" name="Text Box 30"/>
          <p:cNvSpPr txBox="1">
            <a:spLocks noChangeArrowheads="1"/>
          </p:cNvSpPr>
          <p:nvPr userDrawn="1"/>
        </p:nvSpPr>
        <p:spPr bwMode="auto">
          <a:xfrm>
            <a:off x="120650" y="6369050"/>
            <a:ext cx="3251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AT" b="1" smtClean="0">
                <a:solidFill>
                  <a:srgbClr val="878787"/>
                </a:solidFill>
              </a:rPr>
              <a:t>Professor Horst Cerjak, 19.12.2005</a:t>
            </a:r>
            <a:endParaRPr lang="de-DE" b="1" smtClean="0">
              <a:solidFill>
                <a:srgbClr val="878787"/>
              </a:solidFill>
            </a:endParaRPr>
          </a:p>
        </p:txBody>
      </p:sp>
      <p:sp>
        <p:nvSpPr>
          <p:cNvPr id="1029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14375"/>
            <a:ext cx="7772400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30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82738"/>
            <a:ext cx="77724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1" name="Text Box 40"/>
          <p:cNvSpPr txBox="1">
            <a:spLocks noChangeArrowheads="1"/>
          </p:cNvSpPr>
          <p:nvPr userDrawn="1"/>
        </p:nvSpPr>
        <p:spPr bwMode="auto">
          <a:xfrm>
            <a:off x="8062913" y="6599238"/>
            <a:ext cx="925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5BAE40BD-102F-48B9-B439-7E2A19FE6432}" type="slidenum">
              <a:rPr lang="de-DE" sz="1000" b="1" smtClean="0">
                <a:solidFill>
                  <a:srgbClr val="878787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de-DE" sz="1000" b="1" smtClean="0">
              <a:solidFill>
                <a:srgbClr val="878787"/>
              </a:solidFill>
            </a:endParaRPr>
          </a:p>
        </p:txBody>
      </p:sp>
      <p:sp>
        <p:nvSpPr>
          <p:cNvPr id="1032" name="Rectangle 44"/>
          <p:cNvSpPr>
            <a:spLocks noChangeArrowheads="1"/>
          </p:cNvSpPr>
          <p:nvPr userDrawn="1"/>
        </p:nvSpPr>
        <p:spPr bwMode="auto">
          <a:xfrm>
            <a:off x="9525" y="6376988"/>
            <a:ext cx="9144000" cy="2159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de-AT" b="1" dirty="0" smtClean="0"/>
              <a:t>May 2016</a:t>
            </a:r>
            <a:endParaRPr lang="de-DE" b="1" dirty="0"/>
          </a:p>
        </p:txBody>
      </p:sp>
      <p:sp>
        <p:nvSpPr>
          <p:cNvPr id="1033" name="Rectangle 45"/>
          <p:cNvSpPr>
            <a:spLocks noChangeAspect="1" noChangeArrowheads="1"/>
          </p:cNvSpPr>
          <p:nvPr userDrawn="1"/>
        </p:nvSpPr>
        <p:spPr bwMode="auto">
          <a:xfrm>
            <a:off x="0" y="6376988"/>
            <a:ext cx="215900" cy="214312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1034" name="Text Box 46"/>
          <p:cNvSpPr txBox="1">
            <a:spLocks noChangeArrowheads="1"/>
          </p:cNvSpPr>
          <p:nvPr userDrawn="1"/>
        </p:nvSpPr>
        <p:spPr bwMode="auto">
          <a:xfrm>
            <a:off x="3213100" y="6357938"/>
            <a:ext cx="2959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de-DE" b="1" dirty="0" err="1" smtClean="0"/>
              <a:t>Machine</a:t>
            </a:r>
            <a:r>
              <a:rPr lang="de-DE" b="1" baseline="0" dirty="0" smtClean="0"/>
              <a:t> Learning, KDDM2</a:t>
            </a:r>
            <a:endParaRPr lang="de-DE" b="1" dirty="0" smtClean="0"/>
          </a:p>
        </p:txBody>
      </p:sp>
      <p:pic>
        <p:nvPicPr>
          <p:cNvPr id="1035" name="Picture 51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0800"/>
            <a:ext cx="86836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mers.stackexchange.com/" TargetMode="External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/>
          <a:stretch/>
        </p:blipFill>
        <p:spPr>
          <a:xfrm>
            <a:off x="1019907" y="2729133"/>
            <a:ext cx="7146388" cy="36077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4911" y="1294227"/>
            <a:ext cx="7976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Project 4: Machine Learning</a:t>
            </a:r>
          </a:p>
          <a:p>
            <a:pPr algn="ctr"/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Team #7: Michael 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Herold</a:t>
            </a:r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, Ralph 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Samer</a:t>
            </a:r>
            <a:endParaRPr lang="en-US" sz="2400" i="1" dirty="0" smtClean="0"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1712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763192"/>
              </p:ext>
            </p:extLst>
          </p:nvPr>
        </p:nvGraphicFramePr>
        <p:xfrm>
          <a:off x="812405" y="1933414"/>
          <a:ext cx="7759581" cy="211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527"/>
                <a:gridCol w="2586527"/>
                <a:gridCol w="2586527"/>
              </a:tblGrid>
              <a:tr h="523387">
                <a:tc>
                  <a:txBody>
                    <a:bodyPr/>
                    <a:lstStyle/>
                    <a:p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Precision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Recall</a:t>
                      </a:r>
                      <a:endParaRPr lang="de-DE" dirty="0"/>
                    </a:p>
                  </a:txBody>
                  <a:tcPr/>
                </a:tc>
              </a:tr>
              <a:tr h="530657"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/>
                        <a:t>MultinomialNB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0.4</a:t>
                      </a:r>
                      <a:endParaRPr lang="de-DE" dirty="0"/>
                    </a:p>
                  </a:txBody>
                  <a:tcPr anchor="ctr"/>
                </a:tc>
              </a:tr>
              <a:tr h="530657"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/>
                        <a:t>k-Means</a:t>
                      </a:r>
                      <a:r>
                        <a:rPr lang="de-DE" dirty="0" smtClean="0"/>
                        <a:t> </a:t>
                      </a:r>
                      <a:r>
                        <a:rPr lang="de-DE" baseline="30000" dirty="0" smtClean="0"/>
                        <a:t>1)</a:t>
                      </a:r>
                      <a:endParaRPr lang="de-DE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0.4</a:t>
                      </a:r>
                      <a:endParaRPr lang="de-DE" dirty="0"/>
                    </a:p>
                  </a:txBody>
                  <a:tcPr anchor="ctr"/>
                </a:tc>
              </a:tr>
              <a:tr h="530657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HAC </a:t>
                      </a:r>
                      <a:r>
                        <a:rPr lang="de-DE" baseline="30000" dirty="0" smtClean="0"/>
                        <a:t>2)</a:t>
                      </a:r>
                      <a:endParaRPr lang="de-DE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0.4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812405" y="4675100"/>
            <a:ext cx="7759581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400" dirty="0" smtClean="0"/>
              <a:t>All </a:t>
            </a:r>
            <a:r>
              <a:rPr lang="de-DE" sz="1400" dirty="0" err="1" smtClean="0"/>
              <a:t>results</a:t>
            </a:r>
            <a:r>
              <a:rPr lang="de-DE" sz="1400" dirty="0" smtClean="0"/>
              <a:t> </a:t>
            </a:r>
            <a:r>
              <a:rPr lang="de-DE" sz="1400" dirty="0" err="1" smtClean="0"/>
              <a:t>are</a:t>
            </a:r>
            <a:r>
              <a:rPr lang="de-DE" sz="1400" dirty="0" smtClean="0"/>
              <a:t> </a:t>
            </a:r>
            <a:r>
              <a:rPr lang="de-DE" sz="1400" dirty="0" err="1" smtClean="0"/>
              <a:t>based</a:t>
            </a:r>
            <a:r>
              <a:rPr lang="de-DE" sz="1400" dirty="0" smtClean="0"/>
              <a:t> on </a:t>
            </a:r>
            <a:r>
              <a:rPr lang="de-DE" sz="1400" u="sng" dirty="0" err="1" smtClean="0"/>
              <a:t>two</a:t>
            </a:r>
            <a:r>
              <a:rPr lang="de-DE" sz="1400" u="sng" dirty="0" smtClean="0"/>
              <a:t> </a:t>
            </a:r>
            <a:r>
              <a:rPr lang="de-DE" sz="1400" u="sng" dirty="0" err="1" smtClean="0"/>
              <a:t>predicted</a:t>
            </a:r>
            <a:r>
              <a:rPr lang="de-DE" sz="1400" u="sng" dirty="0" smtClean="0"/>
              <a:t> tags</a:t>
            </a:r>
            <a:r>
              <a:rPr lang="de-DE" sz="1400" dirty="0" smtClean="0"/>
              <a:t> (</a:t>
            </a:r>
            <a:r>
              <a:rPr lang="de-DE" sz="1400" dirty="0" err="1" smtClean="0"/>
              <a:t>average</a:t>
            </a:r>
            <a:r>
              <a:rPr lang="de-DE" sz="1400" dirty="0" smtClean="0"/>
              <a:t> tag </a:t>
            </a:r>
            <a:r>
              <a:rPr lang="de-DE" sz="1400" dirty="0" err="1" smtClean="0"/>
              <a:t>assignment</a:t>
            </a:r>
            <a:r>
              <a:rPr lang="de-DE" sz="1400" dirty="0" smtClean="0"/>
              <a:t> = 2.68)</a:t>
            </a:r>
          </a:p>
          <a:p>
            <a:pPr>
              <a:lnSpc>
                <a:spcPct val="120000"/>
              </a:lnSpc>
            </a:pPr>
            <a:r>
              <a:rPr lang="de-DE" sz="1400" baseline="30000" dirty="0" smtClean="0"/>
              <a:t>1) </a:t>
            </a:r>
            <a:r>
              <a:rPr lang="de-DE" sz="1400" dirty="0" err="1" smtClean="0"/>
              <a:t>Number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clusters</a:t>
            </a:r>
            <a:r>
              <a:rPr lang="de-DE" sz="1400" dirty="0" smtClean="0"/>
              <a:t> = #tags  </a:t>
            </a:r>
            <a:r>
              <a:rPr lang="de-DE" sz="1400" baseline="30000" dirty="0" smtClean="0"/>
              <a:t>2) </a:t>
            </a:r>
            <a:r>
              <a:rPr lang="de-DE" sz="1400" dirty="0" err="1" smtClean="0"/>
              <a:t>Stop</a:t>
            </a:r>
            <a:r>
              <a:rPr lang="de-DE" sz="1400" dirty="0" smtClean="0"/>
              <a:t> </a:t>
            </a:r>
            <a:r>
              <a:rPr lang="de-DE" sz="1400" dirty="0" err="1" smtClean="0"/>
              <a:t>criterion</a:t>
            </a:r>
            <a:r>
              <a:rPr lang="de-DE" sz="1400" dirty="0" smtClean="0"/>
              <a:t> = #</a:t>
            </a:r>
            <a:r>
              <a:rPr lang="de-DE" sz="1400" dirty="0" err="1" smtClean="0"/>
              <a:t>clusters</a:t>
            </a:r>
            <a:r>
              <a:rPr lang="de-DE" sz="1400" dirty="0" smtClean="0"/>
              <a:t> </a:t>
            </a:r>
            <a:r>
              <a:rPr lang="de-DE" sz="1400" dirty="0" smtClean="0">
                <a:sym typeface="Wingdings"/>
              </a:rPr>
              <a:t> </a:t>
            </a:r>
            <a:r>
              <a:rPr lang="de-DE" sz="1400" dirty="0" smtClean="0"/>
              <a:t>#tag</a:t>
            </a:r>
            <a:endParaRPr lang="de-DE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Approach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First </a:t>
            </a:r>
            <a:r>
              <a:rPr lang="de-DE" b="1" dirty="0" err="1" smtClean="0"/>
              <a:t>results</a:t>
            </a:r>
            <a:endParaRPr lang="de-DE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18436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Problems</a:t>
            </a:r>
            <a:endParaRPr lang="de-DE" b="1" kern="0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461963" y="1555747"/>
            <a:ext cx="8224837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600" b="1" dirty="0" err="1" smtClean="0"/>
              <a:t>Preprocessing</a:t>
            </a:r>
            <a:r>
              <a:rPr lang="de-DE" sz="1600" b="1" dirty="0" smtClean="0"/>
              <a:t>:</a:t>
            </a:r>
            <a:endParaRPr lang="de-DE" sz="1600" dirty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err="1" smtClean="0"/>
              <a:t>Too</a:t>
            </a:r>
            <a:r>
              <a:rPr lang="de-DE" sz="1600" dirty="0" smtClean="0"/>
              <a:t> </a:t>
            </a:r>
            <a:r>
              <a:rPr lang="de-DE" sz="1600" dirty="0" err="1" smtClean="0"/>
              <a:t>many</a:t>
            </a:r>
            <a:r>
              <a:rPr lang="de-DE" sz="1600" dirty="0" smtClean="0"/>
              <a:t> different </a:t>
            </a:r>
            <a:r>
              <a:rPr lang="de-DE" sz="1600" dirty="0" err="1" smtClean="0"/>
              <a:t>words</a:t>
            </a:r>
            <a:r>
              <a:rPr lang="de-DE" sz="1600" dirty="0" smtClean="0"/>
              <a:t> </a:t>
            </a:r>
            <a:r>
              <a:rPr lang="de-DE" sz="1600" dirty="0" smtClean="0">
                <a:sym typeface="Wingdings"/>
              </a:rPr>
              <a:t> high </a:t>
            </a:r>
            <a:r>
              <a:rPr lang="de-DE" sz="1600" dirty="0" err="1" smtClean="0">
                <a:sym typeface="Wingdings"/>
              </a:rPr>
              <a:t>dimensionality</a:t>
            </a:r>
            <a:r>
              <a:rPr lang="de-DE" sz="1600" dirty="0" smtClean="0">
                <a:sym typeface="Wingdings"/>
              </a:rPr>
              <a:t>  </a:t>
            </a:r>
            <a:r>
              <a:rPr lang="de-DE" sz="1600" dirty="0" err="1" smtClean="0">
                <a:sym typeface="Wingdings"/>
              </a:rPr>
              <a:t>sparse</a:t>
            </a:r>
            <a:r>
              <a:rPr lang="de-DE" sz="1600" dirty="0" smtClean="0">
                <a:sym typeface="Wingdings"/>
              </a:rPr>
              <a:t> </a:t>
            </a:r>
            <a:r>
              <a:rPr lang="de-DE" sz="1600" dirty="0" err="1" smtClean="0">
                <a:sym typeface="Wingdings"/>
              </a:rPr>
              <a:t>matrix</a:t>
            </a:r>
            <a:endParaRPr lang="de-DE" sz="1600" dirty="0" smtClean="0">
              <a:sym typeface="Wingdings"/>
            </a:endParaRPr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smtClean="0"/>
              <a:t>POS-</a:t>
            </a:r>
            <a:r>
              <a:rPr lang="de-DE" sz="1600" dirty="0" err="1" smtClean="0"/>
              <a:t>tagging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lemmatization</a:t>
            </a:r>
            <a:r>
              <a:rPr lang="de-DE" sz="1600" dirty="0" smtClean="0"/>
              <a:t> not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good</a:t>
            </a:r>
            <a:r>
              <a:rPr lang="de-DE" sz="1600" dirty="0" smtClean="0"/>
              <a:t> </a:t>
            </a:r>
            <a:r>
              <a:rPr lang="de-DE" sz="1600" dirty="0" err="1" smtClean="0"/>
              <a:t>enough</a:t>
            </a:r>
            <a:endParaRPr lang="de-DE" sz="1600" dirty="0" smtClean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err="1" smtClean="0"/>
              <a:t>Merge</a:t>
            </a:r>
            <a:r>
              <a:rPr lang="de-DE" sz="1600" dirty="0" smtClean="0"/>
              <a:t> </a:t>
            </a:r>
            <a:r>
              <a:rPr lang="de-DE" sz="1600" dirty="0" err="1"/>
              <a:t>s</a:t>
            </a:r>
            <a:r>
              <a:rPr lang="de-DE" sz="1600" dirty="0" err="1" smtClean="0"/>
              <a:t>ynonyms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similar</a:t>
            </a:r>
            <a:r>
              <a:rPr lang="de-DE" sz="1600" dirty="0" smtClean="0"/>
              <a:t> tags</a:t>
            </a:r>
            <a:endParaRPr lang="de-DE" sz="1600" dirty="0"/>
          </a:p>
        </p:txBody>
      </p:sp>
      <p:sp>
        <p:nvSpPr>
          <p:cNvPr id="6" name="Textfeld 5"/>
          <p:cNvSpPr txBox="1"/>
          <p:nvPr/>
        </p:nvSpPr>
        <p:spPr>
          <a:xfrm>
            <a:off x="461963" y="3046205"/>
            <a:ext cx="8224837" cy="126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600" b="1" dirty="0" smtClean="0"/>
              <a:t>Learning:</a:t>
            </a:r>
            <a:endParaRPr lang="de-DE" sz="1600" dirty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err="1" smtClean="0"/>
              <a:t>Choosing</a:t>
            </a:r>
            <a:r>
              <a:rPr lang="de-DE" sz="1600" dirty="0" smtClean="0"/>
              <a:t> proper </a:t>
            </a:r>
            <a:r>
              <a:rPr lang="de-DE" sz="1600" dirty="0" err="1" smtClean="0"/>
              <a:t>number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clusters</a:t>
            </a:r>
            <a:r>
              <a:rPr lang="de-DE" sz="1600" dirty="0" smtClean="0"/>
              <a:t> (</a:t>
            </a:r>
            <a:r>
              <a:rPr lang="de-DE" sz="1600" i="1" dirty="0" err="1" smtClean="0"/>
              <a:t>k</a:t>
            </a:r>
            <a:r>
              <a:rPr lang="de-DE" sz="1600" dirty="0" smtClean="0"/>
              <a:t>) </a:t>
            </a:r>
            <a:r>
              <a:rPr lang="de-DE" sz="1600" dirty="0" smtClean="0">
                <a:sym typeface="Wingdings"/>
              </a:rPr>
              <a:t> </a:t>
            </a:r>
            <a:r>
              <a:rPr lang="de-DE" sz="1600" dirty="0" err="1" smtClean="0">
                <a:sym typeface="Wingdings"/>
              </a:rPr>
              <a:t>analyse</a:t>
            </a:r>
            <a:r>
              <a:rPr lang="de-DE" sz="1600" dirty="0" smtClean="0">
                <a:sym typeface="Wingdings"/>
              </a:rPr>
              <a:t> </a:t>
            </a:r>
            <a:r>
              <a:rPr lang="de-DE" sz="1600" dirty="0" err="1" smtClean="0">
                <a:sym typeface="Wingdings"/>
              </a:rPr>
              <a:t>dendrogram</a:t>
            </a:r>
            <a:r>
              <a:rPr lang="de-DE" sz="1600" dirty="0" smtClean="0">
                <a:sym typeface="Wingdings"/>
              </a:rPr>
              <a:t> </a:t>
            </a:r>
            <a:r>
              <a:rPr lang="de-DE" sz="1600" dirty="0" err="1" smtClean="0">
                <a:sym typeface="Wingdings"/>
              </a:rPr>
              <a:t>from</a:t>
            </a:r>
            <a:r>
              <a:rPr lang="de-DE" sz="1600" dirty="0" smtClean="0">
                <a:sym typeface="Wingdings"/>
              </a:rPr>
              <a:t> HAC</a:t>
            </a:r>
            <a:endParaRPr lang="de-DE" sz="1600" dirty="0" smtClean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err="1" smtClean="0"/>
              <a:t>Finding</a:t>
            </a:r>
            <a:r>
              <a:rPr lang="de-DE" sz="1600" dirty="0" smtClean="0"/>
              <a:t> </a:t>
            </a:r>
            <a:r>
              <a:rPr lang="de-DE" sz="1600" dirty="0" err="1" smtClean="0"/>
              <a:t>best</a:t>
            </a:r>
            <a:r>
              <a:rPr lang="de-DE" sz="1600" dirty="0" smtClean="0"/>
              <a:t> </a:t>
            </a:r>
            <a:r>
              <a:rPr lang="de-DE" sz="1600" dirty="0" err="1" smtClean="0"/>
              <a:t>fitting</a:t>
            </a:r>
            <a:r>
              <a:rPr lang="de-DE" sz="1600" dirty="0" smtClean="0"/>
              <a:t> </a:t>
            </a:r>
            <a:r>
              <a:rPr lang="de-DE" sz="1600" dirty="0" err="1" smtClean="0"/>
              <a:t>model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parameters</a:t>
            </a:r>
            <a:r>
              <a:rPr lang="de-DE" sz="1600" dirty="0" smtClean="0"/>
              <a:t> (</a:t>
            </a:r>
            <a:r>
              <a:rPr lang="de-DE" sz="1600" dirty="0" err="1" smtClean="0"/>
              <a:t>exploration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evaluation</a:t>
            </a:r>
            <a:r>
              <a:rPr lang="de-DE" sz="1600" dirty="0" smtClean="0"/>
              <a:t>)</a:t>
            </a:r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err="1" smtClean="0"/>
              <a:t>Finding</a:t>
            </a:r>
            <a:r>
              <a:rPr lang="de-DE" sz="1600" dirty="0" smtClean="0"/>
              <a:t> </a:t>
            </a:r>
            <a:r>
              <a:rPr lang="de-DE" sz="1600" dirty="0" err="1" smtClean="0"/>
              <a:t>best</a:t>
            </a:r>
            <a:r>
              <a:rPr lang="de-DE" sz="1600" dirty="0" smtClean="0"/>
              <a:t> </a:t>
            </a:r>
            <a:r>
              <a:rPr lang="de-DE" sz="1600" dirty="0" err="1" smtClean="0"/>
              <a:t>number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tags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predict</a:t>
            </a:r>
            <a:endParaRPr lang="de-DE" sz="1600" dirty="0"/>
          </a:p>
        </p:txBody>
      </p:sp>
      <p:sp>
        <p:nvSpPr>
          <p:cNvPr id="7" name="Textfeld 6"/>
          <p:cNvSpPr txBox="1"/>
          <p:nvPr/>
        </p:nvSpPr>
        <p:spPr>
          <a:xfrm>
            <a:off x="461963" y="4602613"/>
            <a:ext cx="8224837" cy="97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600" b="1" dirty="0" err="1" smtClean="0"/>
              <a:t>Runtime</a:t>
            </a:r>
            <a:r>
              <a:rPr lang="de-DE" sz="1600" b="1" dirty="0" smtClean="0"/>
              <a:t> </a:t>
            </a:r>
            <a:r>
              <a:rPr lang="de-DE" sz="1600" b="1" dirty="0" smtClean="0"/>
              <a:t>&amp; </a:t>
            </a:r>
            <a:r>
              <a:rPr lang="de-DE" sz="1600" b="1" dirty="0" err="1" smtClean="0"/>
              <a:t>memory</a:t>
            </a:r>
            <a:r>
              <a:rPr lang="de-DE" sz="1600" b="1" dirty="0" smtClean="0"/>
              <a:t>:</a:t>
            </a:r>
            <a:endParaRPr lang="de-DE" sz="1600" dirty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err="1" smtClean="0"/>
              <a:t>Too</a:t>
            </a:r>
            <a:r>
              <a:rPr lang="de-DE" sz="1600" dirty="0" smtClean="0"/>
              <a:t> </a:t>
            </a:r>
            <a:r>
              <a:rPr lang="de-DE" sz="1600" dirty="0" err="1" smtClean="0"/>
              <a:t>many</a:t>
            </a:r>
            <a:r>
              <a:rPr lang="de-DE" sz="1600" dirty="0" smtClean="0"/>
              <a:t> </a:t>
            </a:r>
            <a:r>
              <a:rPr lang="de-DE" sz="1600" dirty="0" err="1" smtClean="0"/>
              <a:t>features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forward</a:t>
            </a:r>
            <a:r>
              <a:rPr lang="de-DE" sz="1600" dirty="0" smtClean="0"/>
              <a:t>/</a:t>
            </a:r>
            <a:r>
              <a:rPr lang="de-DE" sz="1600" dirty="0" err="1" smtClean="0"/>
              <a:t>backward</a:t>
            </a:r>
            <a:r>
              <a:rPr lang="de-DE" sz="1600" dirty="0" smtClean="0"/>
              <a:t> </a:t>
            </a:r>
            <a:r>
              <a:rPr lang="de-DE" sz="1600" dirty="0" err="1" smtClean="0"/>
              <a:t>selection</a:t>
            </a:r>
            <a:endParaRPr lang="de-DE" sz="1600" dirty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smtClean="0"/>
              <a:t>HAC </a:t>
            </a:r>
            <a:r>
              <a:rPr lang="de-DE" sz="1600" dirty="0" err="1" smtClean="0"/>
              <a:t>very</a:t>
            </a:r>
            <a:r>
              <a:rPr lang="de-DE" sz="1600" dirty="0" smtClean="0"/>
              <a:t> intensive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compute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7396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err="1" smtClean="0"/>
              <a:t>Expected</a:t>
            </a:r>
            <a:r>
              <a:rPr lang="de-DE" b="1" dirty="0" smtClean="0"/>
              <a:t> </a:t>
            </a:r>
            <a:r>
              <a:rPr lang="de-DE" b="1" dirty="0" err="1" smtClean="0"/>
              <a:t>results</a:t>
            </a:r>
            <a:r>
              <a:rPr lang="de-DE" b="1" dirty="0" smtClean="0"/>
              <a:t> &amp; Outlook</a:t>
            </a:r>
            <a:endParaRPr lang="de-DE" b="1" kern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61963" y="1719114"/>
            <a:ext cx="85440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Expected results: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Precision and recall not ideal but predicted tags are reasonable for humans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Precision decreases by the number of suggested tags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Recall increases by the number of suggested tags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Classification works better than clustering (but good to </a:t>
            </a:r>
            <a:r>
              <a:rPr lang="en-US" sz="1600" smtClean="0"/>
              <a:t>get overview</a:t>
            </a:r>
            <a:r>
              <a:rPr lang="en-US" sz="16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Outlook: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Improve preprocessing (POS, weighting)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Use different (more independent) features for Na</a:t>
            </a:r>
            <a:r>
              <a:rPr lang="de-DE" sz="1600" dirty="0" err="1" smtClean="0"/>
              <a:t>ï</a:t>
            </a:r>
            <a:r>
              <a:rPr lang="en-US" sz="1600" dirty="0" err="1" smtClean="0"/>
              <a:t>ves</a:t>
            </a:r>
            <a:r>
              <a:rPr lang="en-US" sz="1600" dirty="0" smtClean="0"/>
              <a:t> Bayes </a:t>
            </a:r>
            <a:r>
              <a:rPr lang="en-US" sz="1600" dirty="0" smtClean="0">
                <a:sym typeface="Wingdings"/>
              </a:rPr>
              <a:t> better results expected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Evaluation of different parameters and models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4450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1963" y="269680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err="1" smtClean="0">
                <a:solidFill>
                  <a:schemeClr val="tx1"/>
                </a:solidFill>
              </a:rPr>
              <a:t>Thank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you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for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your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attention</a:t>
            </a:r>
            <a:r>
              <a:rPr lang="de-DE" b="1" dirty="0">
                <a:solidFill>
                  <a:schemeClr val="tx1"/>
                </a:solidFill>
              </a:rPr>
              <a:t>.</a:t>
            </a:r>
            <a:endParaRPr lang="de-DE" b="1" kern="0" dirty="0" smtClean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61963" y="5134946"/>
            <a:ext cx="801149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References:</a:t>
            </a:r>
            <a:endParaRPr lang="de-DE" dirty="0"/>
          </a:p>
          <a:p>
            <a:pPr marL="171450" indent="-171450">
              <a:lnSpc>
                <a:spcPct val="120000"/>
              </a:lnSpc>
              <a:buFont typeface="Arial"/>
              <a:buChar char="•"/>
            </a:pPr>
            <a:r>
              <a:rPr lang="de-DE" i="1" dirty="0" err="1" smtClean="0"/>
              <a:t>Knowledge</a:t>
            </a:r>
            <a:r>
              <a:rPr lang="de-DE" i="1" dirty="0" smtClean="0"/>
              <a:t> Discovery </a:t>
            </a:r>
            <a:r>
              <a:rPr lang="de-DE" i="1" dirty="0" err="1" smtClean="0"/>
              <a:t>and</a:t>
            </a:r>
            <a:r>
              <a:rPr lang="de-DE" i="1" dirty="0" smtClean="0"/>
              <a:t> Data Mining 1 </a:t>
            </a:r>
            <a:r>
              <a:rPr lang="de-DE" dirty="0" err="1" smtClean="0"/>
              <a:t>by</a:t>
            </a:r>
            <a:r>
              <a:rPr lang="de-DE" dirty="0" smtClean="0"/>
              <a:t> Denis </a:t>
            </a:r>
            <a:r>
              <a:rPr lang="de-DE" dirty="0" err="1" smtClean="0"/>
              <a:t>Helic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Roman Kern (2015)</a:t>
            </a:r>
          </a:p>
          <a:p>
            <a:pPr marL="171450" indent="-171450">
              <a:buFont typeface="Arial"/>
              <a:buChar char="•"/>
            </a:pPr>
            <a:r>
              <a:rPr lang="de-DE" dirty="0" err="1" smtClean="0"/>
              <a:t>Segaran</a:t>
            </a:r>
            <a:r>
              <a:rPr lang="de-DE" dirty="0" smtClean="0"/>
              <a:t>, T. 2007. </a:t>
            </a:r>
            <a:r>
              <a:rPr lang="de-DE" i="1" dirty="0" err="1" smtClean="0"/>
              <a:t>Programming</a:t>
            </a:r>
            <a:r>
              <a:rPr lang="de-DE" i="1" dirty="0" smtClean="0"/>
              <a:t> Collective </a:t>
            </a:r>
            <a:r>
              <a:rPr lang="de-DE" i="1" dirty="0" err="1" smtClean="0"/>
              <a:t>Intelligence</a:t>
            </a:r>
            <a:r>
              <a:rPr lang="de-DE" i="1" dirty="0" smtClean="0"/>
              <a:t>: </a:t>
            </a:r>
            <a:r>
              <a:rPr lang="de-DE" i="1" dirty="0" err="1" smtClean="0"/>
              <a:t>Building</a:t>
            </a:r>
            <a:r>
              <a:rPr lang="de-DE" i="1" dirty="0" smtClean="0"/>
              <a:t> Smart Web 2.0 </a:t>
            </a:r>
            <a:r>
              <a:rPr lang="de-DE" i="1" dirty="0" err="1" smtClean="0"/>
              <a:t>Applications</a:t>
            </a:r>
            <a:r>
              <a:rPr lang="de-DE" i="1" dirty="0" smtClean="0"/>
              <a:t>. </a:t>
            </a:r>
            <a:r>
              <a:rPr lang="de-DE" i="1" dirty="0" err="1" smtClean="0"/>
              <a:t>S</a:t>
            </a:r>
            <a:r>
              <a:rPr lang="de-DE" dirty="0" err="1" smtClean="0"/>
              <a:t>ebastopol</a:t>
            </a:r>
            <a:r>
              <a:rPr lang="de-DE" dirty="0" smtClean="0"/>
              <a:t>: </a:t>
            </a:r>
            <a:r>
              <a:rPr lang="de-DE" dirty="0" err="1" smtClean="0"/>
              <a:t>O‘Really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3250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1963" y="485772"/>
            <a:ext cx="8224837" cy="1069975"/>
          </a:xfrm>
        </p:spPr>
        <p:txBody>
          <a:bodyPr/>
          <a:lstStyle/>
          <a:p>
            <a:pPr eaLnBrk="1" hangingPunct="1"/>
            <a:r>
              <a:rPr lang="de-DE" b="1" dirty="0" err="1" smtClean="0"/>
              <a:t>Recap</a:t>
            </a:r>
            <a:endParaRPr lang="de-DE" b="1" dirty="0" smtClean="0"/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52462" y="1247605"/>
            <a:ext cx="5249132" cy="4090526"/>
          </a:xfrm>
        </p:spPr>
        <p:txBody>
          <a:bodyPr/>
          <a:lstStyle/>
          <a:p>
            <a:pPr marL="0" indent="0"/>
            <a:r>
              <a:rPr lang="en-US" sz="1800" b="1" dirty="0" smtClean="0"/>
              <a:t>Task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800" dirty="0" smtClean="0"/>
              <a:t>Automatic </a:t>
            </a:r>
            <a:r>
              <a:rPr lang="en-US" sz="1800" dirty="0"/>
              <a:t>tagging of unseen posts using both </a:t>
            </a:r>
            <a:r>
              <a:rPr lang="en-US" sz="1800" u="sng" dirty="0" smtClean="0"/>
              <a:t>supervised</a:t>
            </a:r>
            <a:r>
              <a:rPr lang="en-US" sz="1800" dirty="0" smtClean="0"/>
              <a:t> &amp; </a:t>
            </a:r>
            <a:r>
              <a:rPr lang="en-US" sz="1800" u="sng" dirty="0"/>
              <a:t>unsupervised</a:t>
            </a:r>
            <a:r>
              <a:rPr lang="en-US" sz="1800" dirty="0"/>
              <a:t> </a:t>
            </a:r>
            <a:r>
              <a:rPr lang="en-US" sz="1800" dirty="0" smtClean="0"/>
              <a:t>approach</a:t>
            </a:r>
          </a:p>
          <a:p>
            <a:pPr marL="0" indent="0"/>
            <a:endParaRPr lang="en-US" sz="1200" b="1" dirty="0" smtClean="0"/>
          </a:p>
          <a:p>
            <a:pPr marL="0" indent="0"/>
            <a:r>
              <a:rPr lang="en-US" sz="1800" b="1" dirty="0" smtClean="0"/>
              <a:t>Data set</a:t>
            </a:r>
            <a:endParaRPr lang="en-US" sz="1800" dirty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StackExchange</a:t>
            </a:r>
            <a:r>
              <a:rPr lang="de-DE" sz="1800" dirty="0" smtClean="0"/>
              <a:t> </a:t>
            </a:r>
            <a:r>
              <a:rPr lang="de-DE" sz="1800" dirty="0"/>
              <a:t>Data </a:t>
            </a:r>
            <a:r>
              <a:rPr lang="de-DE" sz="1800" dirty="0" err="1"/>
              <a:t>Dump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smtClean="0"/>
              <a:t>March, ‘16</a:t>
            </a:r>
            <a:endParaRPr lang="de-DE" sz="1800" dirty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Subgroup</a:t>
            </a:r>
            <a:r>
              <a:rPr lang="de-DE" sz="1800" dirty="0" smtClean="0"/>
              <a:t>: </a:t>
            </a:r>
            <a:r>
              <a:rPr lang="de-DE" sz="1800" dirty="0" smtClean="0">
                <a:hlinkClick r:id="rId3"/>
              </a:rPr>
              <a:t>programmers.stackexchange.com</a:t>
            </a:r>
            <a:endParaRPr lang="de-DE" sz="18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u="sng" dirty="0" smtClean="0"/>
              <a:t>Training </a:t>
            </a:r>
            <a:r>
              <a:rPr lang="de-DE" sz="1800" u="sng" dirty="0" err="1" smtClean="0"/>
              <a:t>set</a:t>
            </a:r>
            <a:r>
              <a:rPr lang="de-DE" sz="1800" u="sng" dirty="0" smtClean="0"/>
              <a:t>:</a:t>
            </a:r>
            <a:r>
              <a:rPr lang="de-DE" sz="1800" dirty="0" smtClean="0"/>
              <a:t> 34,500 </a:t>
            </a:r>
            <a:r>
              <a:rPr lang="de-DE" sz="1800" dirty="0" err="1" smtClean="0"/>
              <a:t>posts</a:t>
            </a:r>
            <a:r>
              <a:rPr lang="de-DE" sz="1600" dirty="0" smtClean="0"/>
              <a:t> (~90%)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u="sng" dirty="0" smtClean="0"/>
              <a:t>Test </a:t>
            </a:r>
            <a:r>
              <a:rPr lang="de-DE" sz="1800" u="sng" dirty="0" err="1" smtClean="0"/>
              <a:t>set</a:t>
            </a:r>
            <a:r>
              <a:rPr lang="de-DE" sz="1800" u="sng" dirty="0" smtClean="0"/>
              <a:t>:</a:t>
            </a:r>
            <a:r>
              <a:rPr lang="de-DE" sz="1800" dirty="0" smtClean="0"/>
              <a:t>         3,800 </a:t>
            </a:r>
            <a:r>
              <a:rPr lang="de-DE" sz="1800" dirty="0" err="1" smtClean="0"/>
              <a:t>posts</a:t>
            </a:r>
            <a:r>
              <a:rPr lang="de-DE" sz="1600" dirty="0" smtClean="0"/>
              <a:t> (~10%)</a:t>
            </a:r>
            <a:endParaRPr lang="de-DE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026" y="924741"/>
            <a:ext cx="2290830" cy="682667"/>
          </a:xfrm>
          <a:prstGeom prst="rect">
            <a:avLst/>
          </a:prstGeom>
        </p:spPr>
      </p:pic>
      <p:graphicFrame>
        <p:nvGraphicFramePr>
          <p:cNvPr id="6" name="Table 3"/>
          <p:cNvGraphicFramePr>
            <a:graphicFrameLocks noGrp="1"/>
          </p:cNvGraphicFramePr>
          <p:nvPr>
            <p:extLst/>
          </p:nvPr>
        </p:nvGraphicFramePr>
        <p:xfrm>
          <a:off x="6172790" y="1584243"/>
          <a:ext cx="2350024" cy="1054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361"/>
                <a:gridCol w="1140663"/>
              </a:tblGrid>
              <a:tr h="33415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Total number of </a:t>
                      </a:r>
                      <a:r>
                        <a:rPr lang="is-IS" sz="1800" dirty="0" smtClean="0"/>
                        <a:t>…</a:t>
                      </a:r>
                      <a:endParaRPr lang="en-US" sz="1800" dirty="0"/>
                    </a:p>
                  </a:txBody>
                  <a:tcPr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de-DE" sz="1800" dirty="0" smtClean="0"/>
                        <a:t>Posts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38,315</a:t>
                      </a:r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Tags</a:t>
                      </a:r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1,614</a:t>
                      </a:r>
                    </a:p>
                  </a:txBody>
                  <a:tcPr marB="0"/>
                </a:tc>
              </a:tr>
            </a:tbl>
          </a:graphicData>
        </a:graphic>
      </p:graphicFrame>
      <p:graphicFrame>
        <p:nvGraphicFramePr>
          <p:cNvPr id="7" name="Table 5"/>
          <p:cNvGraphicFramePr>
            <a:graphicFrameLocks noGrp="1"/>
          </p:cNvGraphicFramePr>
          <p:nvPr>
            <p:extLst/>
          </p:nvPr>
        </p:nvGraphicFramePr>
        <p:xfrm>
          <a:off x="6726742" y="2993971"/>
          <a:ext cx="1796072" cy="1378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096"/>
                <a:gridCol w="747976"/>
              </a:tblGrid>
              <a:tr h="34962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Tags</a:t>
                      </a:r>
                      <a:r>
                        <a:rPr lang="en-US" sz="1600" baseline="0" dirty="0" smtClean="0"/>
                        <a:t> per </a:t>
                      </a:r>
                      <a:r>
                        <a:rPr lang="en-US" sz="1600" dirty="0" smtClean="0"/>
                        <a:t>post</a:t>
                      </a:r>
                      <a:endParaRPr lang="en-US" sz="1600" dirty="0"/>
                    </a:p>
                  </a:txBody>
                  <a:tcPr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B="0"/>
                </a:tc>
              </a:tr>
              <a:tr h="3431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Min</a:t>
                      </a:r>
                      <a:endParaRPr lang="en-US" sz="16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B="0"/>
                </a:tc>
              </a:tr>
              <a:tr h="3431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Max</a:t>
                      </a:r>
                      <a:endParaRPr lang="en-US" sz="16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B="0"/>
                </a:tc>
              </a:tr>
              <a:tr h="3431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Average</a:t>
                      </a:r>
                      <a:endParaRPr lang="en-US" sz="16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2.68</a:t>
                      </a:r>
                    </a:p>
                  </a:txBody>
                  <a:tcPr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36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63480" y="1684346"/>
            <a:ext cx="7945592" cy="4441029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de-DE" sz="1800" b="1" dirty="0" smtClean="0"/>
              <a:t>Posts</a:t>
            </a:r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Tokenized</a:t>
            </a:r>
            <a:r>
              <a:rPr lang="de-DE" sz="1800" dirty="0" smtClean="0"/>
              <a:t> </a:t>
            </a:r>
            <a:r>
              <a:rPr lang="de-DE" sz="1800" dirty="0" err="1" smtClean="0"/>
              <a:t>content</a:t>
            </a:r>
            <a:endParaRPr lang="de-DE" sz="1800" dirty="0" smtClean="0"/>
          </a:p>
          <a:p>
            <a:pPr marL="1085850" lvl="2" eaLnBrk="1" hangingPunct="1">
              <a:lnSpc>
                <a:spcPct val="90000"/>
              </a:lnSpc>
              <a:buFont typeface="Symbol" charset="2"/>
              <a:buChar char="-"/>
            </a:pPr>
            <a:endParaRPr lang="de-DE" sz="4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Ignored</a:t>
            </a:r>
            <a:r>
              <a:rPr lang="de-DE" sz="1800" dirty="0" smtClean="0"/>
              <a:t> </a:t>
            </a:r>
            <a:r>
              <a:rPr lang="de-DE" sz="1800" dirty="0" err="1" smtClean="0"/>
              <a:t>posts</a:t>
            </a:r>
            <a:r>
              <a:rPr lang="de-DE" sz="1800" dirty="0" smtClean="0"/>
              <a:t/>
            </a:r>
            <a:br>
              <a:rPr lang="de-DE" sz="1800" dirty="0" smtClean="0"/>
            </a:b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1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Removed</a:t>
            </a:r>
            <a:r>
              <a:rPr lang="de-DE" sz="1800" dirty="0" smtClean="0"/>
              <a:t> HTML, </a:t>
            </a:r>
            <a:r>
              <a:rPr lang="de-DE" sz="1800" dirty="0" err="1" smtClean="0"/>
              <a:t>code</a:t>
            </a:r>
            <a:r>
              <a:rPr lang="de-DE" sz="1800" dirty="0" smtClean="0"/>
              <a:t>, URLs, </a:t>
            </a:r>
            <a:r>
              <a:rPr lang="de-DE" sz="1800" dirty="0" err="1" smtClean="0"/>
              <a:t>emoticons</a:t>
            </a:r>
            <a:r>
              <a:rPr lang="de-DE" sz="1800" dirty="0" smtClean="0"/>
              <a:t>, </a:t>
            </a:r>
            <a:r>
              <a:rPr lang="de-DE" sz="1800" dirty="0" err="1" smtClean="0"/>
              <a:t>numbers</a:t>
            </a:r>
            <a:r>
              <a:rPr lang="de-DE" sz="1800" dirty="0" smtClean="0"/>
              <a:t>, </a:t>
            </a:r>
            <a:r>
              <a:rPr lang="de-DE" sz="1800" dirty="0" err="1" smtClean="0"/>
              <a:t>single</a:t>
            </a:r>
            <a:r>
              <a:rPr lang="de-DE" sz="1800" dirty="0" smtClean="0"/>
              <a:t> </a:t>
            </a:r>
            <a:r>
              <a:rPr lang="de-DE" sz="1800" dirty="0" err="1" smtClean="0"/>
              <a:t>letters</a:t>
            </a: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Removed</a:t>
            </a:r>
            <a:r>
              <a:rPr lang="de-DE" sz="1800" dirty="0" smtClean="0"/>
              <a:t> </a:t>
            </a:r>
            <a:r>
              <a:rPr lang="de-DE" sz="1800" dirty="0" err="1"/>
              <a:t>stop</a:t>
            </a:r>
            <a:r>
              <a:rPr lang="de-DE" sz="1800" dirty="0"/>
              <a:t> </a:t>
            </a:r>
            <a:r>
              <a:rPr lang="de-DE" sz="1800" dirty="0" err="1"/>
              <a:t>words</a:t>
            </a:r>
            <a:endParaRPr lang="de-DE" sz="1800" dirty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Stemming</a:t>
            </a:r>
            <a:r>
              <a:rPr lang="de-DE" sz="1800" dirty="0" smtClean="0"/>
              <a:t> </a:t>
            </a:r>
            <a:r>
              <a:rPr lang="de-DE" sz="1500" i="1" dirty="0" smtClean="0"/>
              <a:t>(</a:t>
            </a:r>
            <a:r>
              <a:rPr lang="de-DE" sz="1500" i="1" dirty="0" err="1" smtClean="0"/>
              <a:t>nltk.stem.porter.PorterStemmer</a:t>
            </a:r>
            <a:r>
              <a:rPr lang="de-DE" sz="1500" i="1" dirty="0" smtClean="0"/>
              <a:t>)</a:t>
            </a:r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Merge</a:t>
            </a:r>
            <a:r>
              <a:rPr lang="de-DE" sz="1800" dirty="0" smtClean="0"/>
              <a:t> synonym </a:t>
            </a:r>
            <a:r>
              <a:rPr lang="de-DE" sz="1800" dirty="0" err="1" smtClean="0"/>
              <a:t>words</a:t>
            </a: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/>
          </a:p>
          <a:p>
            <a:pPr marL="0" indent="0" eaLnBrk="1" hangingPunct="1">
              <a:lnSpc>
                <a:spcPct val="90000"/>
              </a:lnSpc>
            </a:pPr>
            <a:r>
              <a:rPr lang="de-DE" sz="1800" b="1" dirty="0" smtClean="0"/>
              <a:t>Tags</a:t>
            </a:r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Merge</a:t>
            </a:r>
            <a:r>
              <a:rPr lang="de-DE" sz="1800" dirty="0" smtClean="0"/>
              <a:t> </a:t>
            </a:r>
            <a:r>
              <a:rPr lang="de-DE" sz="1800" dirty="0" err="1" smtClean="0"/>
              <a:t>similar</a:t>
            </a:r>
            <a:r>
              <a:rPr lang="de-DE" sz="1800" dirty="0" smtClean="0"/>
              <a:t> tags</a:t>
            </a:r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smtClean="0"/>
              <a:t>Remove </a:t>
            </a:r>
            <a:r>
              <a:rPr lang="de-DE" sz="1800" dirty="0" err="1" smtClean="0"/>
              <a:t>less</a:t>
            </a:r>
            <a:r>
              <a:rPr lang="de-DE" sz="1800" dirty="0" smtClean="0"/>
              <a:t> </a:t>
            </a:r>
            <a:r>
              <a:rPr lang="de-DE" sz="1800" dirty="0" err="1" smtClean="0"/>
              <a:t>frequent</a:t>
            </a:r>
            <a:r>
              <a:rPr lang="de-DE" sz="1800" dirty="0" smtClean="0"/>
              <a:t> tags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kern="0" dirty="0" err="1" smtClean="0"/>
              <a:t>Current</a:t>
            </a:r>
            <a:r>
              <a:rPr lang="de-DE" sz="1500" b="1" kern="0" dirty="0" smtClean="0"/>
              <a:t> </a:t>
            </a:r>
            <a:r>
              <a:rPr lang="de-DE" sz="1500" b="1" kern="0" dirty="0" smtClean="0"/>
              <a:t>Approach</a:t>
            </a:r>
          </a:p>
          <a:p>
            <a:pPr eaLnBrk="1" hangingPunct="1"/>
            <a:r>
              <a:rPr lang="de-DE" b="1" kern="0" dirty="0" err="1" smtClean="0"/>
              <a:t>Preprocessing</a:t>
            </a:r>
            <a:endParaRPr lang="de-DE" sz="2400" b="1" kern="0" dirty="0" smtClean="0"/>
          </a:p>
        </p:txBody>
      </p:sp>
      <p:cxnSp>
        <p:nvCxnSpPr>
          <p:cNvPr id="3" name="Gewinkelte Verbindung 2"/>
          <p:cNvCxnSpPr/>
          <p:nvPr/>
        </p:nvCxnSpPr>
        <p:spPr>
          <a:xfrm flipV="1">
            <a:off x="3051672" y="1883884"/>
            <a:ext cx="1670515" cy="2644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4574381" y="1499576"/>
            <a:ext cx="392200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Body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Title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</a:t>
            </a:r>
            <a:r>
              <a:rPr lang="de-DE" sz="1400" i="1" dirty="0" err="1" smtClean="0"/>
              <a:t>Accepted</a:t>
            </a:r>
            <a:r>
              <a:rPr lang="de-DE" sz="1400" i="1" dirty="0" smtClean="0"/>
              <a:t> </a:t>
            </a:r>
            <a:r>
              <a:rPr lang="de-DE" sz="1400" i="1" dirty="0" err="1"/>
              <a:t>answer</a:t>
            </a:r>
            <a:r>
              <a:rPr lang="de-DE" sz="1400" i="1" dirty="0"/>
              <a:t> (</a:t>
            </a:r>
            <a:r>
              <a:rPr lang="de-DE" sz="1400" i="1" dirty="0" err="1"/>
              <a:t>if</a:t>
            </a:r>
            <a:r>
              <a:rPr lang="de-DE" sz="1400" i="1" dirty="0"/>
              <a:t> </a:t>
            </a:r>
            <a:r>
              <a:rPr lang="de-DE" sz="1400" i="1" dirty="0" smtClean="0"/>
              <a:t>not negative score)</a:t>
            </a:r>
            <a:r>
              <a:rPr lang="de-DE" sz="1400" i="1" dirty="0"/>
              <a:t/>
            </a:r>
            <a:br>
              <a:rPr lang="de-DE" sz="1400" i="1" dirty="0"/>
            </a:br>
            <a:endParaRPr lang="de-DE" sz="1400" i="1" dirty="0"/>
          </a:p>
        </p:txBody>
      </p:sp>
      <p:cxnSp>
        <p:nvCxnSpPr>
          <p:cNvPr id="14" name="Gewinkelte Verbindung 13"/>
          <p:cNvCxnSpPr/>
          <p:nvPr/>
        </p:nvCxnSpPr>
        <p:spPr>
          <a:xfrm>
            <a:off x="3051672" y="2493424"/>
            <a:ext cx="1670515" cy="24225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579589" y="2381905"/>
            <a:ext cx="4029483" cy="6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/>
              <a:t> S</a:t>
            </a:r>
            <a:r>
              <a:rPr lang="de-DE" sz="1400" i="1" dirty="0" smtClean="0"/>
              <a:t>core </a:t>
            </a:r>
            <a:r>
              <a:rPr lang="de-DE" sz="1400" i="1" dirty="0"/>
              <a:t>&lt; </a:t>
            </a:r>
            <a:r>
              <a:rPr lang="de-DE" sz="1400" i="1" dirty="0" err="1" smtClean="0"/>
              <a:t>threshold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</a:t>
            </a:r>
            <a:r>
              <a:rPr lang="de-DE" sz="1400" i="1" dirty="0" err="1" smtClean="0"/>
              <a:t>No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accepted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answer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</a:t>
            </a:r>
            <a:r>
              <a:rPr lang="de-DE" sz="1400" i="1" dirty="0" err="1" smtClean="0"/>
              <a:t>No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answers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and</a:t>
            </a:r>
            <a:r>
              <a:rPr lang="de-DE" sz="1400" i="1" dirty="0" smtClean="0"/>
              <a:t> negative score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165992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</a:t>
            </a:r>
            <a:r>
              <a:rPr lang="de-DE" sz="1500" b="1" dirty="0" smtClean="0"/>
              <a:t>Approach</a:t>
            </a:r>
          </a:p>
          <a:p>
            <a:pPr eaLnBrk="1" hangingPunct="1"/>
            <a:r>
              <a:rPr lang="de-DE" b="1" dirty="0" smtClean="0"/>
              <a:t>Features </a:t>
            </a:r>
            <a:r>
              <a:rPr lang="de-DE" b="1" dirty="0" smtClean="0"/>
              <a:t>&amp; Transformation</a:t>
            </a:r>
            <a:endParaRPr lang="de-DE" b="1" kern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634961" y="1531113"/>
            <a:ext cx="82248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/>
              <a:t>Feature </a:t>
            </a:r>
            <a:r>
              <a:rPr lang="de-DE" sz="1800" b="1" dirty="0" err="1" smtClean="0"/>
              <a:t>Selection</a:t>
            </a:r>
            <a:r>
              <a:rPr lang="de-DE" sz="1800" b="1" dirty="0" smtClean="0"/>
              <a:t>:</a:t>
            </a:r>
            <a:endParaRPr lang="de-DE" sz="1800" b="1" dirty="0"/>
          </a:p>
          <a:p>
            <a:pPr marL="285750" indent="-285750">
              <a:buFont typeface="Wingdings" charset="2"/>
              <a:buChar char="§"/>
            </a:pPr>
            <a:r>
              <a:rPr lang="de-DE" sz="1800" dirty="0" err="1"/>
              <a:t>word</a:t>
            </a:r>
            <a:r>
              <a:rPr lang="de-DE" sz="1800" dirty="0"/>
              <a:t> </a:t>
            </a:r>
            <a:r>
              <a:rPr lang="de-DE" sz="1800" dirty="0" err="1"/>
              <a:t>occurences</a:t>
            </a:r>
            <a:r>
              <a:rPr lang="de-DE" sz="1800" dirty="0"/>
              <a:t> </a:t>
            </a:r>
            <a:r>
              <a:rPr lang="de-DE" sz="1800" dirty="0" err="1" smtClean="0"/>
              <a:t>as</a:t>
            </a:r>
            <a:r>
              <a:rPr lang="de-DE" sz="1800" dirty="0" smtClean="0"/>
              <a:t> </a:t>
            </a:r>
            <a:r>
              <a:rPr lang="de-DE" sz="1800" dirty="0" err="1" smtClean="0"/>
              <a:t>features</a:t>
            </a:r>
            <a:endParaRPr lang="de-DE" sz="1800" dirty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err="1" smtClean="0"/>
              <a:t>remove</a:t>
            </a:r>
            <a:r>
              <a:rPr lang="de-DE" sz="1800" dirty="0" smtClean="0"/>
              <a:t> </a:t>
            </a:r>
            <a:r>
              <a:rPr lang="de-DE" sz="1800" dirty="0" err="1" smtClean="0"/>
              <a:t>words</a:t>
            </a:r>
            <a:r>
              <a:rPr lang="de-DE" sz="1800" dirty="0" smtClean="0"/>
              <a:t> </a:t>
            </a:r>
            <a:r>
              <a:rPr lang="de-DE" sz="1800" dirty="0" err="1" smtClean="0"/>
              <a:t>having</a:t>
            </a:r>
            <a:r>
              <a:rPr lang="de-DE" sz="1800" dirty="0" smtClean="0"/>
              <a:t> </a:t>
            </a:r>
            <a:r>
              <a:rPr lang="de-DE" sz="1800" dirty="0" err="1" smtClean="0"/>
              <a:t>little</a:t>
            </a:r>
            <a:r>
              <a:rPr lang="de-DE" sz="1800" dirty="0" smtClean="0"/>
              <a:t> </a:t>
            </a:r>
            <a:r>
              <a:rPr lang="de-DE" sz="1800" dirty="0" err="1" smtClean="0"/>
              <a:t>impact</a:t>
            </a:r>
            <a:r>
              <a:rPr lang="de-DE" sz="1800" dirty="0" smtClean="0"/>
              <a:t> on </a:t>
            </a:r>
            <a:r>
              <a:rPr lang="de-DE" sz="1800" dirty="0" err="1" smtClean="0"/>
              <a:t>performance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our</a:t>
            </a:r>
            <a:r>
              <a:rPr lang="de-DE" sz="1800" dirty="0" smtClean="0"/>
              <a:t> </a:t>
            </a:r>
            <a:r>
              <a:rPr lang="de-DE" sz="1800" dirty="0" err="1" smtClean="0"/>
              <a:t>models</a:t>
            </a:r>
            <a:endParaRPr lang="de-DE" sz="1800" dirty="0"/>
          </a:p>
          <a:p>
            <a:pPr marL="285750" indent="-285750">
              <a:buFont typeface="Wingdings" charset="2"/>
              <a:buChar char="§"/>
            </a:pPr>
            <a:r>
              <a:rPr lang="de-DE" sz="1800" dirty="0" smtClean="0"/>
              <a:t>Try </a:t>
            </a:r>
            <a:r>
              <a:rPr lang="de-DE" sz="1800" dirty="0"/>
              <a:t>additional </a:t>
            </a:r>
            <a:r>
              <a:rPr lang="de-DE" sz="1800" dirty="0" err="1" smtClean="0"/>
              <a:t>features</a:t>
            </a:r>
            <a:r>
              <a:rPr lang="de-DE" sz="1800" dirty="0" smtClean="0"/>
              <a:t> </a:t>
            </a:r>
            <a:r>
              <a:rPr lang="de-DE" sz="1800" dirty="0" err="1" smtClean="0"/>
              <a:t>that</a:t>
            </a:r>
            <a:r>
              <a:rPr lang="de-DE" sz="1800" dirty="0" smtClean="0"/>
              <a:t> </a:t>
            </a:r>
            <a:r>
              <a:rPr lang="de-DE" sz="1800" dirty="0" err="1" smtClean="0"/>
              <a:t>improve</a:t>
            </a:r>
            <a:r>
              <a:rPr lang="de-DE" sz="1800" dirty="0" smtClean="0"/>
              <a:t> </a:t>
            </a:r>
            <a:r>
              <a:rPr lang="de-DE" sz="1800" dirty="0" err="1" smtClean="0"/>
              <a:t>performance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(e.g</a:t>
            </a:r>
            <a:r>
              <a:rPr lang="de-DE" sz="1800" dirty="0"/>
              <a:t>. </a:t>
            </a:r>
            <a:r>
              <a:rPr lang="de-DE" sz="1800" dirty="0" err="1"/>
              <a:t>whether</a:t>
            </a:r>
            <a:r>
              <a:rPr lang="de-DE" sz="1800" dirty="0"/>
              <a:t> tag </a:t>
            </a:r>
            <a:r>
              <a:rPr lang="de-DE" sz="1800" dirty="0" err="1"/>
              <a:t>appears</a:t>
            </a:r>
            <a:r>
              <a:rPr lang="de-DE" sz="1800" dirty="0"/>
              <a:t> in title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body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a </a:t>
            </a:r>
            <a:r>
              <a:rPr lang="de-DE" sz="1800" dirty="0" err="1" smtClean="0"/>
              <a:t>document</a:t>
            </a:r>
            <a:r>
              <a:rPr lang="de-DE" sz="1800" dirty="0" smtClean="0"/>
              <a:t>/</a:t>
            </a:r>
            <a:r>
              <a:rPr lang="de-DE" sz="1800" dirty="0" err="1" smtClean="0"/>
              <a:t>post</a:t>
            </a:r>
            <a:r>
              <a:rPr lang="de-DE" sz="1800" dirty="0" smtClean="0"/>
              <a:t> </a:t>
            </a:r>
            <a:r>
              <a:rPr lang="de-DE" sz="1800" dirty="0" err="1"/>
              <a:t>or</a:t>
            </a:r>
            <a:r>
              <a:rPr lang="de-DE" sz="1800" dirty="0"/>
              <a:t> not</a:t>
            </a:r>
            <a:r>
              <a:rPr lang="de-DE" sz="1800" dirty="0" smtClean="0"/>
              <a:t>)</a:t>
            </a:r>
            <a:endParaRPr lang="de-DE" sz="1800" dirty="0"/>
          </a:p>
          <a:p>
            <a:endParaRPr lang="de-DE" sz="1800" b="1" dirty="0" smtClean="0"/>
          </a:p>
          <a:p>
            <a:r>
              <a:rPr lang="de-DE" sz="1800" b="1" dirty="0" err="1" smtClean="0"/>
              <a:t>Challenges</a:t>
            </a:r>
            <a:r>
              <a:rPr lang="de-DE" sz="1800" b="1" dirty="0" smtClean="0"/>
              <a:t>:</a:t>
            </a:r>
          </a:p>
          <a:p>
            <a:pPr marL="285750" indent="-285750">
              <a:buFont typeface="Wingdings" charset="2"/>
              <a:buChar char="§"/>
            </a:pPr>
            <a:r>
              <a:rPr lang="de-DE" sz="1800" dirty="0" err="1" smtClean="0"/>
              <a:t>highly</a:t>
            </a:r>
            <a:r>
              <a:rPr lang="de-DE" sz="1800" dirty="0" smtClean="0"/>
              <a:t> </a:t>
            </a:r>
            <a:r>
              <a:rPr lang="de-DE" sz="1800" dirty="0" err="1" smtClean="0"/>
              <a:t>depends</a:t>
            </a:r>
            <a:r>
              <a:rPr lang="de-DE" sz="1800" dirty="0" smtClean="0"/>
              <a:t> on </a:t>
            </a:r>
            <a:r>
              <a:rPr lang="de-DE" sz="1800" dirty="0" err="1" smtClean="0"/>
              <a:t>preprocessing</a:t>
            </a:r>
            <a:r>
              <a:rPr lang="de-DE" sz="1800" dirty="0" smtClean="0"/>
              <a:t> </a:t>
            </a:r>
            <a:r>
              <a:rPr lang="de-DE" sz="1800" dirty="0"/>
              <a:t>(</a:t>
            </a:r>
            <a:r>
              <a:rPr lang="de-DE" sz="1800" dirty="0" err="1" smtClean="0"/>
              <a:t>stop-word</a:t>
            </a:r>
            <a:r>
              <a:rPr lang="de-DE" sz="1800" dirty="0" smtClean="0"/>
              <a:t> </a:t>
            </a:r>
            <a:r>
              <a:rPr lang="de-DE" sz="1800" dirty="0" err="1"/>
              <a:t>removal</a:t>
            </a:r>
            <a:r>
              <a:rPr lang="de-DE" sz="1800" dirty="0"/>
              <a:t>, </a:t>
            </a:r>
            <a:r>
              <a:rPr lang="de-DE" sz="1800" dirty="0" err="1" smtClean="0"/>
              <a:t>merge</a:t>
            </a:r>
            <a:r>
              <a:rPr lang="de-DE" sz="1800" dirty="0" smtClean="0"/>
              <a:t> </a:t>
            </a:r>
            <a:r>
              <a:rPr lang="de-DE" sz="1800" dirty="0" err="1" smtClean="0"/>
              <a:t>synonyms</a:t>
            </a:r>
            <a:r>
              <a:rPr lang="de-DE" sz="1800" dirty="0" smtClean="0"/>
              <a:t>, ...)</a:t>
            </a:r>
          </a:p>
          <a:p>
            <a:pPr marL="285750" indent="-285750">
              <a:buFont typeface="Wingdings" charset="2"/>
              <a:buChar char="§"/>
            </a:pPr>
            <a:r>
              <a:rPr lang="de-DE" sz="1800" dirty="0" err="1"/>
              <a:t>crucial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performance</a:t>
            </a:r>
            <a:r>
              <a:rPr lang="de-DE" sz="1800" dirty="0"/>
              <a:t> (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models</a:t>
            </a:r>
            <a:r>
              <a:rPr lang="de-DE" sz="1800" dirty="0" smtClean="0"/>
              <a:t>)</a:t>
            </a:r>
          </a:p>
          <a:p>
            <a:pPr marL="285750" indent="-285750">
              <a:buFont typeface="Wingdings" charset="2"/>
              <a:buChar char="§"/>
            </a:pPr>
            <a:r>
              <a:rPr lang="de-DE" sz="1800" dirty="0" err="1" smtClean="0"/>
              <a:t>when</a:t>
            </a:r>
            <a:r>
              <a:rPr lang="de-DE" sz="1800" dirty="0" smtClean="0"/>
              <a:t> </a:t>
            </a:r>
            <a:r>
              <a:rPr lang="de-DE" sz="1800" dirty="0" err="1" smtClean="0"/>
              <a:t>words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features</a:t>
            </a:r>
            <a:r>
              <a:rPr lang="de-DE" sz="1800" dirty="0" smtClean="0"/>
              <a:t>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err="1" smtClean="0"/>
              <a:t>important</a:t>
            </a:r>
            <a:r>
              <a:rPr lang="de-DE" sz="1800" dirty="0" smtClean="0"/>
              <a:t> </a:t>
            </a:r>
            <a:r>
              <a:rPr lang="de-DE" sz="1800" dirty="0" err="1" smtClean="0"/>
              <a:t>words</a:t>
            </a:r>
            <a:r>
              <a:rPr lang="de-DE" sz="1800" dirty="0" smtClean="0"/>
              <a:t> </a:t>
            </a:r>
            <a:r>
              <a:rPr lang="de-DE" sz="1800" dirty="0" err="1" smtClean="0"/>
              <a:t>should</a:t>
            </a:r>
            <a:r>
              <a:rPr lang="de-DE" sz="1800" dirty="0" smtClean="0"/>
              <a:t> </a:t>
            </a:r>
            <a:r>
              <a:rPr lang="de-DE" sz="1800" dirty="0" err="1" smtClean="0"/>
              <a:t>appear</a:t>
            </a:r>
            <a:r>
              <a:rPr lang="de-DE" sz="1800" dirty="0" smtClean="0"/>
              <a:t> </a:t>
            </a:r>
            <a:r>
              <a:rPr lang="de-DE" sz="1800" dirty="0" err="1" smtClean="0"/>
              <a:t>frequently</a:t>
            </a:r>
            <a:endParaRPr lang="de-DE" sz="18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smtClean="0"/>
              <a:t>but not in </a:t>
            </a:r>
            <a:r>
              <a:rPr lang="de-DE" sz="1800" dirty="0" err="1" smtClean="0"/>
              <a:t>every</a:t>
            </a:r>
            <a:r>
              <a:rPr lang="de-DE" sz="1800" dirty="0" smtClean="0"/>
              <a:t> </a:t>
            </a:r>
            <a:r>
              <a:rPr lang="de-DE" sz="1800" dirty="0" err="1" smtClean="0"/>
              <a:t>single</a:t>
            </a:r>
            <a:r>
              <a:rPr lang="de-DE" sz="1800" dirty="0" smtClean="0"/>
              <a:t> </a:t>
            </a:r>
            <a:r>
              <a:rPr lang="de-DE" sz="1800" dirty="0" err="1" smtClean="0"/>
              <a:t>document</a:t>
            </a:r>
            <a:r>
              <a:rPr lang="de-DE" sz="1800" dirty="0" smtClean="0"/>
              <a:t>/</a:t>
            </a:r>
            <a:r>
              <a:rPr lang="de-DE" sz="1800" dirty="0" err="1" smtClean="0"/>
              <a:t>post</a:t>
            </a:r>
            <a:endParaRPr lang="de-DE" sz="1800" dirty="0" smtClean="0"/>
          </a:p>
          <a:p>
            <a:pPr marL="171450" indent="-171450">
              <a:buFont typeface="Arial"/>
              <a:buChar char="•"/>
            </a:pPr>
            <a:endParaRPr lang="de-DE" sz="1800" i="1" dirty="0"/>
          </a:p>
          <a:p>
            <a:r>
              <a:rPr lang="de-DE" sz="1800" b="1" dirty="0" smtClean="0"/>
              <a:t>Transformation:</a:t>
            </a:r>
          </a:p>
          <a:p>
            <a:pPr marL="285750" indent="-285750">
              <a:buFont typeface="Wingdings" charset="2"/>
              <a:buChar char="§"/>
            </a:pPr>
            <a:r>
              <a:rPr lang="de-DE" sz="1800" dirty="0" smtClean="0"/>
              <a:t>e.g. TF-IDF, </a:t>
            </a:r>
            <a:r>
              <a:rPr lang="de-DE" sz="1800" dirty="0" err="1" smtClean="0"/>
              <a:t>less</a:t>
            </a:r>
            <a:r>
              <a:rPr lang="de-DE" sz="1800" dirty="0" smtClean="0"/>
              <a:t> </a:t>
            </a:r>
            <a:r>
              <a:rPr lang="de-DE" sz="1800" dirty="0" err="1" smtClean="0"/>
              <a:t>frequent</a:t>
            </a:r>
            <a:r>
              <a:rPr lang="de-DE" sz="1800" dirty="0" smtClean="0"/>
              <a:t> </a:t>
            </a:r>
            <a:r>
              <a:rPr lang="de-DE" sz="1800" dirty="0" err="1" smtClean="0"/>
              <a:t>words</a:t>
            </a:r>
            <a:r>
              <a:rPr lang="de-DE" sz="1800" dirty="0" smtClean="0"/>
              <a:t> </a:t>
            </a:r>
            <a:r>
              <a:rPr lang="de-DE" sz="1800" dirty="0" err="1" smtClean="0"/>
              <a:t>occuring</a:t>
            </a:r>
            <a:r>
              <a:rPr lang="de-DE" sz="1800" dirty="0"/>
              <a:t> </a:t>
            </a:r>
            <a:r>
              <a:rPr lang="de-DE" sz="1800" dirty="0" err="1" smtClean="0"/>
              <a:t>more</a:t>
            </a:r>
            <a:r>
              <a:rPr lang="de-DE" sz="1800" dirty="0"/>
              <a:t> </a:t>
            </a:r>
            <a:r>
              <a:rPr lang="de-DE" sz="1800" dirty="0" err="1" smtClean="0"/>
              <a:t>often</a:t>
            </a: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 smtClean="0"/>
              <a:t>in </a:t>
            </a:r>
            <a:r>
              <a:rPr lang="de-DE" sz="1800" dirty="0" err="1" smtClean="0"/>
              <a:t>one</a:t>
            </a:r>
            <a:r>
              <a:rPr lang="de-DE" sz="1800" dirty="0" smtClean="0"/>
              <a:t> </a:t>
            </a:r>
            <a:r>
              <a:rPr lang="de-DE" sz="1800" dirty="0" err="1" smtClean="0"/>
              <a:t>post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more</a:t>
            </a:r>
            <a:r>
              <a:rPr lang="de-DE" sz="1800" dirty="0" smtClean="0"/>
              <a:t> </a:t>
            </a:r>
            <a:r>
              <a:rPr lang="de-DE" sz="1800" dirty="0" err="1" smtClean="0"/>
              <a:t>important</a:t>
            </a:r>
            <a:r>
              <a:rPr lang="de-DE" sz="1800" dirty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that</a:t>
            </a:r>
            <a:r>
              <a:rPr lang="de-DE" sz="1800" dirty="0" smtClean="0"/>
              <a:t> </a:t>
            </a:r>
            <a:r>
              <a:rPr lang="de-DE" sz="1800" dirty="0" err="1" smtClean="0"/>
              <a:t>post</a:t>
            </a:r>
            <a:r>
              <a:rPr lang="de-DE" sz="1800" dirty="0" smtClean="0"/>
              <a:t> </a:t>
            </a:r>
            <a:r>
              <a:rPr lang="de-DE" sz="1800" dirty="0" err="1" smtClean="0"/>
              <a:t>than</a:t>
            </a:r>
            <a:r>
              <a:rPr lang="de-DE" sz="1800" dirty="0" smtClean="0"/>
              <a:t> </a:t>
            </a:r>
            <a:r>
              <a:rPr lang="de-DE" sz="1800" dirty="0" err="1" smtClean="0"/>
              <a:t>other</a:t>
            </a:r>
            <a:r>
              <a:rPr lang="de-DE" sz="1800" dirty="0" err="1"/>
              <a:t>s</a:t>
            </a:r>
            <a:endParaRPr lang="de-DE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44" y="5573296"/>
            <a:ext cx="2266455" cy="5666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38873" y="4271966"/>
            <a:ext cx="3057247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b="1" smtClean="0"/>
              <a:t>Goal:</a:t>
            </a:r>
          </a:p>
          <a:p>
            <a:r>
              <a:rPr lang="en-US" sz="1800" dirty="0" smtClean="0"/>
              <a:t>get </a:t>
            </a:r>
            <a:r>
              <a:rPr lang="en-US" sz="1800" dirty="0"/>
              <a:t>best prediction accuracy</a:t>
            </a:r>
          </a:p>
        </p:txBody>
      </p:sp>
    </p:spTree>
    <p:extLst>
      <p:ext uri="{BB962C8B-B14F-4D97-AF65-F5344CB8AC3E}">
        <p14:creationId xmlns:p14="http://schemas.microsoft.com/office/powerpoint/2010/main" val="11083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</a:t>
            </a:r>
            <a:r>
              <a:rPr lang="de-DE" sz="1500" b="1" dirty="0" smtClean="0"/>
              <a:t>Approach</a:t>
            </a:r>
          </a:p>
          <a:p>
            <a:pPr eaLnBrk="1" hangingPunct="1"/>
            <a:r>
              <a:rPr lang="de-DE" b="1" dirty="0" err="1" smtClean="0"/>
              <a:t>Supervised</a:t>
            </a:r>
            <a:r>
              <a:rPr lang="de-DE" b="1" dirty="0" smtClean="0"/>
              <a:t> </a:t>
            </a:r>
            <a:r>
              <a:rPr lang="de-DE" b="1" dirty="0" smtClean="0"/>
              <a:t>(I)</a:t>
            </a:r>
            <a:endParaRPr lang="de-DE" b="1" kern="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634960" y="1555747"/>
                <a:ext cx="833277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 smtClean="0"/>
                  <a:t>Start </a:t>
                </a:r>
                <a:r>
                  <a:rPr lang="de-DE" sz="1600" dirty="0" err="1" smtClean="0"/>
                  <a:t>to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train</a:t>
                </a:r>
                <a:r>
                  <a:rPr lang="de-DE" sz="1600" dirty="0" smtClean="0"/>
                  <a:t> a </a:t>
                </a:r>
                <a:r>
                  <a:rPr lang="de-DE" sz="1600" dirty="0" err="1" smtClean="0"/>
                  <a:t>Multinomial</a:t>
                </a:r>
                <a:r>
                  <a:rPr lang="de-DE" sz="1600" dirty="0" smtClean="0"/>
                  <a:t> Naive </a:t>
                </a:r>
                <a:r>
                  <a:rPr lang="de-DE" sz="1600" dirty="0" err="1" smtClean="0"/>
                  <a:t>Bayes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classifier</a:t>
                </a:r>
                <a:r>
                  <a:rPr lang="de-DE" sz="1600" dirty="0" smtClean="0"/>
                  <a:t> (</a:t>
                </a:r>
                <a:r>
                  <a:rPr lang="de-DE" sz="1600" i="1" dirty="0" err="1" smtClean="0"/>
                  <a:t>MultinomialNB</a:t>
                </a:r>
                <a:r>
                  <a:rPr lang="de-DE" sz="1600" i="1" dirty="0" smtClean="0"/>
                  <a:t> </a:t>
                </a:r>
                <a:r>
                  <a:rPr lang="de-DE" sz="1600" i="1" dirty="0" err="1" smtClean="0"/>
                  <a:t>from</a:t>
                </a:r>
                <a:r>
                  <a:rPr lang="de-DE" sz="1600" i="1" dirty="0" smtClean="0"/>
                  <a:t> </a:t>
                </a:r>
                <a:r>
                  <a:rPr lang="de-DE" sz="1600" i="1" dirty="0" err="1" smtClean="0"/>
                  <a:t>sklearn</a:t>
                </a:r>
                <a:r>
                  <a:rPr lang="de-DE" sz="1600" i="1" dirty="0" smtClean="0"/>
                  <a:t>)</a:t>
                </a:r>
              </a:p>
              <a:p>
                <a:pPr marL="171450" indent="-171450">
                  <a:buFont typeface="Arial"/>
                  <a:buChar char="•"/>
                </a:pPr>
                <a:endParaRPr lang="de-DE" sz="1600" i="1" dirty="0"/>
              </a:p>
              <a:p>
                <a:r>
                  <a:rPr lang="de-DE" sz="1600" b="1" dirty="0" err="1" smtClean="0"/>
                  <a:t>Two</a:t>
                </a:r>
                <a:r>
                  <a:rPr lang="de-DE" sz="1600" b="1" dirty="0" smtClean="0"/>
                  <a:t> Naive </a:t>
                </a:r>
                <a:r>
                  <a:rPr lang="de-DE" sz="1600" b="1" dirty="0" err="1" smtClean="0"/>
                  <a:t>Bayes</a:t>
                </a:r>
                <a:r>
                  <a:rPr lang="de-DE" sz="1600" b="1" dirty="0" smtClean="0"/>
                  <a:t> </a:t>
                </a:r>
                <a:r>
                  <a:rPr lang="de-DE" sz="1600" b="1" dirty="0" err="1"/>
                  <a:t>approaches</a:t>
                </a:r>
                <a:r>
                  <a:rPr lang="de-DE" sz="1600" b="1" dirty="0"/>
                  <a:t>:</a:t>
                </a:r>
              </a:p>
              <a:p>
                <a:pPr marL="342900" indent="-342900">
                  <a:buFont typeface="Wingdings" charset="2"/>
                  <a:buChar char="§"/>
                </a:pPr>
                <a:r>
                  <a:rPr lang="de-DE" sz="1600" dirty="0" smtClean="0"/>
                  <a:t>First </a:t>
                </a:r>
                <a:r>
                  <a:rPr lang="de-DE" sz="1600" dirty="0" err="1" smtClean="0"/>
                  <a:t>approach</a:t>
                </a:r>
                <a:r>
                  <a:rPr lang="de-DE" sz="1600" dirty="0" smtClean="0"/>
                  <a:t>:</a:t>
                </a:r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smtClean="0"/>
                  <a:t>Train multiple </a:t>
                </a:r>
                <a:r>
                  <a:rPr lang="de-DE" sz="1600" i="1" dirty="0" err="1"/>
                  <a:t>binary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classifiers</a:t>
                </a:r>
                <a:r>
                  <a:rPr lang="de-DE" sz="1600" dirty="0"/>
                  <a:t> </a:t>
                </a:r>
                <a:r>
                  <a:rPr lang="de-DE" sz="1600" dirty="0" smtClean="0"/>
                  <a:t>(1 </a:t>
                </a:r>
                <a:r>
                  <a:rPr lang="de-DE" sz="1600" dirty="0" err="1" smtClean="0"/>
                  <a:t>classifier</a:t>
                </a:r>
                <a:r>
                  <a:rPr lang="de-DE" sz="1600" dirty="0" smtClean="0"/>
                  <a:t>/tag)</a:t>
                </a:r>
                <a:endParaRPr lang="de-DE" sz="1600" dirty="0"/>
              </a:p>
              <a:p>
                <a:pPr marL="690563" lvl="1" indent="-285750"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classes</m:t>
                    </m:r>
                    <m:r>
                      <a:rPr lang="de-DE" sz="16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de-DE" sz="16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de-DE" sz="16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𝑡𝑟𝑢𝑒</m:t>
                    </m:r>
                    <m:r>
                      <a:rPr lang="de-DE" sz="16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de-DE" sz="16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𝑓𝑎𝑙𝑠𝑒</m:t>
                    </m:r>
                    <m:r>
                      <a:rPr lang="de-DE" sz="16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endParaRPr lang="de-DE" sz="1600" dirty="0"/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err="1" smtClean="0"/>
                  <a:t>Apply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classifier</a:t>
                </a:r>
                <a:r>
                  <a:rPr lang="de-DE" sz="1600" dirty="0" smtClean="0"/>
                  <a:t> on </a:t>
                </a:r>
                <a:r>
                  <a:rPr lang="de-DE" sz="1600" dirty="0" err="1" smtClean="0"/>
                  <a:t>test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set</a:t>
                </a:r>
                <a:r>
                  <a:rPr lang="de-DE" sz="1600" dirty="0" smtClean="0"/>
                  <a:t> =&gt; </a:t>
                </a:r>
                <a:r>
                  <a:rPr lang="de-DE" sz="1600" dirty="0" err="1" smtClean="0"/>
                  <a:t>suggest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k</a:t>
                </a:r>
                <a:r>
                  <a:rPr lang="de-DE" sz="1600" dirty="0"/>
                  <a:t> </a:t>
                </a:r>
                <a:r>
                  <a:rPr lang="de-DE" sz="1600" dirty="0" err="1" smtClean="0"/>
                  <a:t>most</a:t>
                </a:r>
                <a:r>
                  <a:rPr lang="de-DE" sz="1600" dirty="0" smtClean="0"/>
                  <a:t> probable tags</a:t>
                </a:r>
              </a:p>
              <a:p>
                <a:pPr marL="623888" lvl="1" indent="-219075">
                  <a:buFont typeface="Arial" charset="0"/>
                  <a:buChar char="•"/>
                </a:pPr>
                <a:endParaRPr lang="de-DE" sz="1600" dirty="0"/>
              </a:p>
              <a:p>
                <a:pPr marL="342900" indent="-342900">
                  <a:buFont typeface="Wingdings" charset="2"/>
                  <a:buChar char="§"/>
                </a:pPr>
                <a:r>
                  <a:rPr lang="de-DE" sz="1600" dirty="0" smtClean="0"/>
                  <a:t>Second </a:t>
                </a:r>
                <a:r>
                  <a:rPr lang="de-DE" sz="1600" dirty="0" err="1" smtClean="0"/>
                  <a:t>approach</a:t>
                </a:r>
                <a:r>
                  <a:rPr lang="de-DE" sz="1600" dirty="0"/>
                  <a:t>:</a:t>
                </a:r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smtClean="0"/>
                  <a:t>Train a </a:t>
                </a:r>
                <a:r>
                  <a:rPr lang="de-DE" sz="1600" dirty="0" err="1" smtClean="0"/>
                  <a:t>single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classifier</a:t>
                </a:r>
                <a:r>
                  <a:rPr lang="de-DE" sz="1600" dirty="0" smtClean="0"/>
                  <a:t> </a:t>
                </a:r>
                <a:r>
                  <a:rPr lang="de-DE" sz="1600" dirty="0" err="1"/>
                  <a:t>for</a:t>
                </a:r>
                <a:r>
                  <a:rPr lang="de-DE" sz="1600" dirty="0"/>
                  <a:t> </a:t>
                </a:r>
                <a:r>
                  <a:rPr lang="de-DE" sz="1600" i="1" dirty="0" smtClean="0"/>
                  <a:t>all</a:t>
                </a:r>
                <a:r>
                  <a:rPr lang="de-DE" sz="1600" dirty="0" smtClean="0"/>
                  <a:t> </a:t>
                </a:r>
                <a14:m>
                  <m:oMath xmlns:m="http://schemas.openxmlformats.org/officeDocument/2006/math">
                    <m:r>
                      <a:rPr lang="de-DE" sz="16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de-DE" sz="1600" dirty="0" smtClean="0"/>
                  <a:t> tags</a:t>
                </a:r>
              </a:p>
              <a:p>
                <a:pPr marL="690563" lvl="1" indent="-285750"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de-DE" sz="16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#</m:t>
                    </m:r>
                    <m:r>
                      <m:rPr>
                        <m:sty m:val="p"/>
                      </m:rPr>
                      <a:rPr lang="de-DE" sz="16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classes</m:t>
                    </m:r>
                    <m:r>
                      <a:rPr lang="de-DE" sz="16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de-DE" sz="16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endParaRPr lang="de-DE" sz="1600" dirty="0" smtClean="0"/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err="1"/>
                  <a:t>Apply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classifier</a:t>
                </a:r>
                <a:r>
                  <a:rPr lang="de-DE" sz="1600" dirty="0"/>
                  <a:t> on </a:t>
                </a:r>
                <a:r>
                  <a:rPr lang="de-DE" sz="1600" dirty="0" err="1"/>
                  <a:t>test</a:t>
                </a:r>
                <a:r>
                  <a:rPr lang="de-DE" sz="1600" dirty="0"/>
                  <a:t> </a:t>
                </a:r>
                <a:r>
                  <a:rPr lang="de-DE" sz="1600" dirty="0" err="1" smtClean="0"/>
                  <a:t>set</a:t>
                </a:r>
                <a:r>
                  <a:rPr lang="de-DE" sz="1600" dirty="0" smtClean="0"/>
                  <a:t> =&gt; </a:t>
                </a:r>
                <a:r>
                  <a:rPr lang="de-DE" sz="1600" dirty="0" err="1" smtClean="0"/>
                  <a:t>suggest</a:t>
                </a:r>
                <a:r>
                  <a:rPr lang="de-DE" sz="1600" dirty="0" smtClean="0"/>
                  <a:t> </a:t>
                </a:r>
                <a:r>
                  <a:rPr lang="de-DE" sz="1600" dirty="0" err="1"/>
                  <a:t>k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most</a:t>
                </a:r>
                <a:r>
                  <a:rPr lang="de-DE" sz="1600" dirty="0"/>
                  <a:t> probable </a:t>
                </a:r>
                <a:r>
                  <a:rPr lang="de-DE" sz="1600" dirty="0" smtClean="0"/>
                  <a:t>tags</a:t>
                </a:r>
                <a:endParaRPr lang="de-DE" sz="1600" i="1" dirty="0"/>
              </a:p>
              <a:p>
                <a:pPr marL="171450" indent="-171450">
                  <a:buFont typeface="Arial"/>
                  <a:buChar char="•"/>
                </a:pPr>
                <a:endParaRPr lang="de-DE" sz="1600" i="1" dirty="0" smtClean="0"/>
              </a:p>
              <a:p>
                <a:r>
                  <a:rPr lang="de-DE" sz="1600" b="1" dirty="0" err="1"/>
                  <a:t>Reasons</a:t>
                </a:r>
                <a:r>
                  <a:rPr lang="de-DE" sz="1600" b="1" dirty="0"/>
                  <a:t> </a:t>
                </a:r>
                <a:r>
                  <a:rPr lang="de-DE" sz="1600" b="1" dirty="0" err="1"/>
                  <a:t>for</a:t>
                </a:r>
                <a:r>
                  <a:rPr lang="de-DE" sz="1600" b="1" dirty="0"/>
                  <a:t> </a:t>
                </a:r>
                <a:r>
                  <a:rPr lang="de-DE" sz="1600" b="1" dirty="0" err="1"/>
                  <a:t>choosing</a:t>
                </a:r>
                <a:r>
                  <a:rPr lang="de-DE" sz="1600" b="1" dirty="0"/>
                  <a:t> </a:t>
                </a:r>
                <a:r>
                  <a:rPr lang="de-DE" sz="1600" b="1" dirty="0" err="1" smtClean="0"/>
                  <a:t>classification</a:t>
                </a:r>
                <a:r>
                  <a:rPr lang="de-DE" sz="1600" b="1" dirty="0" smtClean="0"/>
                  <a:t> </a:t>
                </a:r>
                <a:r>
                  <a:rPr lang="de-DE" sz="1600" b="1" dirty="0" err="1" smtClean="0"/>
                  <a:t>over</a:t>
                </a:r>
                <a:r>
                  <a:rPr lang="de-DE" sz="1600" b="1" dirty="0" smtClean="0"/>
                  <a:t> (linear) </a:t>
                </a:r>
                <a:r>
                  <a:rPr lang="de-DE" sz="1600" b="1" dirty="0" err="1" smtClean="0"/>
                  <a:t>regression</a:t>
                </a:r>
                <a:r>
                  <a:rPr lang="de-DE" sz="1600" b="1" dirty="0" smtClean="0"/>
                  <a:t>:</a:t>
                </a:r>
                <a:endParaRPr lang="de-DE" sz="1600" b="1" dirty="0"/>
              </a:p>
              <a:p>
                <a:pPr marL="342900" indent="-342900">
                  <a:buFont typeface="Wingdings" charset="2"/>
                  <a:buChar char="§"/>
                </a:pPr>
                <a:r>
                  <a:rPr lang="de-DE" sz="1600" dirty="0" err="1" smtClean="0"/>
                  <a:t>We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have</a:t>
                </a:r>
                <a:r>
                  <a:rPr lang="de-DE" sz="1600" dirty="0" smtClean="0"/>
                  <a:t> </a:t>
                </a:r>
                <a14:m>
                  <m:oMath xmlns:m="http://schemas.openxmlformats.org/officeDocument/2006/math">
                    <m:r>
                      <a:rPr lang="de-DE" sz="16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de-DE" sz="1600" dirty="0" smtClean="0"/>
                  <a:t> Tags: </a:t>
                </a:r>
                <a14:m>
                  <m:oMath xmlns:m="http://schemas.openxmlformats.org/officeDocument/2006/math">
                    <m:r>
                      <a:rPr lang="de-DE" sz="16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de-DE" sz="1600" dirty="0" smtClean="0"/>
                  <a:t> is a </a:t>
                </a:r>
                <a:r>
                  <a:rPr lang="de-DE" sz="1600" dirty="0" err="1" smtClean="0"/>
                  <a:t>discrete</a:t>
                </a:r>
                <a:r>
                  <a:rPr lang="de-DE" sz="1600" dirty="0" smtClean="0"/>
                  <a:t>/</a:t>
                </a:r>
                <a:r>
                  <a:rPr lang="de-DE" sz="1600" dirty="0" err="1" smtClean="0"/>
                  <a:t>natural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number</a:t>
                </a:r>
                <a:endParaRPr lang="de-DE" sz="1600" dirty="0" smtClean="0"/>
              </a:p>
              <a:p>
                <a:pPr marL="342900" indent="-342900">
                  <a:buFont typeface="Wingdings" charset="2"/>
                  <a:buChar char="§"/>
                </a:pPr>
                <a:r>
                  <a:rPr lang="de-DE" sz="1600" dirty="0" smtClean="0"/>
                  <a:t>Also: </a:t>
                </a:r>
                <a:r>
                  <a:rPr lang="de-DE" sz="1600" dirty="0" err="1" smtClean="0"/>
                  <a:t>predicting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if</a:t>
                </a:r>
                <a:r>
                  <a:rPr lang="de-DE" sz="1600" dirty="0" smtClean="0"/>
                  <a:t> </a:t>
                </a:r>
                <a:r>
                  <a:rPr lang="de-DE" sz="1600" dirty="0" smtClean="0"/>
                  <a:t>a </a:t>
                </a:r>
                <a:r>
                  <a:rPr lang="de-DE" sz="1600" dirty="0" err="1" smtClean="0"/>
                  <a:t>post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contains</a:t>
                </a:r>
                <a:r>
                  <a:rPr lang="de-DE" sz="1600" dirty="0" smtClean="0"/>
                  <a:t> a </a:t>
                </a:r>
                <a:r>
                  <a:rPr lang="de-DE" sz="1600" dirty="0" err="1" smtClean="0"/>
                  <a:t>specific</a:t>
                </a:r>
                <a:r>
                  <a:rPr lang="de-DE" sz="1600" dirty="0" smtClean="0"/>
                  <a:t> </a:t>
                </a:r>
                <a:r>
                  <a:rPr lang="de-DE" sz="1600" dirty="0" smtClean="0"/>
                  <a:t>tag </a:t>
                </a:r>
                <a:r>
                  <a:rPr lang="de-DE" sz="1600" dirty="0" err="1" smtClean="0"/>
                  <a:t>is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discrete</a:t>
                </a:r>
                <a:r>
                  <a:rPr lang="de-DE" sz="1600" dirty="0" smtClean="0"/>
                  <a:t>/</a:t>
                </a:r>
                <a:r>
                  <a:rPr lang="de-DE" sz="1600" dirty="0" err="1" smtClean="0"/>
                  <a:t>binary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problem</a:t>
                </a:r>
                <a:endParaRPr lang="de-DE" sz="1600" dirty="0" smtClean="0"/>
              </a:p>
              <a:p>
                <a:pPr marL="342900" indent="-342900">
                  <a:buFont typeface="Wingdings" charset="2"/>
                  <a:buChar char="Ø"/>
                </a:pPr>
                <a:r>
                  <a:rPr lang="de-DE" sz="1600" dirty="0" err="1" smtClean="0"/>
                  <a:t>Predicting</a:t>
                </a:r>
                <a:r>
                  <a:rPr lang="de-DE" sz="1600" dirty="0" smtClean="0"/>
                  <a:t> </a:t>
                </a:r>
                <a:r>
                  <a:rPr lang="de-DE" sz="1600" dirty="0" smtClean="0"/>
                  <a:t>tags </a:t>
                </a:r>
                <a:r>
                  <a:rPr lang="de-DE" sz="1600" dirty="0" err="1" smtClean="0"/>
                  <a:t>is</a:t>
                </a:r>
                <a:r>
                  <a:rPr lang="de-DE" sz="1600" dirty="0" smtClean="0"/>
                  <a:t> a </a:t>
                </a:r>
                <a:r>
                  <a:rPr lang="de-DE" sz="1600" dirty="0" err="1" smtClean="0"/>
                  <a:t>typical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classification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problem</a:t>
                </a:r>
                <a:endParaRPr lang="de-DE" sz="1600" dirty="0" smtClean="0"/>
              </a:p>
              <a:p>
                <a:pPr marL="800100" lvl="1" indent="-342900">
                  <a:buFont typeface="Wingdings" charset="2"/>
                  <a:buChar char="§"/>
                </a:pPr>
                <a:r>
                  <a:rPr lang="de-DE" sz="1600" dirty="0" smtClean="0"/>
                  <a:t>tags </a:t>
                </a:r>
                <a:r>
                  <a:rPr lang="de-DE" sz="1600" dirty="0" err="1" smtClean="0"/>
                  <a:t>act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as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classes</a:t>
                </a:r>
                <a:r>
                  <a:rPr lang="de-DE" sz="1600" dirty="0" smtClean="0"/>
                  <a:t> ( = </a:t>
                </a:r>
                <a:r>
                  <a:rPr lang="de-DE" sz="1600" dirty="0" err="1" smtClean="0"/>
                  <a:t>output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of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classifiers</a:t>
                </a:r>
                <a:r>
                  <a:rPr lang="de-DE" sz="1600" dirty="0" smtClean="0"/>
                  <a:t>)</a:t>
                </a:r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60" y="1555747"/>
                <a:ext cx="8332770" cy="4524315"/>
              </a:xfrm>
              <a:prstGeom prst="rect">
                <a:avLst/>
              </a:prstGeom>
              <a:blipFill rotWithShape="0">
                <a:blip r:embed="rId3"/>
                <a:stretch>
                  <a:fillRect l="-366" t="-404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6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</a:t>
            </a:r>
            <a:r>
              <a:rPr lang="de-DE" sz="1500" b="1" dirty="0" smtClean="0"/>
              <a:t>Approach</a:t>
            </a:r>
          </a:p>
          <a:p>
            <a:pPr eaLnBrk="1" hangingPunct="1"/>
            <a:r>
              <a:rPr lang="de-DE" b="1" dirty="0" err="1" smtClean="0"/>
              <a:t>Supervised</a:t>
            </a:r>
            <a:r>
              <a:rPr lang="de-DE" b="1" dirty="0" smtClean="0"/>
              <a:t> (II</a:t>
            </a:r>
            <a:r>
              <a:rPr lang="de-DE" b="1" dirty="0" smtClean="0"/>
              <a:t>)</a:t>
            </a:r>
            <a:endParaRPr lang="de-DE" b="1" kern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491740" y="1555747"/>
            <a:ext cx="82666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First </a:t>
            </a:r>
            <a:r>
              <a:rPr lang="de-DE" sz="1600" b="1" dirty="0" err="1" smtClean="0"/>
              <a:t>tests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with</a:t>
            </a:r>
            <a:r>
              <a:rPr lang="de-DE" sz="1600" b="1" dirty="0" smtClean="0"/>
              <a:t> </a:t>
            </a:r>
            <a:r>
              <a:rPr lang="en-US" sz="1600" b="1" dirty="0" smtClean="0"/>
              <a:t>Naïve Bayes</a:t>
            </a:r>
            <a:r>
              <a:rPr lang="en-US" sz="1600" dirty="0" smtClean="0"/>
              <a:t> (full data set):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600" dirty="0" smtClean="0"/>
              <a:t>sufficient results, but still enough space left for improvements (e.g. improve preprocessing, feature selection, weight important features (user up/down-votes), </a:t>
            </a:r>
            <a:r>
              <a:rPr lang="is-IS" sz="1600" dirty="0" smtClean="0"/>
              <a:t>…</a:t>
            </a:r>
            <a:r>
              <a:rPr lang="en-US" sz="1600" dirty="0" smtClean="0"/>
              <a:t>)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Compare</a:t>
            </a:r>
            <a:r>
              <a:rPr lang="de-DE" sz="1600" dirty="0" smtClean="0"/>
              <a:t> </a:t>
            </a:r>
            <a:r>
              <a:rPr lang="de-DE" sz="1600" dirty="0" err="1" smtClean="0"/>
              <a:t>performance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Na</a:t>
            </a:r>
            <a:r>
              <a:rPr lang="en-US" sz="1600" dirty="0" err="1"/>
              <a:t>ï</a:t>
            </a:r>
            <a:r>
              <a:rPr lang="de-DE" sz="1600" dirty="0" err="1" smtClean="0"/>
              <a:t>ve</a:t>
            </a:r>
            <a:r>
              <a:rPr lang="de-DE" sz="1600" dirty="0" smtClean="0"/>
              <a:t> </a:t>
            </a:r>
            <a:r>
              <a:rPr lang="de-DE" sz="1600" dirty="0" err="1" smtClean="0"/>
              <a:t>Bayes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other</a:t>
            </a:r>
            <a:r>
              <a:rPr lang="de-DE" sz="1600" dirty="0" smtClean="0"/>
              <a:t> </a:t>
            </a:r>
            <a:r>
              <a:rPr lang="de-DE" sz="1600" dirty="0" err="1" smtClean="0"/>
              <a:t>supervised</a:t>
            </a:r>
            <a:r>
              <a:rPr lang="de-DE" sz="1600" dirty="0" smtClean="0"/>
              <a:t> </a:t>
            </a:r>
            <a:r>
              <a:rPr lang="de-DE" sz="1600" dirty="0" err="1" smtClean="0"/>
              <a:t>models</a:t>
            </a:r>
            <a:r>
              <a:rPr lang="de-DE" sz="1600" dirty="0" smtClean="0"/>
              <a:t>:</a:t>
            </a:r>
            <a:endParaRPr lang="de-DE" sz="1600" i="1" dirty="0" smtClean="0"/>
          </a:p>
          <a:p>
            <a:pPr marL="285750" indent="-285750">
              <a:buFont typeface="Wingdings" charset="2"/>
              <a:buChar char="§"/>
            </a:pPr>
            <a:r>
              <a:rPr lang="en-US" sz="1600" b="1" dirty="0"/>
              <a:t>k-Nearest </a:t>
            </a:r>
            <a:r>
              <a:rPr lang="en-US" sz="1600" b="1" dirty="0" smtClean="0"/>
              <a:t>Neighbors: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de-DE" sz="1600" dirty="0" err="1" smtClean="0"/>
              <a:t>suggest</a:t>
            </a:r>
            <a:r>
              <a:rPr lang="de-DE" sz="1600" dirty="0" smtClean="0"/>
              <a:t> h </a:t>
            </a:r>
            <a:r>
              <a:rPr lang="de-DE" sz="1600" dirty="0" err="1" smtClean="0"/>
              <a:t>most</a:t>
            </a:r>
            <a:r>
              <a:rPr lang="de-DE" sz="1600" dirty="0" smtClean="0"/>
              <a:t> probable tags</a:t>
            </a:r>
          </a:p>
          <a:p>
            <a:pPr marL="742950" lvl="1" indent="-285750">
              <a:buFont typeface="Wingdings" charset="2"/>
              <a:buChar char="§"/>
            </a:pPr>
            <a:r>
              <a:rPr lang="de-DE" sz="1600" dirty="0" err="1" smtClean="0"/>
              <a:t>probability</a:t>
            </a:r>
            <a:r>
              <a:rPr lang="de-DE" sz="1600" dirty="0" smtClean="0"/>
              <a:t> </a:t>
            </a:r>
            <a:r>
              <a:rPr lang="de-DE" sz="1600" dirty="0" err="1" smtClean="0"/>
              <a:t>depends</a:t>
            </a:r>
            <a:r>
              <a:rPr lang="de-DE" sz="1600" dirty="0" smtClean="0"/>
              <a:t> on:</a:t>
            </a:r>
          </a:p>
          <a:p>
            <a:pPr marL="1200150" lvl="2" indent="-285750">
              <a:buFont typeface="Wingdings" charset="2"/>
              <a:buChar char="§"/>
            </a:pPr>
            <a:r>
              <a:rPr lang="en-US" sz="1600" dirty="0"/>
              <a:t>number of neighbors that </a:t>
            </a:r>
            <a:r>
              <a:rPr lang="en-US" sz="1600" dirty="0" smtClean="0"/>
              <a:t>contain these suggested tags</a:t>
            </a:r>
            <a:endParaRPr lang="de-DE" sz="1600" dirty="0" smtClean="0"/>
          </a:p>
          <a:p>
            <a:pPr marL="1200150" lvl="2" indent="-285750">
              <a:buFont typeface="Wingdings" charset="2"/>
              <a:buChar char="§"/>
            </a:pPr>
            <a:r>
              <a:rPr lang="de-DE" sz="1600" dirty="0" err="1" smtClean="0"/>
              <a:t>distance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these</a:t>
            </a:r>
            <a:r>
              <a:rPr lang="de-DE" sz="1600" dirty="0" smtClean="0"/>
              <a:t> </a:t>
            </a:r>
            <a:r>
              <a:rPr lang="de-DE" sz="1600" dirty="0" err="1" smtClean="0"/>
              <a:t>neighboring</a:t>
            </a:r>
            <a:r>
              <a:rPr lang="de-DE" sz="1600" dirty="0" smtClean="0"/>
              <a:t> </a:t>
            </a:r>
            <a:r>
              <a:rPr lang="de-DE" sz="1600" dirty="0" err="1" smtClean="0"/>
              <a:t>documents</a:t>
            </a:r>
            <a:r>
              <a:rPr lang="de-DE" sz="1600" dirty="0" smtClean="0"/>
              <a:t>/</a:t>
            </a:r>
            <a:r>
              <a:rPr lang="de-DE" sz="1600" dirty="0" err="1" smtClean="0"/>
              <a:t>posts</a:t>
            </a:r>
            <a:endParaRPr lang="en-US" sz="1600" dirty="0"/>
          </a:p>
          <a:p>
            <a:endParaRPr lang="de-DE" sz="1600" i="1" dirty="0" smtClean="0"/>
          </a:p>
          <a:p>
            <a:pPr marL="285750" indent="-285750">
              <a:buFont typeface="Wingdings" charset="2"/>
              <a:buChar char="§"/>
            </a:pPr>
            <a:r>
              <a:rPr lang="en-US" sz="1600" b="1" dirty="0" smtClean="0"/>
              <a:t>Linear </a:t>
            </a:r>
            <a:r>
              <a:rPr lang="en-US" sz="1600" b="1" dirty="0" smtClean="0"/>
              <a:t>SVM:</a:t>
            </a:r>
          </a:p>
          <a:p>
            <a:pPr marL="492125" lvl="1" indent="-196850">
              <a:buFont typeface="Wingdings" charset="2"/>
              <a:buChar char="§"/>
            </a:pPr>
            <a:r>
              <a:rPr lang="en-US" sz="1600" dirty="0" smtClean="0"/>
              <a:t>Use only a few features that represent the entire post </a:t>
            </a:r>
            <a:r>
              <a:rPr lang="en-US" sz="1600" dirty="0" smtClean="0">
                <a:sym typeface="Wingdings"/>
              </a:rPr>
              <a:t> feature transformation</a:t>
            </a:r>
            <a:r>
              <a:rPr lang="en-US" sz="1600" dirty="0" smtClean="0"/>
              <a:t>, e.g.</a:t>
            </a:r>
          </a:p>
          <a:p>
            <a:pPr marL="949325" lvl="2" indent="-196850">
              <a:buFont typeface="Wingdings" charset="2"/>
              <a:buChar char="§"/>
            </a:pPr>
            <a:r>
              <a:rPr lang="en-US" sz="1600" dirty="0" smtClean="0"/>
              <a:t>tag </a:t>
            </a:r>
            <a:r>
              <a:rPr lang="en-US" sz="1600" dirty="0" smtClean="0"/>
              <a:t>occurs in title/body (true/false)</a:t>
            </a:r>
          </a:p>
          <a:p>
            <a:pPr marL="949325" lvl="2" indent="-196850">
              <a:buFont typeface="Wingdings" charset="2"/>
              <a:buChar char="§"/>
            </a:pPr>
            <a:r>
              <a:rPr lang="en-US" sz="1600" dirty="0" smtClean="0"/>
              <a:t>for each word and each tag in this post (scalar value):</a:t>
            </a:r>
          </a:p>
          <a:p>
            <a:pPr marL="1406525" lvl="3" indent="-196850">
              <a:buFont typeface="Wingdings" charset="2"/>
              <a:buChar char="§"/>
            </a:pPr>
            <a:r>
              <a:rPr lang="en-US" sz="1600" dirty="0" smtClean="0"/>
              <a:t>compute product of probabilities that tag &amp; word occur both in same post</a:t>
            </a:r>
          </a:p>
          <a:p>
            <a:pPr marL="1406525" lvl="3" indent="-196850">
              <a:buFont typeface="Wingdings" charset="2"/>
              <a:buChar char="§"/>
            </a:pPr>
            <a:r>
              <a:rPr lang="en-US" sz="1600" dirty="0" smtClean="0"/>
              <a:t>danger: use logarithm to avoid underflow!</a:t>
            </a:r>
          </a:p>
          <a:p>
            <a:pPr marL="1863725" lvl="4" indent="-196850">
              <a:buFont typeface="Wingdings" charset="2"/>
              <a:buChar char="§"/>
            </a:pPr>
            <a:r>
              <a:rPr lang="en-US" sz="1600" dirty="0" smtClean="0"/>
              <a:t>log of product replaced by sum of logs!</a:t>
            </a:r>
          </a:p>
          <a:p>
            <a:pPr marL="800100" lvl="1" indent="-342900">
              <a:buFont typeface="Wingdings" charset="2"/>
              <a:buChar char="§"/>
            </a:pPr>
            <a:endParaRPr lang="en-US" sz="1600" dirty="0"/>
          </a:p>
          <a:p>
            <a:pPr marL="800100" lvl="1" indent="-342900">
              <a:buFont typeface="Wingdings" charset="2"/>
              <a:buChar char="§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96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Approach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err="1" smtClean="0"/>
              <a:t>Unsupervised</a:t>
            </a:r>
            <a:r>
              <a:rPr lang="de-DE" b="1" dirty="0" smtClean="0"/>
              <a:t> </a:t>
            </a:r>
            <a:r>
              <a:rPr lang="de-DE" b="1" dirty="0" smtClean="0"/>
              <a:t>(I)</a:t>
            </a:r>
            <a:endParaRPr lang="de-DE" b="1" kern="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33490" y="1751793"/>
            <a:ext cx="78056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de-DE" sz="1800" b="1" dirty="0" smtClean="0"/>
              <a:t>Approach: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/>
              <a:t>Cluster </a:t>
            </a:r>
            <a:r>
              <a:rPr lang="de-DE" sz="1800" dirty="0" err="1"/>
              <a:t>similar</a:t>
            </a:r>
            <a:r>
              <a:rPr lang="de-DE" sz="1800" dirty="0"/>
              <a:t> </a:t>
            </a:r>
            <a:r>
              <a:rPr lang="de-DE" sz="1800" dirty="0" err="1"/>
              <a:t>posts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i="1" dirty="0" err="1"/>
              <a:t>TFxIDF</a:t>
            </a:r>
            <a:r>
              <a:rPr lang="de-DE" sz="1800" dirty="0"/>
              <a:t> </a:t>
            </a:r>
            <a:r>
              <a:rPr lang="de-DE" sz="1800" dirty="0" err="1"/>
              <a:t>matrix</a:t>
            </a:r>
            <a:endParaRPr lang="de-DE" sz="1800" dirty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err="1" smtClean="0"/>
              <a:t>Assign</a:t>
            </a:r>
            <a:r>
              <a:rPr lang="de-DE" sz="1800" dirty="0" smtClean="0"/>
              <a:t> </a:t>
            </a:r>
            <a:r>
              <a:rPr lang="de-DE" sz="1800" i="1" dirty="0" err="1"/>
              <a:t>n</a:t>
            </a:r>
            <a:r>
              <a:rPr lang="de-DE" sz="1800" dirty="0" smtClean="0"/>
              <a:t> </a:t>
            </a:r>
            <a:r>
              <a:rPr lang="de-DE" sz="1800" dirty="0" err="1"/>
              <a:t>most</a:t>
            </a:r>
            <a:r>
              <a:rPr lang="de-DE" sz="1800" dirty="0"/>
              <a:t> </a:t>
            </a:r>
            <a:r>
              <a:rPr lang="de-DE" sz="1800" dirty="0" err="1"/>
              <a:t>frequent</a:t>
            </a:r>
            <a:r>
              <a:rPr lang="de-DE" sz="1800" dirty="0"/>
              <a:t> tags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/>
              <a:t>cluster</a:t>
            </a:r>
            <a:r>
              <a:rPr lang="de-DE" sz="1800" dirty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samples</a:t>
            </a:r>
            <a:r>
              <a:rPr lang="de-DE" sz="1800" dirty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cluster</a:t>
            </a:r>
            <a:endParaRPr lang="de-DE" sz="1800" i="1" dirty="0" smtClean="0"/>
          </a:p>
          <a:p>
            <a:pPr lvl="1"/>
            <a:endParaRPr lang="de-DE" sz="1800" i="1" dirty="0"/>
          </a:p>
          <a:p>
            <a:pPr marL="285750" indent="-285750">
              <a:buFont typeface="Wingdings" charset="2"/>
              <a:buChar char="§"/>
            </a:pPr>
            <a:r>
              <a:rPr lang="de-DE" sz="1800" b="1" dirty="0" err="1"/>
              <a:t>k-Means</a:t>
            </a:r>
            <a:r>
              <a:rPr lang="de-DE" sz="1800" b="1" dirty="0"/>
              <a:t> </a:t>
            </a:r>
            <a:r>
              <a:rPr lang="de-DE" sz="1800" b="1" dirty="0" err="1" smtClean="0"/>
              <a:t>clustering</a:t>
            </a:r>
            <a:endParaRPr lang="de-DE" sz="1800" b="1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err="1"/>
              <a:t>Init</a:t>
            </a:r>
            <a:r>
              <a:rPr lang="de-DE" sz="1800" dirty="0"/>
              <a:t> </a:t>
            </a:r>
            <a:r>
              <a:rPr lang="de-DE" sz="1800" i="1" dirty="0" err="1"/>
              <a:t>k</a:t>
            </a:r>
            <a:r>
              <a:rPr lang="de-DE" sz="1800" dirty="0"/>
              <a:t> </a:t>
            </a:r>
            <a:r>
              <a:rPr lang="de-DE" sz="1800" dirty="0" err="1" smtClean="0"/>
              <a:t>centroids</a:t>
            </a:r>
            <a:endParaRPr lang="de-DE" sz="18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err="1" smtClean="0"/>
              <a:t>Assign</a:t>
            </a:r>
            <a:r>
              <a:rPr lang="de-DE" sz="1800" dirty="0" smtClean="0"/>
              <a:t> </a:t>
            </a:r>
            <a:r>
              <a:rPr lang="de-DE" sz="1800" dirty="0" err="1" smtClean="0"/>
              <a:t>each</a:t>
            </a:r>
            <a:r>
              <a:rPr lang="de-DE" sz="1800" dirty="0" smtClean="0"/>
              <a:t> </a:t>
            </a:r>
            <a:r>
              <a:rPr lang="de-DE" sz="1800" dirty="0" err="1" smtClean="0"/>
              <a:t>post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closest</a:t>
            </a:r>
            <a:r>
              <a:rPr lang="de-DE" sz="1800" dirty="0" smtClean="0"/>
              <a:t> </a:t>
            </a:r>
            <a:r>
              <a:rPr lang="de-DE" sz="1800" dirty="0" err="1" smtClean="0"/>
              <a:t>centroid</a:t>
            </a:r>
            <a:endParaRPr lang="de-DE" sz="18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smtClean="0"/>
              <a:t>Update </a:t>
            </a:r>
            <a:r>
              <a:rPr lang="de-DE" sz="1800" dirty="0" err="1" smtClean="0"/>
              <a:t>centroids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/>
              <a:t>R</a:t>
            </a:r>
            <a:r>
              <a:rPr lang="de-DE" sz="1800" dirty="0" smtClean="0"/>
              <a:t>epeat </a:t>
            </a:r>
            <a:r>
              <a:rPr lang="de-DE" sz="1800" dirty="0" err="1" smtClean="0"/>
              <a:t>until</a:t>
            </a:r>
            <a:r>
              <a:rPr lang="de-DE" sz="1800" dirty="0" smtClean="0"/>
              <a:t> </a:t>
            </a:r>
            <a:r>
              <a:rPr lang="de-DE" sz="1800" dirty="0" err="1" smtClean="0"/>
              <a:t>convergence</a:t>
            </a:r>
            <a:endParaRPr lang="de-DE" sz="1800" dirty="0" smtClean="0"/>
          </a:p>
          <a:p>
            <a:pPr marL="742950" lvl="1" indent="-285750">
              <a:buFont typeface="Arial"/>
              <a:buChar char="•"/>
            </a:pPr>
            <a:endParaRPr lang="de-DE" sz="1800" dirty="0" smtClean="0"/>
          </a:p>
          <a:p>
            <a:pPr marL="285750" indent="-285750">
              <a:buFont typeface="Wingdings" charset="2"/>
              <a:buChar char="§"/>
            </a:pPr>
            <a:r>
              <a:rPr lang="de-DE" sz="1800" b="1" dirty="0" smtClean="0"/>
              <a:t>Implementation </a:t>
            </a:r>
            <a:r>
              <a:rPr lang="de-DE" sz="1800" b="1" dirty="0" err="1" smtClean="0"/>
              <a:t>and</a:t>
            </a:r>
            <a:r>
              <a:rPr lang="de-DE" sz="1800" b="1" dirty="0" smtClean="0"/>
              <a:t> Parameters</a:t>
            </a:r>
            <a:r>
              <a:rPr lang="de-DE" sz="1800" dirty="0" smtClean="0"/>
              <a:t>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de-DE" sz="1800" i="1" dirty="0" err="1" smtClean="0"/>
              <a:t>Kmeans</a:t>
            </a:r>
            <a:r>
              <a:rPr lang="de-DE" sz="1800" i="1" dirty="0" smtClean="0"/>
              <a:t> </a:t>
            </a:r>
            <a:r>
              <a:rPr lang="de-DE" sz="1800" dirty="0" err="1" smtClean="0"/>
              <a:t>from</a:t>
            </a:r>
            <a:r>
              <a:rPr lang="de-DE" sz="1800" i="1" dirty="0" smtClean="0"/>
              <a:t> </a:t>
            </a:r>
            <a:r>
              <a:rPr lang="de-DE" sz="1800" i="1" dirty="0" err="1" smtClean="0"/>
              <a:t>sklearn</a:t>
            </a:r>
            <a:endParaRPr lang="de-DE" sz="1800" i="1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u="sng" dirty="0" err="1" smtClean="0"/>
              <a:t>Number</a:t>
            </a:r>
            <a:r>
              <a:rPr lang="de-DE" sz="1800" u="sng" dirty="0" smtClean="0"/>
              <a:t> </a:t>
            </a:r>
            <a:r>
              <a:rPr lang="de-DE" sz="1800" u="sng" dirty="0" err="1" smtClean="0"/>
              <a:t>of</a:t>
            </a:r>
            <a:r>
              <a:rPr lang="de-DE" sz="1800" u="sng" dirty="0" smtClean="0"/>
              <a:t> </a:t>
            </a:r>
            <a:r>
              <a:rPr lang="de-DE" sz="1800" u="sng" dirty="0" err="1" smtClean="0"/>
              <a:t>clusters</a:t>
            </a:r>
            <a:r>
              <a:rPr lang="de-DE" sz="1800" dirty="0" smtClean="0"/>
              <a:t>: ~ #tags</a:t>
            </a:r>
          </a:p>
          <a:p>
            <a:pPr marL="742950" lvl="1" indent="-285750">
              <a:buFont typeface="Wingdings" charset="2"/>
              <a:buChar char="§"/>
            </a:pPr>
            <a:r>
              <a:rPr lang="de-DE" sz="1800" u="sng" dirty="0" err="1" smtClean="0"/>
              <a:t>Initialization</a:t>
            </a:r>
            <a:r>
              <a:rPr lang="de-DE" sz="1800" dirty="0" smtClean="0"/>
              <a:t>: </a:t>
            </a:r>
            <a:r>
              <a:rPr lang="de-DE" sz="1800" i="1" dirty="0" err="1" smtClean="0"/>
              <a:t>k</a:t>
            </a:r>
            <a:r>
              <a:rPr lang="de-DE" sz="1800" i="1" dirty="0" err="1"/>
              <a:t>-means</a:t>
            </a:r>
            <a:r>
              <a:rPr lang="de-DE" sz="1800" i="1" dirty="0"/>
              <a:t>++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speed</a:t>
            </a:r>
            <a:r>
              <a:rPr lang="de-DE" sz="1800" dirty="0"/>
              <a:t> </a:t>
            </a:r>
            <a:r>
              <a:rPr lang="de-DE" sz="1800" dirty="0" err="1"/>
              <a:t>up</a:t>
            </a:r>
            <a:r>
              <a:rPr lang="de-DE" sz="1800" dirty="0"/>
              <a:t> </a:t>
            </a:r>
            <a:r>
              <a:rPr lang="de-DE" sz="1800" dirty="0" err="1" smtClean="0"/>
              <a:t>convergence</a:t>
            </a:r>
            <a:endParaRPr lang="de-DE" sz="18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u="sng" dirty="0" err="1" smtClean="0"/>
              <a:t>Distance</a:t>
            </a:r>
            <a:r>
              <a:rPr lang="de-DE" sz="1800" dirty="0" smtClean="0"/>
              <a:t>: </a:t>
            </a:r>
            <a:r>
              <a:rPr lang="de-DE" sz="1800" dirty="0" err="1" smtClean="0"/>
              <a:t>Euclidean</a:t>
            </a:r>
            <a:r>
              <a:rPr lang="de-DE" sz="1800" dirty="0" smtClean="0"/>
              <a:t> </a:t>
            </a:r>
            <a:r>
              <a:rPr lang="de-DE" sz="1800" dirty="0" err="1" smtClean="0"/>
              <a:t>distance</a:t>
            </a:r>
            <a:endParaRPr lang="de-DE" sz="1800" dirty="0" smtClean="0"/>
          </a:p>
          <a:p>
            <a:pPr lvl="1"/>
            <a:endParaRPr lang="de-DE" sz="1800" i="1" dirty="0" smtClean="0"/>
          </a:p>
          <a:p>
            <a:pPr marL="742950" lvl="1" indent="-285750">
              <a:buFont typeface="Arial"/>
              <a:buChar char="•"/>
            </a:pPr>
            <a:endParaRPr lang="de-DE" sz="1800" i="1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 rotWithShape="1">
          <a:blip r:embed="rId3"/>
          <a:srcRect l="7582" t="4975" r="4694" b="7006"/>
          <a:stretch/>
        </p:blipFill>
        <p:spPr>
          <a:xfrm>
            <a:off x="5647773" y="2923305"/>
            <a:ext cx="3115661" cy="248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1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Approach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err="1" smtClean="0"/>
              <a:t>Unsupervised</a:t>
            </a:r>
            <a:r>
              <a:rPr lang="de-DE" b="1" dirty="0" smtClean="0"/>
              <a:t> </a:t>
            </a:r>
            <a:r>
              <a:rPr lang="de-DE" b="1" dirty="0" smtClean="0"/>
              <a:t>(II)</a:t>
            </a:r>
            <a:endParaRPr lang="de-DE" b="1" kern="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33490" y="2156906"/>
            <a:ext cx="78056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de-DE" sz="1800" b="1" dirty="0" err="1" smtClean="0"/>
              <a:t>Hierarchical</a:t>
            </a:r>
            <a:r>
              <a:rPr lang="de-DE" sz="1800" b="1" dirty="0" smtClean="0"/>
              <a:t> </a:t>
            </a:r>
            <a:r>
              <a:rPr lang="de-DE" sz="1800" b="1" dirty="0" err="1"/>
              <a:t>Agglomerative</a:t>
            </a:r>
            <a:r>
              <a:rPr lang="de-DE" sz="1800" b="1" dirty="0"/>
              <a:t> Clustering (HAC</a:t>
            </a:r>
            <a:r>
              <a:rPr lang="de-DE" sz="1800" b="1" dirty="0" smtClean="0"/>
              <a:t>)</a:t>
            </a:r>
            <a:br>
              <a:rPr lang="de-DE" sz="1800" b="1" dirty="0" smtClean="0"/>
            </a:br>
            <a:endParaRPr lang="de-DE" sz="1800" b="1" dirty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smtClean="0"/>
              <a:t>Start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each</a:t>
            </a:r>
            <a:r>
              <a:rPr lang="de-DE" sz="1800" dirty="0" smtClean="0"/>
              <a:t> </a:t>
            </a:r>
            <a:r>
              <a:rPr lang="de-DE" sz="1800" dirty="0" err="1" smtClean="0"/>
              <a:t>post</a:t>
            </a:r>
            <a:r>
              <a:rPr lang="de-DE" sz="1800" dirty="0" smtClean="0"/>
              <a:t> </a:t>
            </a:r>
            <a:r>
              <a:rPr lang="de-DE" sz="1800" dirty="0" err="1" smtClean="0"/>
              <a:t>as</a:t>
            </a:r>
            <a:r>
              <a:rPr lang="de-DE" sz="1800" dirty="0" smtClean="0"/>
              <a:t> </a:t>
            </a:r>
            <a:r>
              <a:rPr lang="de-DE" sz="1800" dirty="0" err="1" smtClean="0"/>
              <a:t>single</a:t>
            </a:r>
            <a:r>
              <a:rPr lang="de-DE" sz="1800" dirty="0" smtClean="0"/>
              <a:t> </a:t>
            </a:r>
            <a:r>
              <a:rPr lang="de-DE" sz="1800" dirty="0" err="1" smtClean="0"/>
              <a:t>cluster</a:t>
            </a:r>
            <a:endParaRPr lang="de-DE" sz="18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err="1" smtClean="0"/>
              <a:t>Merge</a:t>
            </a:r>
            <a:r>
              <a:rPr lang="de-DE" sz="1800" dirty="0" smtClean="0"/>
              <a:t> pair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clusters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lowest</a:t>
            </a:r>
            <a:r>
              <a:rPr lang="de-DE" sz="1800" dirty="0" smtClean="0"/>
              <a:t> </a:t>
            </a:r>
            <a:r>
              <a:rPr lang="de-DE" sz="1800" dirty="0" err="1" smtClean="0"/>
              <a:t>distance</a:t>
            </a:r>
            <a:endParaRPr lang="de-DE" sz="18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/>
              <a:t>Update </a:t>
            </a:r>
            <a:r>
              <a:rPr lang="de-DE" sz="1800" dirty="0" err="1"/>
              <a:t>distance</a:t>
            </a:r>
            <a:r>
              <a:rPr lang="de-DE" sz="1800" dirty="0"/>
              <a:t> </a:t>
            </a:r>
            <a:r>
              <a:rPr lang="de-DE" sz="1800" dirty="0" err="1"/>
              <a:t>matrix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 smtClean="0"/>
              <a:t>repeat</a:t>
            </a:r>
            <a:r>
              <a:rPr lang="de-DE" sz="1800" dirty="0" smtClean="0"/>
              <a:t> </a:t>
            </a:r>
            <a:r>
              <a:rPr lang="de-DE" sz="1800" dirty="0" err="1" smtClean="0"/>
              <a:t>until</a:t>
            </a:r>
            <a:r>
              <a:rPr lang="de-DE" sz="1800" dirty="0" smtClean="0"/>
              <a:t> </a:t>
            </a:r>
            <a:r>
              <a:rPr lang="de-DE" sz="1800" dirty="0" err="1" smtClean="0"/>
              <a:t>stop</a:t>
            </a:r>
            <a:r>
              <a:rPr lang="de-DE" sz="1800" dirty="0" smtClean="0"/>
              <a:t> </a:t>
            </a:r>
            <a:r>
              <a:rPr lang="de-DE" sz="1800" dirty="0" err="1" smtClean="0"/>
              <a:t>criterion</a:t>
            </a:r>
            <a:endParaRPr lang="de-DE" sz="1800" dirty="0" smtClean="0"/>
          </a:p>
          <a:p>
            <a:pPr lvl="1"/>
            <a:endParaRPr lang="de-DE" sz="1800" dirty="0" smtClean="0"/>
          </a:p>
          <a:p>
            <a:pPr marL="742950" lvl="1" indent="-285750">
              <a:buFont typeface="Arial"/>
              <a:buChar char="•"/>
            </a:pPr>
            <a:endParaRPr lang="de-DE" sz="1800" dirty="0" smtClean="0"/>
          </a:p>
          <a:p>
            <a:pPr marL="285750" indent="-285750">
              <a:buFont typeface="Wingdings" charset="2"/>
              <a:buChar char="§"/>
            </a:pPr>
            <a:r>
              <a:rPr lang="de-DE" sz="1800" b="1" dirty="0" smtClean="0"/>
              <a:t>Implementation </a:t>
            </a:r>
            <a:r>
              <a:rPr lang="de-DE" sz="1800" b="1" dirty="0" err="1" smtClean="0"/>
              <a:t>and</a:t>
            </a:r>
            <a:r>
              <a:rPr lang="de-DE" sz="1800" b="1" dirty="0" smtClean="0"/>
              <a:t> </a:t>
            </a:r>
            <a:r>
              <a:rPr lang="de-DE" sz="1800" b="1" dirty="0"/>
              <a:t>P</a:t>
            </a:r>
            <a:r>
              <a:rPr lang="de-DE" sz="1800" b="1" dirty="0" smtClean="0"/>
              <a:t>arameters</a:t>
            </a:r>
            <a:r>
              <a:rPr lang="de-DE" sz="1800" dirty="0" smtClean="0"/>
              <a:t>:</a:t>
            </a:r>
            <a:br>
              <a:rPr lang="de-DE" sz="1800" dirty="0" smtClean="0"/>
            </a:br>
            <a:endParaRPr lang="de-DE" sz="18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i="1" dirty="0" err="1" smtClean="0"/>
              <a:t>AgglomerativeClustering</a:t>
            </a:r>
            <a:r>
              <a:rPr lang="de-DE" sz="1800" i="1" dirty="0" smtClean="0"/>
              <a:t> </a:t>
            </a:r>
            <a:r>
              <a:rPr lang="de-DE" sz="1800" dirty="0" err="1" smtClean="0"/>
              <a:t>from</a:t>
            </a:r>
            <a:r>
              <a:rPr lang="de-DE" sz="1800" i="1" dirty="0" smtClean="0"/>
              <a:t> </a:t>
            </a:r>
            <a:r>
              <a:rPr lang="de-DE" sz="1800" i="1" dirty="0" err="1" smtClean="0"/>
              <a:t>sklearn</a:t>
            </a:r>
            <a:endParaRPr lang="de-DE" sz="1800" i="1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u="sng" dirty="0" err="1" smtClean="0"/>
              <a:t>Linkage</a:t>
            </a:r>
            <a:r>
              <a:rPr lang="de-DE" sz="1800" dirty="0" smtClean="0"/>
              <a:t> (</a:t>
            </a:r>
            <a:r>
              <a:rPr lang="de-DE" sz="1800" dirty="0" err="1" smtClean="0"/>
              <a:t>distance</a:t>
            </a:r>
            <a:r>
              <a:rPr lang="de-DE" sz="1800" dirty="0" smtClean="0"/>
              <a:t> </a:t>
            </a:r>
            <a:r>
              <a:rPr lang="de-DE" sz="1800" dirty="0" err="1" smtClean="0"/>
              <a:t>measure</a:t>
            </a:r>
            <a:r>
              <a:rPr lang="de-DE" sz="1800" dirty="0" smtClean="0"/>
              <a:t>): </a:t>
            </a:r>
            <a:r>
              <a:rPr lang="de-DE" sz="1800" i="1" dirty="0" smtClean="0"/>
              <a:t>Ward </a:t>
            </a:r>
            <a:r>
              <a:rPr lang="de-DE" sz="1800" i="1" dirty="0" err="1" smtClean="0"/>
              <a:t>criterion</a:t>
            </a:r>
            <a:r>
              <a:rPr lang="de-DE" sz="1800" i="1" dirty="0" smtClean="0"/>
              <a:t> </a:t>
            </a:r>
            <a:r>
              <a:rPr lang="de-DE" sz="1800" dirty="0" smtClean="0"/>
              <a:t>(</a:t>
            </a:r>
            <a:r>
              <a:rPr lang="de-DE" sz="1800" dirty="0" err="1" smtClean="0"/>
              <a:t>minimum</a:t>
            </a:r>
            <a:r>
              <a:rPr lang="de-DE" sz="1800" dirty="0" smtClean="0"/>
              <a:t> </a:t>
            </a:r>
            <a:r>
              <a:rPr lang="de-DE" sz="1800" dirty="0" err="1" smtClean="0"/>
              <a:t>variance</a:t>
            </a:r>
            <a:r>
              <a:rPr lang="de-DE" sz="1800" dirty="0" smtClean="0"/>
              <a:t>)</a:t>
            </a:r>
          </a:p>
          <a:p>
            <a:pPr marL="742950" lvl="1" indent="-285750">
              <a:buFont typeface="Wingdings" charset="2"/>
              <a:buChar char="§"/>
            </a:pPr>
            <a:r>
              <a:rPr lang="de-DE" sz="1800" u="sng" dirty="0" err="1" smtClean="0"/>
              <a:t>Distance</a:t>
            </a:r>
            <a:r>
              <a:rPr lang="de-DE" sz="1800" dirty="0" smtClean="0"/>
              <a:t>: </a:t>
            </a:r>
            <a:r>
              <a:rPr lang="de-DE" sz="1800" i="1" dirty="0" err="1" smtClean="0"/>
              <a:t>Euclidean</a:t>
            </a:r>
            <a:r>
              <a:rPr lang="de-DE" sz="1800" dirty="0" smtClean="0"/>
              <a:t> (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compute</a:t>
            </a:r>
            <a:r>
              <a:rPr lang="de-DE" sz="1800" dirty="0" smtClean="0"/>
              <a:t> </a:t>
            </a:r>
            <a:r>
              <a:rPr lang="de-DE" sz="1800" dirty="0" err="1" smtClean="0"/>
              <a:t>linkage</a:t>
            </a:r>
            <a:r>
              <a:rPr lang="de-DE" sz="1800" dirty="0" smtClean="0"/>
              <a:t>)</a:t>
            </a:r>
          </a:p>
          <a:p>
            <a:pPr marL="742950" lvl="1" indent="-285750">
              <a:buFont typeface="Wingdings" charset="2"/>
              <a:buChar char="§"/>
            </a:pPr>
            <a:r>
              <a:rPr lang="de-DE" sz="1800" u="sng" dirty="0" err="1" smtClean="0"/>
              <a:t>Stop</a:t>
            </a:r>
            <a:r>
              <a:rPr lang="de-DE" sz="1800" u="sng" dirty="0" smtClean="0"/>
              <a:t> </a:t>
            </a:r>
            <a:r>
              <a:rPr lang="de-DE" sz="1800" u="sng" dirty="0" err="1" smtClean="0"/>
              <a:t>criterion</a:t>
            </a:r>
            <a:r>
              <a:rPr lang="de-DE" sz="1800" dirty="0" smtClean="0"/>
              <a:t>: </a:t>
            </a:r>
            <a:r>
              <a:rPr lang="de-DE" sz="1800" dirty="0" err="1" smtClean="0"/>
              <a:t>number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clusters</a:t>
            </a:r>
            <a:r>
              <a:rPr lang="de-DE" sz="1800" dirty="0" smtClean="0"/>
              <a:t> (~ #tags)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7251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Evaluation</a:t>
            </a:r>
            <a:endParaRPr lang="de-DE" b="1" kern="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33490" y="2156906"/>
            <a:ext cx="78056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de-DE" sz="1800" b="1" dirty="0" smtClean="0"/>
              <a:t> </a:t>
            </a:r>
          </a:p>
          <a:p>
            <a:pPr marL="285750" indent="-285750">
              <a:buFont typeface="Wingdings" charset="2"/>
              <a:buChar char="§"/>
            </a:pPr>
            <a:endParaRPr lang="de-DE" sz="1800" b="1" dirty="0" smtClean="0"/>
          </a:p>
          <a:p>
            <a:pPr marL="285750" indent="-285750">
              <a:buFont typeface="Wingdings" charset="2"/>
              <a:buChar char="§"/>
            </a:pPr>
            <a:endParaRPr lang="de-DE" sz="1800" b="1" dirty="0" smtClean="0"/>
          </a:p>
          <a:p>
            <a:pPr marL="285750" indent="-285750">
              <a:buFont typeface="Wingdings" charset="2"/>
              <a:buChar char="§"/>
            </a:pPr>
            <a:endParaRPr lang="de-DE" sz="1800" b="1" dirty="0" smtClean="0"/>
          </a:p>
          <a:p>
            <a:pPr marL="285750" indent="-285750">
              <a:buFont typeface="Wingdings" charset="2"/>
              <a:buChar char="§"/>
            </a:pPr>
            <a:r>
              <a:rPr lang="de-DE" sz="1800" b="1" dirty="0" smtClean="0"/>
              <a:t> 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/>
            </a:r>
            <a:br>
              <a:rPr lang="de-DE" sz="1800" dirty="0" smtClean="0"/>
            </a:br>
            <a:endParaRPr lang="de-DE" sz="1800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de-DE" sz="1800" dirty="0" smtClean="0"/>
              <a:t>True positives: </a:t>
            </a:r>
            <a:r>
              <a:rPr lang="de-DE" sz="1800" dirty="0" err="1" smtClean="0"/>
              <a:t>if</a:t>
            </a:r>
            <a:r>
              <a:rPr lang="de-DE" sz="1800" dirty="0" smtClean="0"/>
              <a:t> tag </a:t>
            </a:r>
            <a:r>
              <a:rPr lang="de-DE" sz="1800" dirty="0" err="1" smtClean="0"/>
              <a:t>found</a:t>
            </a:r>
            <a:r>
              <a:rPr lang="de-DE" sz="1800" dirty="0" smtClean="0"/>
              <a:t> in </a:t>
            </a:r>
            <a:r>
              <a:rPr lang="de-DE" sz="1800" dirty="0" err="1" smtClean="0"/>
              <a:t>prediction</a:t>
            </a:r>
            <a:r>
              <a:rPr lang="de-DE" sz="1800" dirty="0" smtClean="0"/>
              <a:t> </a:t>
            </a:r>
            <a:r>
              <a:rPr lang="de-DE" sz="1800" dirty="0" err="1" smtClean="0"/>
              <a:t>set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original </a:t>
            </a:r>
            <a:r>
              <a:rPr lang="de-DE" sz="1800" dirty="0" err="1" smtClean="0"/>
              <a:t>set</a:t>
            </a:r>
            <a:endParaRPr lang="de-DE" sz="1800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de-DE" sz="1800" dirty="0" err="1" smtClean="0"/>
              <a:t>False</a:t>
            </a:r>
            <a:r>
              <a:rPr lang="de-DE" sz="1800" dirty="0" smtClean="0"/>
              <a:t> </a:t>
            </a:r>
            <a:r>
              <a:rPr lang="de-DE" sz="1800" dirty="0"/>
              <a:t>p</a:t>
            </a:r>
            <a:r>
              <a:rPr lang="de-DE" sz="1800" dirty="0" smtClean="0"/>
              <a:t>ositives: </a:t>
            </a:r>
            <a:r>
              <a:rPr lang="de-DE" sz="1800" dirty="0" err="1" smtClean="0"/>
              <a:t>if</a:t>
            </a:r>
            <a:r>
              <a:rPr lang="de-DE" sz="1800" dirty="0" smtClean="0"/>
              <a:t> tag </a:t>
            </a:r>
            <a:r>
              <a:rPr lang="de-DE" sz="1800" dirty="0" err="1" smtClean="0"/>
              <a:t>found</a:t>
            </a:r>
            <a:r>
              <a:rPr lang="de-DE" sz="1800" dirty="0" smtClean="0"/>
              <a:t> in </a:t>
            </a:r>
            <a:r>
              <a:rPr lang="de-DE" sz="1800" dirty="0" err="1" smtClean="0"/>
              <a:t>prediction</a:t>
            </a:r>
            <a:r>
              <a:rPr lang="de-DE" sz="1800" dirty="0" smtClean="0"/>
              <a:t> </a:t>
            </a:r>
            <a:r>
              <a:rPr lang="de-DE" sz="1800" dirty="0" err="1" smtClean="0"/>
              <a:t>set</a:t>
            </a:r>
            <a:r>
              <a:rPr lang="de-DE" sz="1800" dirty="0" smtClean="0"/>
              <a:t> but not in original </a:t>
            </a:r>
            <a:r>
              <a:rPr lang="de-DE" sz="1800" dirty="0" err="1" smtClean="0"/>
              <a:t>set</a:t>
            </a:r>
            <a:endParaRPr lang="de-DE" sz="1800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de-DE" sz="1800" dirty="0" err="1" smtClean="0"/>
              <a:t>False</a:t>
            </a:r>
            <a:r>
              <a:rPr lang="de-DE" sz="1800" dirty="0" smtClean="0"/>
              <a:t> negatives: </a:t>
            </a:r>
            <a:r>
              <a:rPr lang="de-DE" sz="1800" dirty="0" err="1" smtClean="0"/>
              <a:t>if</a:t>
            </a:r>
            <a:r>
              <a:rPr lang="de-DE" sz="1800" dirty="0" smtClean="0"/>
              <a:t> tag </a:t>
            </a:r>
            <a:r>
              <a:rPr lang="de-DE" sz="1800" dirty="0" err="1" smtClean="0"/>
              <a:t>found</a:t>
            </a:r>
            <a:r>
              <a:rPr lang="de-DE" sz="1800" dirty="0" smtClean="0"/>
              <a:t> in original </a:t>
            </a:r>
            <a:r>
              <a:rPr lang="de-DE" sz="1800" dirty="0" err="1" smtClean="0"/>
              <a:t>set</a:t>
            </a:r>
            <a:r>
              <a:rPr lang="de-DE" sz="1800" dirty="0" smtClean="0"/>
              <a:t> but not in </a:t>
            </a:r>
            <a:r>
              <a:rPr lang="de-DE" sz="1800" dirty="0" err="1" smtClean="0"/>
              <a:t>prediction</a:t>
            </a:r>
            <a:r>
              <a:rPr lang="de-DE" sz="1800" dirty="0" smtClean="0"/>
              <a:t> </a:t>
            </a:r>
            <a:r>
              <a:rPr lang="de-DE" sz="1800" dirty="0" err="1" smtClean="0"/>
              <a:t>set</a:t>
            </a:r>
            <a:endParaRPr lang="de-DE" sz="1800" dirty="0" smtClean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487220"/>
              </p:ext>
            </p:extLst>
          </p:nvPr>
        </p:nvGraphicFramePr>
        <p:xfrm>
          <a:off x="1168066" y="2058988"/>
          <a:ext cx="37639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" name="Formel" r:id="rId4" imgW="2806700" imgH="609600" progId="Equation.3">
                  <p:embed/>
                </p:oleObj>
              </mc:Choice>
              <mc:Fallback>
                <p:oleObj name="Formel" r:id="rId4" imgW="28067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8066" y="2058988"/>
                        <a:ext cx="3763962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803148"/>
              </p:ext>
            </p:extLst>
          </p:nvPr>
        </p:nvGraphicFramePr>
        <p:xfrm>
          <a:off x="1174479" y="3170579"/>
          <a:ext cx="35766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" name="Formel" r:id="rId6" imgW="2667000" imgH="609600" progId="Equation.3">
                  <p:embed/>
                </p:oleObj>
              </mc:Choice>
              <mc:Fallback>
                <p:oleObj name="Formel" r:id="rId6" imgW="26670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4479" y="3170579"/>
                        <a:ext cx="3576637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eschweifte Klammer rechts 3"/>
          <p:cNvSpPr/>
          <p:nvPr/>
        </p:nvSpPr>
        <p:spPr>
          <a:xfrm>
            <a:off x="5232963" y="2005275"/>
            <a:ext cx="350324" cy="17627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681542" y="2746735"/>
            <a:ext cx="3005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Both</a:t>
            </a:r>
            <a:r>
              <a:rPr lang="de-DE" sz="1400" dirty="0" smtClean="0"/>
              <a:t> </a:t>
            </a:r>
            <a:r>
              <a:rPr lang="de-DE" sz="1400" dirty="0" err="1" smtClean="0"/>
              <a:t>should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high </a:t>
            </a:r>
            <a:r>
              <a:rPr lang="de-DE" sz="1400" dirty="0" smtClean="0">
                <a:sym typeface="Wingdings"/>
              </a:rPr>
              <a:t> </a:t>
            </a:r>
            <a:r>
              <a:rPr lang="de-DE" sz="1400" b="1" dirty="0" smtClean="0">
                <a:sym typeface="Wingdings"/>
              </a:rPr>
              <a:t>F1 score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9212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69696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757</Words>
  <Application>Microsoft Macintosh PowerPoint</Application>
  <PresentationFormat>On-screen Show (4:3)</PresentationFormat>
  <Paragraphs>191</Paragraphs>
  <Slides>13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Cambria Math</vt:lpstr>
      <vt:lpstr>Symbol</vt:lpstr>
      <vt:lpstr>Wingdings</vt:lpstr>
      <vt:lpstr>Arial</vt:lpstr>
      <vt:lpstr>Standarddesign</vt:lpstr>
      <vt:lpstr>Formel</vt:lpstr>
      <vt:lpstr>PowerPoint Presentation</vt:lpstr>
      <vt:lpstr>Recap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zidpc48</dc:creator>
  <cp:lastModifiedBy>Microsoft Office User</cp:lastModifiedBy>
  <cp:revision>510</cp:revision>
  <dcterms:created xsi:type="dcterms:W3CDTF">2005-10-19T08:19:59Z</dcterms:created>
  <dcterms:modified xsi:type="dcterms:W3CDTF">2016-05-18T15:04:06Z</dcterms:modified>
</cp:coreProperties>
</file>