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educrea.cl/formular-los-criterios-evaluacion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B8183F00-7B8E-4F25-9D12-CBD575963F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A" dirty="0">
                <a:solidFill>
                  <a:schemeClr val="bg1"/>
                </a:solidFill>
              </a:rPr>
              <a:t>Criterios de evaluación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="" xmlns:a16="http://schemas.microsoft.com/office/drawing/2014/main" id="{4B0B31F6-C282-4E74-97A8-09F59A920E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 algn="r"/>
            <a:r>
              <a:rPr lang="es-PA" dirty="0"/>
              <a:t>Integrantes:</a:t>
            </a:r>
          </a:p>
          <a:p>
            <a:pPr algn="r"/>
            <a:r>
              <a:rPr lang="es-PA" dirty="0"/>
              <a:t>Ricardo Samudio</a:t>
            </a:r>
          </a:p>
          <a:p>
            <a:pPr algn="r"/>
            <a:r>
              <a:rPr lang="es-PA" dirty="0"/>
              <a:t>Yoira Sáenz</a:t>
            </a:r>
          </a:p>
        </p:txBody>
      </p:sp>
    </p:spTree>
    <p:extLst>
      <p:ext uri="{BB962C8B-B14F-4D97-AF65-F5344CB8AC3E}">
        <p14:creationId xmlns:p14="http://schemas.microsoft.com/office/powerpoint/2010/main" val="2145979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7F157AE1-813F-4EDF-9B66-58758F430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A" sz="4000" b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Palabras Claves:</a:t>
            </a:r>
            <a:br>
              <a:rPr lang="es-PA" sz="4000" b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</a:br>
            <a:r>
              <a:rPr lang="es-PA" sz="4000" b="1" cap="none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Juicio Valorativo, Aprendizaje, Reflexión Crítica</a:t>
            </a:r>
            <a:endParaRPr lang="es-PA" sz="16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8046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2C5C4C27-D633-464D-8678-42533CF58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60797"/>
            <a:ext cx="9601200" cy="798443"/>
          </a:xfrm>
        </p:spPr>
        <p:txBody>
          <a:bodyPr>
            <a:noAutofit/>
          </a:bodyPr>
          <a:lstStyle/>
          <a:p>
            <a:r>
              <a:rPr lang="es-PA" b="1" dirty="0">
                <a:solidFill>
                  <a:srgbClr val="00B050"/>
                </a:solidFill>
              </a:rPr>
              <a:t>Conceptualización de la Evaluación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9473E5AB-5FF1-4C6C-AABD-79C02F4B14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7510" y="956209"/>
            <a:ext cx="9601200" cy="5727926"/>
          </a:xfrm>
        </p:spPr>
        <p:txBody>
          <a:bodyPr>
            <a:normAutofit fontScale="25000" lnSpcReduction="20000"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s-PA" sz="8000" dirty="0" smtClean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D. </a:t>
            </a:r>
            <a:r>
              <a:rPr lang="es-PA" sz="8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Lawton </a:t>
            </a:r>
            <a:r>
              <a:rPr lang="es-PA" sz="8000" dirty="0" smtClean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s-PA" sz="8000" dirty="0" smtClean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1986), citado en </a:t>
            </a:r>
            <a:r>
              <a:rPr lang="es-PA" sz="8000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Rosales(2000, p.35)</a:t>
            </a:r>
            <a:r>
              <a:rPr lang="es-PA" sz="8000" dirty="0" smtClean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nos dice que la </a:t>
            </a:r>
            <a:r>
              <a:rPr lang="es-PA" sz="8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evaluación consiste en una actividad de enjuiciamiento o estimación de una serie de aspectos propios de la </a:t>
            </a:r>
            <a:r>
              <a:rPr lang="es-PA" sz="8000" dirty="0" smtClean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enseñanza como los siguientes:</a:t>
            </a:r>
            <a:endParaRPr lang="es-PA" sz="80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70000"/>
              </a:lnSpc>
              <a:buFont typeface="Symbol" panose="05050102010706020507" pitchFamily="18" charset="2"/>
              <a:buChar char=""/>
            </a:pPr>
            <a:r>
              <a:rPr lang="es-PA" sz="8000" dirty="0">
                <a:solidFill>
                  <a:srgbClr val="0070C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Estimaciones sobre el progreso de los alumnos.</a:t>
            </a:r>
          </a:p>
          <a:p>
            <a:pPr marL="342900" lvl="0" indent="-342900" algn="just">
              <a:lnSpc>
                <a:spcPct val="170000"/>
              </a:lnSpc>
              <a:buFont typeface="Symbol" panose="05050102010706020507" pitchFamily="18" charset="2"/>
              <a:buChar char=""/>
            </a:pPr>
            <a:r>
              <a:rPr lang="es-PA" sz="8000" dirty="0">
                <a:solidFill>
                  <a:srgbClr val="0070C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Estimaciones sobre la capacidad del </a:t>
            </a:r>
            <a:r>
              <a:rPr lang="es-PA" sz="8000" dirty="0" smtClean="0">
                <a:solidFill>
                  <a:srgbClr val="0070C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profesor.</a:t>
            </a:r>
            <a:endParaRPr lang="es-PA" sz="8000" dirty="0">
              <a:solidFill>
                <a:srgbClr val="0070C0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7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PA" sz="8000" dirty="0">
                <a:solidFill>
                  <a:srgbClr val="0070C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Juicios sobre la eficacia de los métodos utilizados.</a:t>
            </a:r>
          </a:p>
          <a:p>
            <a:pPr marL="0" indent="0">
              <a:lnSpc>
                <a:spcPct val="170000"/>
              </a:lnSpc>
              <a:buNone/>
            </a:pPr>
            <a:endParaRPr lang="es-PA" sz="80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70000"/>
              </a:lnSpc>
              <a:spcAft>
                <a:spcPts val="800"/>
              </a:spcAft>
              <a:buNone/>
            </a:pPr>
            <a:r>
              <a:rPr lang="es-PA" sz="8000" dirty="0" smtClean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“Los </a:t>
            </a:r>
            <a:r>
              <a:rPr lang="es-PA" sz="8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criterios o normas de evaluación constituirían los puntos de referencia que harían posible la calificación de lo que nos proponemos </a:t>
            </a:r>
            <a:r>
              <a:rPr lang="es-PA" sz="8000" dirty="0" smtClean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evaluar” </a:t>
            </a:r>
            <a:r>
              <a:rPr lang="es-PA" sz="8000" dirty="0" smtClean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s-PA" sz="8000" dirty="0" err="1" smtClean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C.Rosales</a:t>
            </a:r>
            <a:r>
              <a:rPr lang="es-PA" sz="8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2000</a:t>
            </a:r>
            <a:r>
              <a:rPr lang="es-PA" sz="8000" dirty="0" smtClean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  <a:endParaRPr lang="es-PA" sz="8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s-PA" dirty="0"/>
          </a:p>
        </p:txBody>
      </p:sp>
    </p:spTree>
    <p:extLst>
      <p:ext uri="{BB962C8B-B14F-4D97-AF65-F5344CB8AC3E}">
        <p14:creationId xmlns:p14="http://schemas.microsoft.com/office/powerpoint/2010/main" val="529211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0CAA713E-2B8B-4AAA-8D7A-A97A6F782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A" sz="4800" b="1" dirty="0" smtClean="0"/>
              <a:t>Evaluación Cualitativa</a:t>
            </a:r>
            <a:endParaRPr lang="es-PA" sz="4800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59B1DAE6-5156-48EF-9642-930F1E7F21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63756"/>
            <a:ext cx="9601200" cy="529424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s-E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Eisner</a:t>
            </a:r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(1977), citado por el profesor </a:t>
            </a:r>
            <a:r>
              <a:rPr lang="es-E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Zahik</a:t>
            </a:r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Alavarez</a:t>
            </a:r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(2020) nos </a:t>
            </a:r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resumen esta evaluación así:</a:t>
            </a:r>
            <a:endParaRPr lang="es-VE" sz="2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s-VE" sz="2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s-V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Es la </a:t>
            </a:r>
            <a:r>
              <a:rPr lang="es-VE" sz="2400" dirty="0">
                <a:latin typeface="Arial" panose="020B0604020202020204" pitchFamily="34" charset="0"/>
                <a:cs typeface="Arial" panose="020B0604020202020204" pitchFamily="34" charset="0"/>
              </a:rPr>
              <a:t>descripción de la situación educativa observada por el </a:t>
            </a:r>
            <a:r>
              <a:rPr lang="es-V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evaluador.</a:t>
            </a:r>
            <a:endParaRPr lang="es-VE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s-V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Es la </a:t>
            </a:r>
            <a:r>
              <a:rPr lang="es-VE" sz="2400" dirty="0">
                <a:latin typeface="Arial" panose="020B0604020202020204" pitchFamily="34" charset="0"/>
                <a:cs typeface="Arial" panose="020B0604020202020204" pitchFamily="34" charset="0"/>
              </a:rPr>
              <a:t>interpretación del evaluador que formula su percepción con conceptos </a:t>
            </a:r>
            <a:r>
              <a:rPr lang="es-V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flexibles.</a:t>
            </a:r>
            <a:endParaRPr 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s-VE" sz="2400" dirty="0">
                <a:latin typeface="Arial" panose="020B0604020202020204" pitchFamily="34" charset="0"/>
                <a:cs typeface="Arial" panose="020B0604020202020204" pitchFamily="34" charset="0"/>
              </a:rPr>
              <a:t>La evaluación exige aclarar y definir lo que considera educativo, lo que significa crecimiento y progreso en la formación de un </a:t>
            </a:r>
            <a:r>
              <a:rPr lang="es-V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alumno</a:t>
            </a:r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s-VE" sz="2400" dirty="0">
                <a:latin typeface="Arial" panose="020B0604020202020204" pitchFamily="34" charset="0"/>
                <a:cs typeface="Arial" panose="020B0604020202020204" pitchFamily="34" charset="0"/>
              </a:rPr>
              <a:t>La generalización es la dimensión de la crítica educativa que cuando capta los rasgos esenciales de una situación genera mensajes, cualidades dominantes o soluciones que pueden aprovecharse en otras instituciones con condiciones o problemas </a:t>
            </a:r>
            <a:r>
              <a:rPr lang="es-V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similares</a:t>
            </a:r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A" dirty="0"/>
          </a:p>
        </p:txBody>
      </p:sp>
    </p:spTree>
    <p:extLst>
      <p:ext uri="{BB962C8B-B14F-4D97-AF65-F5344CB8AC3E}">
        <p14:creationId xmlns:p14="http://schemas.microsoft.com/office/powerpoint/2010/main" val="2830210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9C855600-3B4E-47CF-909E-92AF069A4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11696"/>
          </a:xfrm>
        </p:spPr>
        <p:txBody>
          <a:bodyPr>
            <a:normAutofit fontScale="90000"/>
          </a:bodyPr>
          <a:lstStyle/>
          <a:p>
            <a:r>
              <a:rPr lang="es-PA" sz="4400" b="1" dirty="0">
                <a:solidFill>
                  <a:srgbClr val="C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Criterios de Evaluación </a:t>
            </a:r>
            <a:r>
              <a:rPr lang="es-PA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s-PA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s-PA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404E83E1-6BB7-4F40-8F0E-1853CAF56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97496"/>
            <a:ext cx="9601200" cy="4465982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s-PA" sz="2200" dirty="0" smtClean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</a:t>
            </a:r>
            <a:r>
              <a:rPr lang="es-PA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s-PA" sz="2200" dirty="0" smtClean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García(2010), citado </a:t>
            </a:r>
            <a:r>
              <a:rPr lang="es-PA" sz="2400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por </a:t>
            </a:r>
            <a:r>
              <a:rPr lang="es-ES" sz="2400" dirty="0"/>
              <a:t>Abel Federico Pérez Hernández(2022, p. 63</a:t>
            </a:r>
            <a:r>
              <a:rPr lang="es-ES" sz="2400" dirty="0" smtClean="0"/>
              <a:t>),</a:t>
            </a:r>
            <a:r>
              <a:rPr lang="es-PA" sz="2400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dice que los criterios de evaluación </a:t>
            </a:r>
            <a:r>
              <a:rPr lang="es-PA" sz="2200" dirty="0" smtClean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son </a:t>
            </a:r>
            <a:r>
              <a:rPr lang="es-PA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los principios, normas o ideas de valoración en relación a los cuales se emite un juicio valorativo sobre el objeto evaluado.</a:t>
            </a:r>
            <a:endParaRPr lang="es-PA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s-PA" sz="22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s-PA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ara definir los criterios de evaluación es necesario tener en cuenta las siguientes recomendaciones: </a:t>
            </a:r>
            <a:endParaRPr lang="es-PA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s-PA" sz="2200" dirty="0">
                <a:solidFill>
                  <a:srgbClr val="C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Para cada contenido determinar que competencias se esperan desarrollar y establecerle un criterio de evaluación.</a:t>
            </a:r>
            <a:endParaRPr lang="es-PA" sz="2200" dirty="0">
              <a:solidFill>
                <a:srgbClr val="C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s-PA" sz="2200" dirty="0">
                <a:solidFill>
                  <a:srgbClr val="C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Especificar claramente el tipo y grado de aprendizaje que se pretende que el alumno alcance.</a:t>
            </a:r>
            <a:endParaRPr lang="es-PA" sz="2200" dirty="0">
              <a:solidFill>
                <a:srgbClr val="C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PA" sz="2200" dirty="0">
                <a:solidFill>
                  <a:srgbClr val="C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Determinar un aprendizaje mínimo y, a partir de él, fijar diferentes niveles para evaluar la diversidad de aprendizajes.</a:t>
            </a:r>
            <a:endParaRPr lang="es-PA" sz="2200" dirty="0">
              <a:solidFill>
                <a:srgbClr val="C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s-PA" dirty="0"/>
          </a:p>
        </p:txBody>
      </p:sp>
    </p:spTree>
    <p:extLst>
      <p:ext uri="{BB962C8B-B14F-4D97-AF65-F5344CB8AC3E}">
        <p14:creationId xmlns:p14="http://schemas.microsoft.com/office/powerpoint/2010/main" val="849351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0A3D9F28-DBD8-404C-9AB5-298A3413FF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848139"/>
            <a:ext cx="10025270" cy="5406887"/>
          </a:xfr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s-PA" sz="2400" dirty="0" smtClean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Moon </a:t>
            </a:r>
            <a:r>
              <a:rPr lang="es-PA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s-PA" sz="2400" dirty="0" smtClean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2004), citado por </a:t>
            </a:r>
            <a:r>
              <a:rPr lang="es-ES" sz="2400" dirty="0"/>
              <a:t>Abel Federico Pérez </a:t>
            </a:r>
            <a:r>
              <a:rPr lang="es-ES" sz="2400" dirty="0" smtClean="0"/>
              <a:t>Hernández(2022, p. 63)</a:t>
            </a:r>
            <a:r>
              <a:rPr lang="es-PA" sz="2400" dirty="0" smtClean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nos dice que “los </a:t>
            </a:r>
            <a:r>
              <a:rPr lang="es-PA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criterios de evaluación pueden ser desarrollados a partir de los objetivos de aprendizaje y deberían relacionarse con los objetivos de aprendizaje”</a:t>
            </a:r>
            <a:endParaRPr lang="es-PA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s-PA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Ejemplos de ítems representan los criterios de evaluación para evaluar el aprendizaje de los estudiantes en las diversas asignaturas.</a:t>
            </a:r>
            <a:r>
              <a:rPr lang="es-PA" sz="2400" dirty="0">
                <a:solidFill>
                  <a:srgbClr val="37393C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s-PA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es-PA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Participación en clase </a:t>
            </a:r>
            <a:endParaRPr lang="es-PA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es-PA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Puntualidad y asistencia </a:t>
            </a: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es-PA" sz="24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E</a:t>
            </a:r>
            <a:r>
              <a:rPr lang="es-PA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videncias de aprendizaje final</a:t>
            </a:r>
            <a:endParaRPr lang="es-PA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es-PA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Portafolio de evidencia y participación</a:t>
            </a:r>
            <a:endParaRPr lang="es-PA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es-PA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Que el estudiante se conduzca de manera original y con criterio propio, en sus explicaciones escritas, exposiciones, debates y ensayos.</a:t>
            </a:r>
            <a:endParaRPr lang="es-PA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es-PA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Tomar en cuenta la determinación del tema, la organización de las ideas</a:t>
            </a:r>
            <a:endParaRPr lang="es-PA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es-PA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Exposición de problemas resueltos. </a:t>
            </a:r>
            <a:endParaRPr lang="es-PA" sz="2800" dirty="0"/>
          </a:p>
        </p:txBody>
      </p:sp>
    </p:spTree>
    <p:extLst>
      <p:ext uri="{BB962C8B-B14F-4D97-AF65-F5344CB8AC3E}">
        <p14:creationId xmlns:p14="http://schemas.microsoft.com/office/powerpoint/2010/main" val="39604995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0B432AB8-BCC1-4893-97AA-6C785D28F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0017" y="381000"/>
            <a:ext cx="9601200" cy="798443"/>
          </a:xfrm>
        </p:spPr>
        <p:txBody>
          <a:bodyPr/>
          <a:lstStyle/>
          <a:p>
            <a:pPr algn="ctr"/>
            <a:r>
              <a:rPr lang="es-PA" b="1" dirty="0"/>
              <a:t>Referencias Bibliográficas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="" xmlns:a16="http://schemas.microsoft.com/office/drawing/2014/main" id="{8B58F5D0-EF2D-4A08-8F4D-1213F1B1AEC7}"/>
              </a:ext>
            </a:extLst>
          </p:cNvPr>
          <p:cNvSpPr txBox="1"/>
          <p:nvPr/>
        </p:nvSpPr>
        <p:spPr>
          <a:xfrm>
            <a:off x="1630017" y="1317986"/>
            <a:ext cx="9912625" cy="3599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PA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 </a:t>
            </a:r>
            <a:endParaRPr lang="es-PA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PA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C. Rosales y C. López. (2000). Evaluar es Reflexionar sobre la Enseñanza. </a:t>
            </a:r>
            <a:r>
              <a:rPr lang="es-PA" sz="2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Narsea</a:t>
            </a:r>
            <a:r>
              <a:rPr lang="es-PA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Madrid. </a:t>
            </a:r>
            <a:endParaRPr lang="es-PA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spcBef>
                <a:spcPts val="500"/>
              </a:spcBef>
              <a:buFont typeface="Symbol" panose="05050102010706020507" pitchFamily="18" charset="2"/>
              <a:buChar char=""/>
            </a:pPr>
            <a:r>
              <a:rPr lang="es-PA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Rosales </a:t>
            </a:r>
            <a:r>
              <a:rPr lang="es-PA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López</a:t>
            </a:r>
            <a:r>
              <a:rPr lang="es-PA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 C. (1997). Criterios para una evaluación formativa: Objetivos. Contenido. Profesor. Aprendizajes. Recursos (4a ed.). Narcea.</a:t>
            </a:r>
            <a:endParaRPr lang="es-PA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spcBef>
                <a:spcPts val="500"/>
              </a:spcBef>
              <a:buFont typeface="Symbol" panose="05050102010706020507" pitchFamily="18" charset="2"/>
              <a:buChar char=""/>
            </a:pPr>
            <a:r>
              <a:rPr lang="es-PA" sz="2000" dirty="0" err="1">
                <a:solidFill>
                  <a:srgbClr val="37393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Educrea</a:t>
            </a:r>
            <a:r>
              <a:rPr lang="es-PA" sz="2000" dirty="0">
                <a:solidFill>
                  <a:srgbClr val="37393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. (2017, enero 3). </a:t>
            </a:r>
            <a:r>
              <a:rPr lang="es-PA" sz="2000" i="1" dirty="0">
                <a:solidFill>
                  <a:srgbClr val="37393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¿Cómo formular los criterios de evaluación?</a:t>
            </a:r>
            <a:r>
              <a:rPr lang="es-PA" sz="2000" dirty="0">
                <a:solidFill>
                  <a:srgbClr val="37393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 </a:t>
            </a:r>
            <a:r>
              <a:rPr lang="es-PA" sz="2000" dirty="0" err="1">
                <a:solidFill>
                  <a:srgbClr val="37393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Educrea</a:t>
            </a:r>
            <a:r>
              <a:rPr lang="es-PA" sz="2000" dirty="0">
                <a:solidFill>
                  <a:srgbClr val="37393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. </a:t>
            </a:r>
            <a:r>
              <a:rPr lang="es-PA" sz="2000" u="sng" dirty="0">
                <a:solidFill>
                  <a:srgbClr val="0563C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2"/>
              </a:rPr>
              <a:t>https://educrea.cl/formular-los-criterios-evaluacion</a:t>
            </a:r>
            <a:endParaRPr lang="es-PA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spcBef>
                <a:spcPts val="500"/>
              </a:spcBef>
              <a:buFont typeface="Symbol" panose="05050102010706020507" pitchFamily="18" charset="2"/>
              <a:buChar char=""/>
            </a:pPr>
            <a:r>
              <a:rPr lang="es-PA" sz="2000" dirty="0">
                <a:solidFill>
                  <a:srgbClr val="37393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Hernández, </a:t>
            </a:r>
            <a:r>
              <a:rPr lang="es-PA" sz="2000" dirty="0" err="1">
                <a:solidFill>
                  <a:srgbClr val="37393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A.,Sánchez</a:t>
            </a:r>
            <a:r>
              <a:rPr lang="es-PA" sz="2000" dirty="0">
                <a:solidFill>
                  <a:srgbClr val="37393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 C. Arellano, P., Manuel, H., &amp; </a:t>
            </a:r>
            <a:r>
              <a:rPr lang="es-PA" sz="2000" dirty="0" err="1">
                <a:solidFill>
                  <a:srgbClr val="37393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Whizar</a:t>
            </a:r>
            <a:r>
              <a:rPr lang="es-PA" sz="2000" dirty="0">
                <a:solidFill>
                  <a:srgbClr val="37393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 Y. </a:t>
            </a:r>
            <a:r>
              <a:rPr lang="es-PA" sz="2000" i="1" dirty="0">
                <a:solidFill>
                  <a:srgbClr val="37393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s-PA" sz="2000" i="1" dirty="0" err="1">
                <a:solidFill>
                  <a:srgbClr val="37393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The</a:t>
            </a:r>
            <a:r>
              <a:rPr lang="es-PA" sz="2000" i="1" dirty="0">
                <a:solidFill>
                  <a:srgbClr val="37393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s-PA" sz="2000" i="1" dirty="0" err="1">
                <a:solidFill>
                  <a:srgbClr val="37393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Evaluation</a:t>
            </a:r>
            <a:r>
              <a:rPr lang="es-PA" sz="2000" i="1" dirty="0">
                <a:solidFill>
                  <a:srgbClr val="37393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s-PA" sz="2000" i="1" dirty="0" err="1">
                <a:solidFill>
                  <a:srgbClr val="37393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Criteria</a:t>
            </a:r>
            <a:r>
              <a:rPr lang="es-PA" sz="2000" i="1" dirty="0">
                <a:solidFill>
                  <a:srgbClr val="37393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s-PA" sz="2000" i="1" dirty="0" err="1">
                <a:solidFill>
                  <a:srgbClr val="37393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of</a:t>
            </a:r>
            <a:r>
              <a:rPr lang="es-PA" sz="2000" i="1" dirty="0">
                <a:solidFill>
                  <a:srgbClr val="37393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s-PA" sz="2000" i="1" dirty="0" err="1">
                <a:solidFill>
                  <a:srgbClr val="37393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Learning</a:t>
            </a:r>
            <a:r>
              <a:rPr lang="es-PA" sz="2000" i="1" dirty="0">
                <a:solidFill>
                  <a:srgbClr val="37393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in </a:t>
            </a:r>
            <a:r>
              <a:rPr lang="es-PA" sz="2000" i="1" dirty="0" err="1">
                <a:solidFill>
                  <a:srgbClr val="37393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Higher</a:t>
            </a:r>
            <a:r>
              <a:rPr lang="es-PA" sz="2000" i="1" dirty="0">
                <a:solidFill>
                  <a:srgbClr val="37393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s-PA" sz="2000" i="1" dirty="0" err="1">
                <a:solidFill>
                  <a:srgbClr val="37393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Education</a:t>
            </a:r>
            <a:r>
              <a:rPr lang="es-PA" sz="2000" dirty="0">
                <a:solidFill>
                  <a:srgbClr val="37393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. Unirioja.es. Recuperado el 27 de enero de 2022, https://dialnet.unirioja.es/descarga/articulo/6736089.pdf</a:t>
            </a:r>
            <a:endParaRPr lang="es-PA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4776743"/>
      </p:ext>
    </p:extLst>
  </p:cSld>
  <p:clrMapOvr>
    <a:masterClrMapping/>
  </p:clrMapOvr>
</p:sld>
</file>

<file path=ppt/theme/theme1.xml><?xml version="1.0" encoding="utf-8"?>
<a:theme xmlns:a="http://schemas.openxmlformats.org/drawingml/2006/main" name="Recorte">
  <a:themeElements>
    <a:clrScheme name="Naranja amarillo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17F9D331-421E-442F-B033-AF5B21A4485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150</TotalTime>
  <Words>392</Words>
  <Application>Microsoft Office PowerPoint</Application>
  <PresentationFormat>Widescreen</PresentationFormat>
  <Paragraphs>40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Franklin Gothic Book</vt:lpstr>
      <vt:lpstr>Symbol</vt:lpstr>
      <vt:lpstr>Times New Roman</vt:lpstr>
      <vt:lpstr>Recorte</vt:lpstr>
      <vt:lpstr>Criterios de evaluación</vt:lpstr>
      <vt:lpstr>Palabras Claves:  Juicio Valorativo, Aprendizaje, Reflexión Crítica</vt:lpstr>
      <vt:lpstr>Conceptualización de la Evaluación </vt:lpstr>
      <vt:lpstr>Evaluación Cualitativa</vt:lpstr>
      <vt:lpstr>Criterios de Evaluación  </vt:lpstr>
      <vt:lpstr>PowerPoint Presentation</vt:lpstr>
      <vt:lpstr>Referencias Bibliográficas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Criterios de evaluación</dc:title>
  <dc:creator>Yoira</dc:creator>
  <cp:lastModifiedBy>Microsoft account</cp:lastModifiedBy>
  <cp:revision>20</cp:revision>
  <dcterms:created xsi:type="dcterms:W3CDTF">2022-01-28T21:19:15Z</dcterms:created>
  <dcterms:modified xsi:type="dcterms:W3CDTF">2022-02-03T02:06:57Z</dcterms:modified>
</cp:coreProperties>
</file>