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29" r:id="rId4"/>
  </p:sldMasterIdLst>
  <p:notesMasterIdLst>
    <p:notesMasterId r:id="rId25"/>
  </p:notesMasterIdLst>
  <p:sldIdLst>
    <p:sldId id="274" r:id="rId5"/>
    <p:sldId id="299" r:id="rId6"/>
    <p:sldId id="277" r:id="rId7"/>
    <p:sldId id="298" r:id="rId8"/>
    <p:sldId id="307" r:id="rId9"/>
    <p:sldId id="284" r:id="rId10"/>
    <p:sldId id="308" r:id="rId11"/>
    <p:sldId id="285" r:id="rId12"/>
    <p:sldId id="300" r:id="rId13"/>
    <p:sldId id="301" r:id="rId14"/>
    <p:sldId id="303" r:id="rId15"/>
    <p:sldId id="304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ranklin Gothic Book" panose="020B0503020102020204" pitchFamily="34" charset="0"/>
      <p:regular r:id="rId30"/>
      <p:italic r:id="rId31"/>
    </p:embeddedFont>
    <p:embeddedFont>
      <p:font typeface="Franklin Gothic Medium" panose="020B0603020102020204" pitchFamily="34" charset="0"/>
      <p:regular r:id="rId32"/>
      <p: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A85"/>
    <a:srgbClr val="23AEE4"/>
    <a:srgbClr val="F78520"/>
    <a:srgbClr val="B88C00"/>
    <a:srgbClr val="AD8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04A6D-1962-42FF-A14A-A665D485E293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51568-4D39-47D5-9FD4-7A8D9C7FE4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84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74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75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88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-0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9238" cy="6863146"/>
          </a:xfrm>
          <a:prstGeom prst="rect">
            <a:avLst/>
          </a:prstGeom>
        </p:spPr>
      </p:pic>
      <p:pic>
        <p:nvPicPr>
          <p:cNvPr id="8" name="Picture 7" descr="footer box-05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89587"/>
            <a:ext cx="9149238" cy="368415"/>
          </a:xfrm>
          <a:prstGeom prst="rect">
            <a:avLst/>
          </a:prstGeom>
        </p:spPr>
      </p:pic>
      <p:pic>
        <p:nvPicPr>
          <p:cNvPr id="11" name="Picture 10" descr="BaxterLogo_blue.ai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8" y="6575392"/>
            <a:ext cx="702960" cy="193280"/>
          </a:xfrm>
          <a:prstGeom prst="rect">
            <a:avLst/>
          </a:prstGeom>
        </p:spPr>
      </p:pic>
      <p:pic>
        <p:nvPicPr>
          <p:cNvPr id="18" name="Picture 17" descr="header box-05.png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6" y="2"/>
            <a:ext cx="9142378" cy="129974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7562" y="1259613"/>
            <a:ext cx="8453862" cy="119250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701" b="0" baseline="0">
                <a:latin typeface="Franklin Gothic Book" panose="020B0503020102020204" pitchFamily="34" charset="0"/>
              </a:defRPr>
            </a:lvl1pPr>
            <a:lvl2pPr marL="300118" indent="-257244" algn="l">
              <a:buFont typeface="Arial" panose="020B0604020202020204" pitchFamily="34" charset="0"/>
              <a:buChar char="•"/>
              <a:defRPr sz="2401">
                <a:latin typeface="Franklin Gothic Book" panose="020B0503020102020204" pitchFamily="34" charset="0"/>
              </a:defRPr>
            </a:lvl2pPr>
            <a:lvl3pPr marL="685983" indent="-342991" algn="l">
              <a:buSzPct val="85000"/>
              <a:buFont typeface="Courier New" panose="02070309020205020404" pitchFamily="49" charset="0"/>
              <a:buChar char="o"/>
              <a:defRPr sz="2101">
                <a:latin typeface="Franklin Gothic Book" panose="020B0503020102020204" pitchFamily="34" charset="0"/>
              </a:defRPr>
            </a:lvl3pPr>
            <a:lvl4pPr marL="548786" indent="0">
              <a:buNone/>
              <a:defRPr sz="1425">
                <a:latin typeface="Franklin Gothic Book" panose="020B0503020102020204" pitchFamily="34" charset="0"/>
              </a:defRPr>
            </a:lvl4pPr>
            <a:lvl5pPr marL="960376" indent="-205795">
              <a:defRPr sz="1425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Slide Number Placeholder 3"/>
          <p:cNvSpPr txBox="1">
            <a:spLocks/>
          </p:cNvSpPr>
          <p:nvPr userDrawn="1"/>
        </p:nvSpPr>
        <p:spPr>
          <a:xfrm>
            <a:off x="8772842" y="6534150"/>
            <a:ext cx="3711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468" rtl="0" eaLnBrk="1" latinLnBrk="0" hangingPunct="1">
              <a:defRPr sz="11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609468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36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04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872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40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808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275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744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825" smtClean="0"/>
              <a:pPr/>
              <a:t>‹Nº›</a:t>
            </a:fld>
            <a:endParaRPr lang="en-US" sz="825" dirty="0"/>
          </a:p>
        </p:txBody>
      </p:sp>
      <p:sp>
        <p:nvSpPr>
          <p:cNvPr id="22" name="Footer Placeholder 2"/>
          <p:cNvSpPr txBox="1">
            <a:spLocks/>
          </p:cNvSpPr>
          <p:nvPr userDrawn="1"/>
        </p:nvSpPr>
        <p:spPr>
          <a:xfrm>
            <a:off x="8524714" y="6524625"/>
            <a:ext cx="1933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468" rtl="0" eaLnBrk="1" latinLnBrk="0" hangingPunct="1">
              <a:defRPr sz="1100" kern="1200">
                <a:solidFill>
                  <a:srgbClr val="898989"/>
                </a:solidFill>
                <a:latin typeface="Franklin Gothic Book"/>
                <a:ea typeface="+mn-ea"/>
                <a:cs typeface="Franklin Gothic Book"/>
              </a:defRPr>
            </a:lvl1pPr>
            <a:lvl2pPr marL="609468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36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04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872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40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808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275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744" algn="l" defTabSz="609468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dirty="0"/>
              <a:t>|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347562" y="331236"/>
            <a:ext cx="8340310" cy="50796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defRPr sz="3001" baseline="0">
                <a:solidFill>
                  <a:srgbClr val="40404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1441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31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1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2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31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7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38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33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3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75D1-B33A-43E9-8985-0D0EAC9290EC}" type="datetimeFigureOut">
              <a:rPr lang="es-CO" smtClean="0"/>
              <a:t>7/10/2019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52-8922-4D5A-B031-F08ED4A74C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39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15425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21430" y="2686041"/>
            <a:ext cx="7322069" cy="30546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Overview </a:t>
            </a:r>
            <a:r>
              <a:rPr lang="en-US" sz="3050" dirty="0" err="1">
                <a:solidFill>
                  <a:srgbClr val="134A85"/>
                </a:solidFill>
                <a:latin typeface="Helvetica LT Std Cond Light" panose="020B0406020202030204" pitchFamily="34" charset="0"/>
              </a:rPr>
              <a:t>Theranova</a:t>
            </a:r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 </a:t>
            </a:r>
            <a:r>
              <a:rPr lang="en-US" sz="3050" dirty="0" err="1">
                <a:solidFill>
                  <a:srgbClr val="134A85"/>
                </a:solidFill>
                <a:latin typeface="Helvetica LT Std Cond Light" panose="020B0406020202030204" pitchFamily="34" charset="0"/>
              </a:rPr>
              <a:t>HDx</a:t>
            </a:r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 HEOR study</a:t>
            </a:r>
          </a:p>
          <a:p>
            <a:r>
              <a:rPr lang="en-US" sz="200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Before and after approach to estimate differential costs and QALYs of expanded hemodialysis (</a:t>
            </a:r>
            <a:r>
              <a:rPr lang="en-US" sz="2000" dirty="0" err="1">
                <a:solidFill>
                  <a:srgbClr val="134A85"/>
                </a:solidFill>
                <a:latin typeface="Helvetica LT Std Cond Light" panose="020B0406020202030204" pitchFamily="34" charset="0"/>
              </a:rPr>
              <a:t>HDx</a:t>
            </a:r>
            <a:r>
              <a:rPr lang="en-US" sz="200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) exposure </a:t>
            </a:r>
          </a:p>
          <a:p>
            <a:endParaRPr lang="en-US" sz="3050" dirty="0">
              <a:solidFill>
                <a:srgbClr val="134A85"/>
              </a:solidFill>
              <a:latin typeface="Helvetica LT Std Cond Light" panose="020B0406020202030204" pitchFamily="34" charset="0"/>
            </a:endParaRPr>
          </a:p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RCS Colombia</a:t>
            </a:r>
          </a:p>
          <a:p>
            <a:endParaRPr lang="en-US" sz="3050" dirty="0">
              <a:solidFill>
                <a:srgbClr val="134A85"/>
              </a:solidFill>
              <a:latin typeface="Helvetica LT Std Cond Light" panose="020B0406020202030204" pitchFamily="34" charset="0"/>
            </a:endParaRPr>
          </a:p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Update v8 10 Oct 2019</a:t>
            </a:r>
          </a:p>
        </p:txBody>
      </p:sp>
    </p:spTree>
    <p:extLst>
      <p:ext uri="{BB962C8B-B14F-4D97-AF65-F5344CB8AC3E}">
        <p14:creationId xmlns:p14="http://schemas.microsoft.com/office/powerpoint/2010/main" val="22462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Hospitalization days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87" y="1282902"/>
            <a:ext cx="6565075" cy="1778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87" y="3794110"/>
            <a:ext cx="8089692" cy="150676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160108" y="4638260"/>
            <a:ext cx="102041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5214734" y="4644888"/>
            <a:ext cx="102041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0" y="3483248"/>
            <a:ext cx="5980480" cy="3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EPO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" y="1571395"/>
            <a:ext cx="5365908" cy="14898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" y="3605418"/>
            <a:ext cx="7622737" cy="15761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3" y="3238084"/>
            <a:ext cx="5639587" cy="260489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643271" y="4518992"/>
            <a:ext cx="102041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4697897" y="4525620"/>
            <a:ext cx="102041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34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Iron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" y="1618090"/>
            <a:ext cx="5597883" cy="15359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0" y="3712475"/>
            <a:ext cx="7852504" cy="15221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0" y="3333233"/>
            <a:ext cx="5310864" cy="2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15425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21430" y="2686041"/>
            <a:ext cx="7322069" cy="561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Health preferences valuation</a:t>
            </a:r>
          </a:p>
        </p:txBody>
      </p:sp>
    </p:spTree>
    <p:extLst>
      <p:ext uri="{BB962C8B-B14F-4D97-AF65-F5344CB8AC3E}">
        <p14:creationId xmlns:p14="http://schemas.microsoft.com/office/powerpoint/2010/main" val="39488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Mapping </a:t>
            </a:r>
            <a:r>
              <a:rPr lang="en-US" sz="2101" dirty="0" err="1">
                <a:solidFill>
                  <a:srgbClr val="54585A"/>
                </a:solidFill>
              </a:rPr>
              <a:t>KDQoL</a:t>
            </a:r>
            <a:r>
              <a:rPr lang="en-US" sz="2101" dirty="0">
                <a:solidFill>
                  <a:srgbClr val="54585A"/>
                </a:solidFill>
              </a:rPr>
              <a:t> to EQ5D (Spain preferences)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" y="1350480"/>
            <a:ext cx="5944506" cy="16445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0" y="3345061"/>
            <a:ext cx="7816427" cy="12534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0" y="3049308"/>
            <a:ext cx="3601228" cy="2957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99" y="5035409"/>
            <a:ext cx="7816427" cy="1471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19" y="4651514"/>
            <a:ext cx="6289132" cy="4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Mapping SF12 to EQ5D (Spain preferences)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" y="1296154"/>
            <a:ext cx="5673282" cy="15795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0" y="3197969"/>
            <a:ext cx="7970740" cy="12945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" y="2937221"/>
            <a:ext cx="3052285" cy="2607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0" y="4767598"/>
            <a:ext cx="7892994" cy="150067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3" y="4493497"/>
            <a:ext cx="4552460" cy="2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15425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21430" y="2686041"/>
            <a:ext cx="7591266" cy="561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Cost valuation (Colombian reference tariff)</a:t>
            </a:r>
          </a:p>
        </p:txBody>
      </p:sp>
    </p:spTree>
    <p:extLst>
      <p:ext uri="{BB962C8B-B14F-4D97-AF65-F5344CB8AC3E}">
        <p14:creationId xmlns:p14="http://schemas.microsoft.com/office/powerpoint/2010/main" val="67199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Overall cost (Colombian reference tariff)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" y="1394998"/>
            <a:ext cx="6488566" cy="17722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9" y="3674912"/>
            <a:ext cx="8793197" cy="16922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99" y="3260034"/>
            <a:ext cx="6224246" cy="4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Hospitalization cost (Colombian reference tariff)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2" y="3965298"/>
            <a:ext cx="8446457" cy="16801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1" y="3562762"/>
            <a:ext cx="5892659" cy="3466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0" y="1338810"/>
            <a:ext cx="7089883" cy="20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6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EPO cost (Colombian reference tariff)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" y="4098853"/>
            <a:ext cx="8251996" cy="16260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" y="3679961"/>
            <a:ext cx="4971427" cy="3752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" y="1636465"/>
            <a:ext cx="6843418" cy="19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8934" y="102398"/>
            <a:ext cx="9104822" cy="6155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Before and after approach to estimate differential costs and QALYs of                 expanded hemodialysis (</a:t>
            </a:r>
            <a:r>
              <a:rPr lang="en-US" sz="2400" b="1" dirty="0" err="1">
                <a:solidFill>
                  <a:srgbClr val="000000"/>
                </a:solidFill>
              </a:rPr>
              <a:t>HDx</a:t>
            </a:r>
            <a:r>
              <a:rPr lang="en-US" sz="2400" b="1" dirty="0">
                <a:solidFill>
                  <a:srgbClr val="000000"/>
                </a:solidFill>
              </a:rPr>
              <a:t>) exposure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48201" y="1116551"/>
            <a:ext cx="43716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Main strategic result expected in the study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24071" y="1560150"/>
            <a:ext cx="854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association between </a:t>
            </a:r>
            <a:r>
              <a:rPr lang="en-US" dirty="0" err="1"/>
              <a:t>HDx</a:t>
            </a:r>
            <a:r>
              <a:rPr lang="en-US" dirty="0"/>
              <a:t> exposure and reduction in hospitalization rate, hospitalization days and medication requirements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8081" y="2209856"/>
            <a:ext cx="4523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Other strategic results expected in the study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43951" y="2587192"/>
            <a:ext cx="854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reduction trend associated with </a:t>
            </a:r>
            <a:r>
              <a:rPr lang="en-US" dirty="0" err="1"/>
              <a:t>HDx</a:t>
            </a:r>
            <a:r>
              <a:rPr lang="en-US" dirty="0"/>
              <a:t> exposure (Colombian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deterioration of QALYs associated with </a:t>
            </a:r>
            <a:r>
              <a:rPr lang="en-US" dirty="0" err="1"/>
              <a:t>HDx</a:t>
            </a:r>
            <a:r>
              <a:rPr lang="en-US" dirty="0"/>
              <a:t>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claim potential positive value for money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4708" y="3581458"/>
            <a:ext cx="45173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Secondary purposes of the study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50578" y="3958794"/>
            <a:ext cx="854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hypothesis and guide more robust study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idea of sample size for some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potential value drivers</a:t>
            </a:r>
          </a:p>
        </p:txBody>
      </p:sp>
    </p:spTree>
    <p:extLst>
      <p:ext uri="{BB962C8B-B14F-4D97-AF65-F5344CB8AC3E}">
        <p14:creationId xmlns:p14="http://schemas.microsoft.com/office/powerpoint/2010/main" val="188233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Iron cost (Colombian reference tariff)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" y="3861352"/>
            <a:ext cx="8640880" cy="16250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0" y="3365637"/>
            <a:ext cx="4860384" cy="3847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0" y="1571395"/>
            <a:ext cx="5649992" cy="16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8934" y="102398"/>
            <a:ext cx="9104822" cy="6155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Before and after approach to estimate differential costs and QALYs of                 expanded hemodialysis (</a:t>
            </a:r>
            <a:r>
              <a:rPr lang="en-US" sz="2400" b="1" dirty="0" err="1">
                <a:solidFill>
                  <a:srgbClr val="000000"/>
                </a:solidFill>
              </a:rPr>
              <a:t>HDx</a:t>
            </a:r>
            <a:r>
              <a:rPr lang="en-US" sz="2400" b="1" dirty="0">
                <a:solidFill>
                  <a:srgbClr val="000000"/>
                </a:solidFill>
              </a:rPr>
              <a:t>) exposure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4071" y="858611"/>
            <a:ext cx="12950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  <a:endParaRPr lang="en-U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48201" y="1270297"/>
            <a:ext cx="8523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Expanded Hemodialysis (</a:t>
            </a:r>
            <a:r>
              <a:rPr lang="en-US" dirty="0" err="1"/>
              <a:t>HDx</a:t>
            </a:r>
            <a:r>
              <a:rPr lang="en-US" dirty="0"/>
              <a:t>) an alternative to conventional hemodialysis (HD) or hemodiafiltration (HDF)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COREXH prospectively single arm that evaluated 1 year exposure to (</a:t>
            </a:r>
            <a:r>
              <a:rPr lang="en-US" dirty="0" err="1"/>
              <a:t>HDx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1,000 patients were followed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Baseline measurements, 6 month and 12 month </a:t>
            </a:r>
            <a:r>
              <a:rPr lang="en-US" dirty="0" err="1"/>
              <a:t>HRQoL</a:t>
            </a:r>
            <a:r>
              <a:rPr lang="en-US" dirty="0"/>
              <a:t> measurements (</a:t>
            </a:r>
            <a:r>
              <a:rPr lang="en-US" dirty="0" err="1"/>
              <a:t>KDQoL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Baseline and regular clinical parameters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 of hospitalizations and other complications during the exposure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48201" y="3702070"/>
            <a:ext cx="85235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“Opportunistic” approach considering there was a previous registry (COREXH)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patients at least 1 year FU in COREXH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treated with HD (control) at least 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Treated in the same Renal Center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Renal Centers that switched 100% from HD to </a:t>
            </a:r>
            <a:r>
              <a:rPr lang="en-US" dirty="0" err="1"/>
              <a:t>HDx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Renal Centers “valued” as high quality standards in EMR practice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43951" y="3343392"/>
            <a:ext cx="25873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new study in context </a:t>
            </a:r>
            <a:endParaRPr lang="en-US" b="1" dirty="0"/>
          </a:p>
        </p:txBody>
      </p:sp>
      <p:sp>
        <p:nvSpPr>
          <p:cNvPr id="2" name="Triángulo isósceles 1"/>
          <p:cNvSpPr/>
          <p:nvPr/>
        </p:nvSpPr>
        <p:spPr>
          <a:xfrm rot="10800000">
            <a:off x="443950" y="5456396"/>
            <a:ext cx="8527771" cy="189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2438400" y="5711687"/>
            <a:ext cx="4651513" cy="3710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Sub-</a:t>
            </a:r>
            <a:r>
              <a:rPr lang="es-CO" sz="2000" b="1" dirty="0" err="1">
                <a:solidFill>
                  <a:schemeClr val="tx1"/>
                </a:solidFill>
              </a:rPr>
              <a:t>analysis</a:t>
            </a:r>
            <a:r>
              <a:rPr lang="es-CO" sz="2000" b="1" dirty="0">
                <a:solidFill>
                  <a:schemeClr val="tx1"/>
                </a:solidFill>
              </a:rPr>
              <a:t> 82 patients</a:t>
            </a:r>
          </a:p>
        </p:txBody>
      </p:sp>
    </p:spTree>
    <p:extLst>
      <p:ext uri="{BB962C8B-B14F-4D97-AF65-F5344CB8AC3E}">
        <p14:creationId xmlns:p14="http://schemas.microsoft.com/office/powerpoint/2010/main" val="17849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8934" y="102398"/>
            <a:ext cx="9104822" cy="6155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Before and after approach to estimate differential costs and QALYs of                 expanded hemodialysis (</a:t>
            </a:r>
            <a:r>
              <a:rPr lang="en-US" sz="2400" b="1" dirty="0" err="1">
                <a:solidFill>
                  <a:srgbClr val="000000"/>
                </a:solidFill>
              </a:rPr>
              <a:t>HDx</a:t>
            </a:r>
            <a:r>
              <a:rPr lang="en-US" sz="2400" b="1" dirty="0">
                <a:solidFill>
                  <a:srgbClr val="000000"/>
                </a:solidFill>
              </a:rPr>
              <a:t>) exposure 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273979" y="5526608"/>
            <a:ext cx="4433777" cy="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530086" y="5526608"/>
            <a:ext cx="3743893" cy="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721586" y="5530788"/>
            <a:ext cx="121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BEGINNING </a:t>
            </a:r>
          </a:p>
          <a:p>
            <a:pPr algn="ctr"/>
            <a:r>
              <a:rPr lang="en-US" sz="1600" b="1" dirty="0"/>
              <a:t>EXPOSURE</a:t>
            </a:r>
          </a:p>
          <a:p>
            <a:pPr algn="ctr"/>
            <a:r>
              <a:rPr lang="en-US" sz="1600" b="1" dirty="0" err="1"/>
              <a:t>HDx</a:t>
            </a:r>
            <a:endParaRPr lang="en-US" sz="16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454970" y="5571466"/>
            <a:ext cx="2797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1 YEAR EXPOSURE FOLLOW UP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830930" y="5601512"/>
            <a:ext cx="244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BEFORE EXPOSURE 1 YEAR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77089" y="1057392"/>
            <a:ext cx="18699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HD</a:t>
            </a:r>
            <a:r>
              <a:rPr lang="en-US" dirty="0"/>
              <a:t> patients </a:t>
            </a:r>
            <a:r>
              <a:rPr lang="en-US" b="1" dirty="0"/>
              <a:t>n=82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809469" y="1050299"/>
            <a:ext cx="36655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Same patients switching to </a:t>
            </a:r>
            <a:r>
              <a:rPr lang="en-US" b="1" dirty="0" err="1"/>
              <a:t>HDx</a:t>
            </a:r>
            <a:r>
              <a:rPr lang="en-US" dirty="0"/>
              <a:t> </a:t>
            </a:r>
            <a:r>
              <a:rPr lang="en-US" b="1" dirty="0"/>
              <a:t>n=82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04648" y="1541302"/>
            <a:ext cx="3776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Stage 1: measurement (primary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 </a:t>
            </a:r>
            <a:r>
              <a:rPr lang="en-US" dirty="0" err="1"/>
              <a:t>KDQoL</a:t>
            </a:r>
            <a:r>
              <a:rPr lang="en-US" dirty="0"/>
              <a:t> (SF12)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hospital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hospital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Iron</a:t>
            </a:r>
          </a:p>
          <a:p>
            <a:r>
              <a:rPr lang="en-US" b="1" u="sng" dirty="0"/>
              <a:t>Stage 2: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</a:t>
            </a:r>
            <a:r>
              <a:rPr lang="en-US" dirty="0" err="1"/>
              <a:t>KDQoL</a:t>
            </a:r>
            <a:r>
              <a:rPr lang="en-US" dirty="0"/>
              <a:t> to EQ5D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SF12 to EQ5D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 costs</a:t>
            </a:r>
          </a:p>
        </p:txBody>
      </p:sp>
      <p:sp>
        <p:nvSpPr>
          <p:cNvPr id="5" name="Triángulo isósceles 4"/>
          <p:cNvSpPr/>
          <p:nvPr/>
        </p:nvSpPr>
        <p:spPr>
          <a:xfrm rot="5400000">
            <a:off x="2555724" y="2861635"/>
            <a:ext cx="3661492" cy="1590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839922" y="1547930"/>
            <a:ext cx="3844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Stage 1: measurement (primary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months </a:t>
            </a:r>
            <a:r>
              <a:rPr lang="en-US" dirty="0" err="1"/>
              <a:t>KDQoL</a:t>
            </a:r>
            <a:r>
              <a:rPr lang="en-US" dirty="0"/>
              <a:t> (SF12)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hospital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hospital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Iron</a:t>
            </a:r>
          </a:p>
          <a:p>
            <a:r>
              <a:rPr lang="en-US" b="1" u="sng" dirty="0"/>
              <a:t>Stage 2: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</a:t>
            </a:r>
            <a:r>
              <a:rPr lang="en-US" dirty="0" err="1"/>
              <a:t>KDQoL</a:t>
            </a:r>
            <a:r>
              <a:rPr lang="en-US" dirty="0"/>
              <a:t> to EQ5D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SF12 to EQ5D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 costs</a:t>
            </a:r>
          </a:p>
        </p:txBody>
      </p:sp>
    </p:spTree>
    <p:extLst>
      <p:ext uri="{BB962C8B-B14F-4D97-AF65-F5344CB8AC3E}">
        <p14:creationId xmlns:p14="http://schemas.microsoft.com/office/powerpoint/2010/main" val="31561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15425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21430" y="2686041"/>
            <a:ext cx="7322069" cy="561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Patient profile</a:t>
            </a:r>
          </a:p>
        </p:txBody>
      </p:sp>
    </p:spTree>
    <p:extLst>
      <p:ext uri="{BB962C8B-B14F-4D97-AF65-F5344CB8AC3E}">
        <p14:creationId xmlns:p14="http://schemas.microsoft.com/office/powerpoint/2010/main" val="13051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How is the population of the study?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4680682" y="1308223"/>
            <a:ext cx="22109" cy="51776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1" y="1300761"/>
            <a:ext cx="9144000" cy="9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Demographic and clinical characteristics (n=82 before and after)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sp>
        <p:nvSpPr>
          <p:cNvPr id="72" name="Rectángulo 39"/>
          <p:cNvSpPr/>
          <p:nvPr/>
        </p:nvSpPr>
        <p:spPr>
          <a:xfrm>
            <a:off x="758677" y="1555625"/>
            <a:ext cx="3049444" cy="40076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BASELINE DEMOGRAPHICS</a:t>
            </a:r>
          </a:p>
        </p:txBody>
      </p:sp>
      <p:sp>
        <p:nvSpPr>
          <p:cNvPr id="73" name="Rectángulo 39"/>
          <p:cNvSpPr/>
          <p:nvPr/>
        </p:nvSpPr>
        <p:spPr>
          <a:xfrm>
            <a:off x="5799006" y="1555625"/>
            <a:ext cx="2488981" cy="40076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softEdge rad="254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COMORBIDITIES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15492"/>
              </p:ext>
            </p:extLst>
          </p:nvPr>
        </p:nvGraphicFramePr>
        <p:xfrm>
          <a:off x="286236" y="2236968"/>
          <a:ext cx="3489986" cy="2771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08646">
                  <a:extLst>
                    <a:ext uri="{9D8B030D-6E8A-4147-A177-3AD203B41FA5}">
                      <a16:colId xmlns:a16="http://schemas.microsoft.com/office/drawing/2014/main" val="87370697"/>
                    </a:ext>
                  </a:extLst>
                </a:gridCol>
                <a:gridCol w="2181340">
                  <a:extLst>
                    <a:ext uri="{9D8B030D-6E8A-4147-A177-3AD203B41FA5}">
                      <a16:colId xmlns:a16="http://schemas.microsoft.com/office/drawing/2014/main" val="126636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noProof="0" dirty="0"/>
                        <a:t>Demographics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61.57 </a:t>
                      </a:r>
                      <a:r>
                        <a:rPr lang="es-CO" sz="1200" b="1" dirty="0" err="1"/>
                        <a:t>years</a:t>
                      </a:r>
                      <a:r>
                        <a:rPr lang="es-CO" sz="1200" dirty="0"/>
                        <a:t> </a:t>
                      </a:r>
                    </a:p>
                    <a:p>
                      <a:pPr algn="ctr"/>
                      <a:r>
                        <a:rPr lang="es-CO" sz="1050" dirty="0"/>
                        <a:t>IC 95% (58.61-64.53)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64.63%</a:t>
                      </a: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IC95% (53.59-74.30)</a:t>
                      </a:r>
                      <a:endParaRPr lang="es-CO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39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noProof="0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98.78%</a:t>
                      </a: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IC95% (91.64-99.83)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6752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noProof="0" dirty="0"/>
                        <a:t>High school or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98.79%</a:t>
                      </a: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IC95% (98.33-91.64)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1024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noProof="0" dirty="0"/>
                        <a:t>Middle – low socioeconomic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70.72%</a:t>
                      </a: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IC95% (52,79-91.42)</a:t>
                      </a:r>
                    </a:p>
                    <a:p>
                      <a:pPr algn="ctr"/>
                      <a:endParaRPr lang="es-CO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3986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86236" y="1995231"/>
            <a:ext cx="113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82 patients</a:t>
            </a:r>
          </a:p>
        </p:txBody>
      </p: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39100"/>
              </p:ext>
            </p:extLst>
          </p:nvPr>
        </p:nvGraphicFramePr>
        <p:xfrm>
          <a:off x="4989384" y="2229874"/>
          <a:ext cx="3489986" cy="279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5844">
                  <a:extLst>
                    <a:ext uri="{9D8B030D-6E8A-4147-A177-3AD203B41FA5}">
                      <a16:colId xmlns:a16="http://schemas.microsoft.com/office/drawing/2014/main" val="87370697"/>
                    </a:ext>
                  </a:extLst>
                </a:gridCol>
                <a:gridCol w="2004142">
                  <a:extLst>
                    <a:ext uri="{9D8B030D-6E8A-4147-A177-3AD203B41FA5}">
                      <a16:colId xmlns:a16="http://schemas.microsoft.com/office/drawing/2014/main" val="126636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noProof="0" dirty="0"/>
                        <a:t>Comorbidities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92.68</a:t>
                      </a:r>
                      <a:r>
                        <a:rPr lang="es-CO" sz="1200" dirty="0"/>
                        <a:t> </a:t>
                      </a:r>
                    </a:p>
                    <a:p>
                      <a:pPr algn="ctr"/>
                      <a:r>
                        <a:rPr lang="es-CO" sz="1050" dirty="0"/>
                        <a:t>IC 95% (84.50-96.71)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45.12%</a:t>
                      </a: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IC95% (34.60-56.09)</a:t>
                      </a:r>
                      <a:endParaRPr lang="es-CO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39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noProof="0" dirty="0"/>
                        <a:t>Cardiovascular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45.12%</a:t>
                      </a: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IC95% (34.60-56.09)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6752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Charlson</a:t>
                      </a:r>
                      <a:r>
                        <a:rPr lang="en-US" noProof="0" dirty="0"/>
                        <a:t> index ≥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102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Karnofsky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83.08</a:t>
                      </a:r>
                      <a:endParaRPr lang="es-CO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IC95% (79.85-86.31)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398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noProof="0" dirty="0"/>
                        <a:t>Years</a:t>
                      </a:r>
                      <a:r>
                        <a:rPr lang="en-US" baseline="0" noProof="0" dirty="0"/>
                        <a:t> in dialysis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r>
                        <a:rPr lang="es-CO" sz="105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05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endParaRPr lang="es-CO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CO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IC95% (5.91-8.58)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61178"/>
                  </a:ext>
                </a:extLst>
              </a:tr>
            </a:tbl>
          </a:graphicData>
        </a:graphic>
      </p:graphicFrame>
      <p:sp>
        <p:nvSpPr>
          <p:cNvPr id="75" name="CuadroTexto 74"/>
          <p:cNvSpPr txBox="1"/>
          <p:nvPr/>
        </p:nvSpPr>
        <p:spPr>
          <a:xfrm>
            <a:off x="4989384" y="1988137"/>
            <a:ext cx="113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82 patients</a:t>
            </a:r>
          </a:p>
        </p:txBody>
      </p:sp>
    </p:spTree>
    <p:extLst>
      <p:ext uri="{BB962C8B-B14F-4D97-AF65-F5344CB8AC3E}">
        <p14:creationId xmlns:p14="http://schemas.microsoft.com/office/powerpoint/2010/main" val="7645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15425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21430" y="2686041"/>
            <a:ext cx="7322069" cy="561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50" dirty="0">
                <a:solidFill>
                  <a:srgbClr val="134A85"/>
                </a:solidFill>
                <a:latin typeface="Helvetica LT Std Cond Light" panose="020B0406020202030204" pitchFamily="34" charset="0"/>
              </a:rPr>
              <a:t>Health resources consumption</a:t>
            </a:r>
          </a:p>
        </p:txBody>
      </p:sp>
    </p:spTree>
    <p:extLst>
      <p:ext uri="{BB962C8B-B14F-4D97-AF65-F5344CB8AC3E}">
        <p14:creationId xmlns:p14="http://schemas.microsoft.com/office/powerpoint/2010/main" val="39457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Statistical distribution of health resources variables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493575" y="4612622"/>
            <a:ext cx="85235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data – (discrete rather than continuous)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patients where the value is zero (</a:t>
            </a:r>
            <a:r>
              <a:rPr lang="en-US" dirty="0" err="1"/>
              <a:t>eg</a:t>
            </a:r>
            <a:r>
              <a:rPr lang="en-US" dirty="0"/>
              <a:t>. patients with zero hospitalizations)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89325" y="4253944"/>
            <a:ext cx="21507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Other considerations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0" y="1409117"/>
            <a:ext cx="8080958" cy="2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433" y="218799"/>
            <a:ext cx="8927663" cy="331245"/>
          </a:xfrm>
          <a:solidFill>
            <a:srgbClr val="0070C0"/>
          </a:solidFill>
        </p:spPr>
        <p:txBody>
          <a:bodyPr/>
          <a:lstStyle/>
          <a:p>
            <a:r>
              <a:rPr lang="en-US" sz="1725" dirty="0">
                <a:solidFill>
                  <a:schemeClr val="bg1"/>
                </a:solidFill>
              </a:rPr>
              <a:t>What is the effect in health care resources consumption?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35388" y="852906"/>
            <a:ext cx="813581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>
                <a:solidFill>
                  <a:srgbClr val="54585A"/>
                </a:solidFill>
              </a:rPr>
              <a:t>Hospitalization rate</a:t>
            </a:r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" y="885232"/>
            <a:ext cx="397670" cy="3976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7" y="1433721"/>
            <a:ext cx="6045683" cy="16922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17" y="3759061"/>
            <a:ext cx="8219804" cy="15153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68" y="3461508"/>
            <a:ext cx="6149429" cy="29755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531165" y="4598504"/>
            <a:ext cx="102041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585791" y="4605132"/>
            <a:ext cx="102041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206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E5271D56FF24A813673762EE22EE4" ma:contentTypeVersion="15" ma:contentTypeDescription="Create a new document." ma:contentTypeScope="" ma:versionID="bc282d59a0f5881ce8fd4f72d3a52555">
  <xsd:schema xmlns:xsd="http://www.w3.org/2001/XMLSchema" xmlns:xs="http://www.w3.org/2001/XMLSchema" xmlns:p="http://schemas.microsoft.com/office/2006/metadata/properties" xmlns:ns1="http://schemas.microsoft.com/sharepoint/v3" xmlns:ns3="bc08992c-c6de-47b7-a188-93c91f8462e4" xmlns:ns4="f015382a-b9cc-49e4-9307-8d92fbbdf169" targetNamespace="http://schemas.microsoft.com/office/2006/metadata/properties" ma:root="true" ma:fieldsID="da56ae495b254a975d21eeb084b8f40d" ns1:_="" ns3:_="" ns4:_="">
    <xsd:import namespace="http://schemas.microsoft.com/sharepoint/v3"/>
    <xsd:import namespace="bc08992c-c6de-47b7-a188-93c91f8462e4"/>
    <xsd:import namespace="f015382a-b9cc-49e4-9307-8d92fbbdf16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8992c-c6de-47b7-a188-93c91f8462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5382a-b9cc-49e4-9307-8d92fbbdf1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161F-723F-4CD4-B627-C1DC641E811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015382a-b9cc-49e4-9307-8d92fbbdf169"/>
    <ds:schemaRef ds:uri="bc08992c-c6de-47b7-a188-93c91f846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4DEF967-2A0D-42A8-8913-5FB11190C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5588F7-6D72-4D64-843A-83118F50D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08992c-c6de-47b7-a188-93c91f8462e4"/>
    <ds:schemaRef ds:uri="f015382a-b9cc-49e4-9307-8d92fbbdf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10721</TotalTime>
  <Words>738</Words>
  <Application>Microsoft Office PowerPoint</Application>
  <PresentationFormat>Presentación en pantalla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Calibri</vt:lpstr>
      <vt:lpstr>Franklin Gothic Book</vt:lpstr>
      <vt:lpstr>Helvetica LT Std Cond Light</vt:lpstr>
      <vt:lpstr>Arial</vt:lpstr>
      <vt:lpstr>Franklin Gothic Medium</vt:lpstr>
      <vt:lpstr>Calibri Light</vt:lpstr>
      <vt:lpstr>Courier New</vt:lpstr>
      <vt:lpstr>Tema de Office</vt:lpstr>
      <vt:lpstr>Presentación de PowerPoint</vt:lpstr>
      <vt:lpstr>Before and after approach to estimate differential costs and QALYs of                 expanded hemodialysis (HDx) exposure </vt:lpstr>
      <vt:lpstr>Before and after approach to estimate differential costs and QALYs of                 expanded hemodialysis (HDx) exposure </vt:lpstr>
      <vt:lpstr>Before and after approach to estimate differential costs and QALYs of                 expanded hemodialysis (HDx) exposure </vt:lpstr>
      <vt:lpstr>Presentación de PowerPoint</vt:lpstr>
      <vt:lpstr>How is the population of the study?</vt:lpstr>
      <vt:lpstr>Presentación de PowerPoint</vt:lpstr>
      <vt:lpstr>What is the effect in health care resources consumption?</vt:lpstr>
      <vt:lpstr>What is the effect in health care resources consumption?</vt:lpstr>
      <vt:lpstr>What is the effect in health care resources consumption?</vt:lpstr>
      <vt:lpstr>What is the effect in health care resources consumption?</vt:lpstr>
      <vt:lpstr>What is the effect in health care resources consumption?</vt:lpstr>
      <vt:lpstr>Presentación de PowerPoint</vt:lpstr>
      <vt:lpstr>What is the effect in health care resources consumption?</vt:lpstr>
      <vt:lpstr>What is the effect in health care resources consumption?</vt:lpstr>
      <vt:lpstr>Presentación de PowerPoint</vt:lpstr>
      <vt:lpstr>What is the effect in health care resources consumption?</vt:lpstr>
      <vt:lpstr>What is the effect in health care resources consumption?</vt:lpstr>
      <vt:lpstr>What is the effect in health care resources consumption?</vt:lpstr>
      <vt:lpstr>What is the effect in health care resources consumption?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Ariza, Juan Guillermo</cp:lastModifiedBy>
  <cp:revision>284</cp:revision>
  <dcterms:created xsi:type="dcterms:W3CDTF">2017-11-17T14:29:22Z</dcterms:created>
  <dcterms:modified xsi:type="dcterms:W3CDTF">2019-10-08T00:09:49Z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0x0101000C5E5271D56FF24A813673762EE22EE4</vt:lpwstr>
  </property>
</Properties>
</file>