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Tahom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C084FE-8C4F-4FC7-ABBC-5591F78D49A7}">
  <a:tblStyle styleId="{ACC084FE-8C4F-4FC7-ABBC-5591F78D4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Taho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Tahom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142a802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142a8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abf6c34a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abf6c34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bf6c34a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bf6c34a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bf6c34a_0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bf6c34a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abf6c34a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abf6c34a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254eb224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254eb224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abf6c34a_4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abf6c34a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abf6c34a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abf6c34a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4abf6c34a_4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4abf6c34a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abf6c34a_4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abf6c34a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15f58d20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15f58d2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142a80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142a8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415f58d20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415f58d20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15f58d20_0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15f58d20_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15f58d20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15f58d20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823fae30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823fae3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472372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472372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1472372b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1472372b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472372b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472372b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823fae30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823fae3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823fae30_2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823fae30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14d14b68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14d14b6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14d59827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14d59827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creativecommons.org/licenses/by-nc-sa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icrosoft.com/spain/compare/sfu/default.mspx#EUB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gif"/><Relationship Id="rId4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redeszone.net/2013/02/11/freenas-manual-de-instalacion-y-configuracion/" TargetMode="External"/><Relationship Id="rId4" Type="http://schemas.openxmlformats.org/officeDocument/2006/relationships/hyperlink" Target="http://www.redeszone.net/2013/02/11/freenas-manual-de-instalacion-y-configuracion/plugin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hyperlink" Target="https://kodi.tv/" TargetMode="External"/><Relationship Id="rId5" Type="http://schemas.openxmlformats.org/officeDocument/2006/relationships/hyperlink" Target="https://www.openmediavaul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/>
          <p:nvPr/>
        </p:nvSpPr>
        <p:spPr>
          <a:xfrm>
            <a:off x="0" y="-17879"/>
            <a:ext cx="9172500" cy="3829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8"/>
          <p:cNvSpPr txBox="1"/>
          <p:nvPr/>
        </p:nvSpPr>
        <p:spPr>
          <a:xfrm>
            <a:off x="221825" y="319613"/>
            <a:ext cx="23184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0">
                <a:solidFill>
                  <a:srgbClr val="B7B7B7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b="1" sz="25000">
              <a:solidFill>
                <a:srgbClr val="B7B7B7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8"/>
          <p:cNvSpPr txBox="1"/>
          <p:nvPr>
            <p:ph type="ctrTitle"/>
          </p:nvPr>
        </p:nvSpPr>
        <p:spPr>
          <a:xfrm>
            <a:off x="685800" y="858426"/>
            <a:ext cx="7772400" cy="279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COMPARTICIÓN Y TRANSFERENCIA DE ARCHIVOS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" name="Google Shape;30;p8"/>
          <p:cNvSpPr txBox="1"/>
          <p:nvPr>
            <p:ph idx="1" type="subTitle"/>
          </p:nvPr>
        </p:nvSpPr>
        <p:spPr>
          <a:xfrm>
            <a:off x="263775" y="3954875"/>
            <a:ext cx="8649000" cy="27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999999"/>
                </a:solidFill>
                <a:latin typeface="Tahoma"/>
                <a:ea typeface="Tahoma"/>
                <a:cs typeface="Tahoma"/>
                <a:sym typeface="Tahoma"/>
              </a:rPr>
              <a:t>OBJETIVOS DE LA UNIDAD:</a:t>
            </a:r>
            <a:endParaRPr b="1" sz="1800">
              <a:solidFill>
                <a:srgbClr val="9999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Conocer cómo opera el protocolo FTP y sus modos de funcionamiento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Saber administrar usuarios, grupos y cuotas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Aprender los comandos más importantes de FTP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Aprender a instalar y configurar un servidor FTP en Windows y en Linux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Compartir carpetas con NFS en Linux </a:t>
            </a:r>
            <a:r>
              <a:rPr lang="en" sz="1600">
                <a:solidFill>
                  <a:srgbClr val="F3F3F3"/>
                </a:solidFill>
              </a:rPr>
              <a:t>y habilitar el acceso a ellas en Windows con SFU</a:t>
            </a:r>
            <a:endParaRPr sz="1600">
              <a:solidFill>
                <a:srgbClr val="F3F3F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Aprender a compartir carpetas por CIFS en Windows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Saber instalar un servidor SAMBA en Linux e integrarlo en una red Windows</a:t>
            </a:r>
            <a:endParaRPr sz="1600">
              <a:solidFill>
                <a:srgbClr val="99999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Char char="➢"/>
            </a:pPr>
            <a:r>
              <a:rPr lang="en" sz="1600">
                <a:solidFill>
                  <a:srgbClr val="999999"/>
                </a:solidFill>
              </a:rPr>
              <a:t>Aprender a desplegar un servidor dedicado con S.O. específico para servir archivos</a:t>
            </a:r>
            <a:endParaRPr sz="16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Google Shape;31;p8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8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8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-35743" y="3733621"/>
            <a:ext cx="9193800" cy="945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/>
        </p:nvSpPr>
        <p:spPr>
          <a:xfrm>
            <a:off x="263775" y="132050"/>
            <a:ext cx="50007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9" name="Google Shape;39;p8"/>
          <p:cNvGrpSpPr/>
          <p:nvPr/>
        </p:nvGrpSpPr>
        <p:grpSpPr>
          <a:xfrm>
            <a:off x="4572000" y="6426925"/>
            <a:ext cx="4422150" cy="358500"/>
            <a:chOff x="4572000" y="6426925"/>
            <a:chExt cx="4422150" cy="358500"/>
          </a:xfrm>
        </p:grpSpPr>
        <p:pic>
          <p:nvPicPr>
            <p:cNvPr descr="88x31.png" id="40" name="Google Shape;40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55950" y="6465013"/>
              <a:ext cx="838200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41;p8"/>
            <p:cNvSpPr txBox="1"/>
            <p:nvPr/>
          </p:nvSpPr>
          <p:spPr>
            <a:xfrm>
              <a:off x="4572000" y="6426925"/>
              <a:ext cx="3553800" cy="35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/>
                <a:t>Este obra está bajo una</a:t>
              </a:r>
              <a:r>
                <a:rPr lang="en" sz="800">
                  <a:uFill>
                    <a:noFill/>
                  </a:uFill>
                  <a:hlinkClick r:id="rId4"/>
                </a:rPr>
                <a:t> </a:t>
              </a:r>
              <a:r>
                <a:rPr lang="en" sz="800" u="sng">
                  <a:solidFill>
                    <a:srgbClr val="1155CC"/>
                  </a:solidFill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licencia de Creative Commons Reconocimiento-NoComercial-CompartirIgual 4.0 Internacional</a:t>
              </a:r>
              <a:r>
                <a:rPr lang="en" sz="800"/>
                <a:t>.</a:t>
              </a:r>
              <a:endParaRPr sz="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57200" y="1600200"/>
            <a:ext cx="8124000" cy="48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.1.5. Servidores FTP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Filezilla Server (Windows)</a:t>
            </a:r>
            <a:endParaRPr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Tiene dos componentes: una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interfaz de administración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(cuyo puerto se configura en la instalación del software) y el propio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servidor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Desde la interfaz de administración podremos realizar operaciones básicas: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crear usuarios y grupos, y asignar contraseñas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definir condiciones del acceso anónimo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definir directorios compartidos y asignarles directivas de seguridad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consultar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logs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del servidor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También podremos cambiar ciertas opciones del servidor: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establecimiento de límites de velocidad en subida y/o en bajada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cambios en los puertos utilizados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hosts prohibidos o permitidos para realizar la conexión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establecimiento de ratios (cuánto debe subir un usuario al servidor antes de poder descargar)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457200" y="1600200"/>
            <a:ext cx="8124000" cy="50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vsftpd (Linux)</a:t>
            </a:r>
            <a:endParaRPr sz="1800"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 un servidor que trabaja, en primera instancia, con accesos anónimos y los usuarios locales de un sistema Linux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Permite la creación de usuarios virtuales (usuarios del servicio que no son usuarios del equipo servidor) con múltiples opciones de seguridad, aprovechando los sistemas de permisos de Linux.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Puede establecer control de velocidad y control de acceso desde ciertas IPs (permisos o denegación)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Su verdadero fuerte es la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seguridad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y el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rendimiento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 No en vano, grandes sitios ftp a nivel mundial emplean 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vsftpd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para la gestión de millones de usuarios. Soporta SSL para la mejora de la seguridad.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La configuración básica es muy simple: basta con editar el archivo </a:t>
            </a:r>
            <a:r>
              <a:rPr b="1" lang="en" sz="1800">
                <a:solidFill>
                  <a:schemeClr val="accent6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/etc/vsftpd.conf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y agregar o quitar directivas. También puede ser administrado desde Webmin.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Para la configuración de usuarios virtuales tendremos que utilizar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PAM</a:t>
            </a:r>
            <a:r>
              <a:rPr b="1" lang="en" sz="1800">
                <a:solidFill>
                  <a:srgbClr val="666666"/>
                </a:solidFill>
                <a:highlight>
                  <a:schemeClr val="accent5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Pluggable Authentication Modules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), que permite el empleo de métodos de autenticación dinámicos aparte del que emplea el sistema.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.2. El protocolo NFS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9"/>
          <p:cNvSpPr txBox="1"/>
          <p:nvPr>
            <p:ph idx="1" type="body"/>
          </p:nvPr>
        </p:nvSpPr>
        <p:spPr>
          <a:xfrm>
            <a:off x="457200" y="1600200"/>
            <a:ext cx="81240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.2.1. Funcionamiento del servicio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NFS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Network File System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 es un servicio de Unix/Linux que permite a un cliente montar en un directorio local un directorio compartido de un servidor remoto, como si de un sistema de archivos se tratase.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87" y="3164425"/>
            <a:ext cx="7550725" cy="33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.2. El protocolo NFS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457200" y="1600200"/>
            <a:ext cx="8124000" cy="4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.2.2. Características principales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servidor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nfs-kernel-server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deberá ser instalado en una máquina Linux/Unix.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Los diferentes directorios compartidos (recursos NFS) están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definidos en </a:t>
            </a: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/etc/exports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y los permisos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se establecen a nivel de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1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Un cliente con permiso para ello puede montar un recurso NFS en cualquier punto de montaje con la orden </a:t>
            </a:r>
            <a:r>
              <a:rPr b="1" lang="en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mount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manualmente, o bien especificar una entrada en el archivo </a:t>
            </a:r>
            <a:r>
              <a:rPr b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/etc/fstab</a:t>
            </a:r>
            <a:endParaRPr b="1" sz="18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Consolas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 pueden especificar hosts permitidos y denegados a través de los archivos </a:t>
            </a:r>
            <a:r>
              <a:rPr b="1"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/etc/hosts.allow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r>
              <a:rPr b="1" lang="en" sz="18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 /etc/hosts.deny</a:t>
            </a:r>
            <a:endParaRPr b="1" sz="1800">
              <a:solidFill>
                <a:schemeClr val="accent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Se puede activar un mecanismo de sincronización de transacciones de disco para cuando múltiples clientes accedan a un mismo recurso NFS.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Por defecto Windows 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no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está preparado para montar recursos NFS como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unidades de red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 Es necesario instalar un paquete llamado </a:t>
            </a:r>
            <a:r>
              <a:rPr b="1" lang="en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Windows Services For Unix (SFU)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disponible en la </a:t>
            </a:r>
            <a:r>
              <a:rPr lang="en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3"/>
              </a:rPr>
              <a:t>web de Microsoft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.2. El protocolo NFS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457200" y="1600200"/>
            <a:ext cx="8124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.2.3. Ejemplo de directorios compartidos en NFS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21"/>
          <p:cNvSpPr/>
          <p:nvPr/>
        </p:nvSpPr>
        <p:spPr>
          <a:xfrm>
            <a:off x="585000" y="2329750"/>
            <a:ext cx="8050500" cy="1677300"/>
          </a:xfrm>
          <a:prstGeom prst="roundRect">
            <a:avLst>
              <a:gd fmla="val 714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En el servidor (/etc/exports):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/usr/local 			192.168.0.0/255.255.248.0(rw,subtree_check)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/var/ISOsoftware		192.168.1.0/24(ro)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/home/maquetas		172.19.123.2(rw,no_root_squash,sync)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/tftpboot/boot-image 	*(rw,no_root_squash,sync)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585000" y="4382150"/>
            <a:ext cx="8050500" cy="1677300"/>
          </a:xfrm>
          <a:prstGeom prst="roundRect">
            <a:avLst>
              <a:gd fmla="val 714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ahoma"/>
                <a:ea typeface="Tahoma"/>
                <a:cs typeface="Tahoma"/>
                <a:sym typeface="Tahoma"/>
              </a:rPr>
              <a:t>En el cliente (/etc/fstab):</a:t>
            </a:r>
            <a:endParaRPr b="1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 servidor:/ruta_compartida		/punto_de_montaje	nfs	[opciones]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nfsserver:/var/ISOsoftware		/media/software	nfs	auto		0	0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.3. El protocolo SMB/CIFS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2" name="Google Shape;252;p22"/>
          <p:cNvSpPr txBox="1"/>
          <p:nvPr>
            <p:ph idx="1" type="body"/>
          </p:nvPr>
        </p:nvSpPr>
        <p:spPr>
          <a:xfrm>
            <a:off x="457200" y="1600200"/>
            <a:ext cx="8124000" cy="5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.3.1. Descripción del servicio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SMB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Server Message Block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 es el protocolo que emplean los sistemas operativos de Microsoft para c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ompartir archivos e impresoras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en red.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CIFS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Common Internet File System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 es una mejora de SMB creada a partir del lanzamiento de Windows 2000. 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61" name="Google Shape;2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50" y="3767750"/>
            <a:ext cx="59721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.3. El protocolo SMB/CIFS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23"/>
          <p:cNvSpPr txBox="1"/>
          <p:nvPr>
            <p:ph idx="1" type="body"/>
          </p:nvPr>
        </p:nvSpPr>
        <p:spPr>
          <a:xfrm>
            <a:off x="457200" y="1600200"/>
            <a:ext cx="4344900" cy="50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.3.2. Accediendo al servicio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Para acceder a un recurso compartido CIFS en Windows podemos emplear dos métodos: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navegando la red con el explorador de archivos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indicando en la barra de direcciones del explorador </a:t>
            </a:r>
            <a:r>
              <a:rPr b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\\servidor\recurso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 una carpeta compartida se le puede asignar una letra de unidad, creando una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unidad de red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Desde otros sistemas operativos (Linux, Mac, e incluso Android) deberemos usar una estructura de URL del siguiente tipo: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smb://servidor/recurso</a:t>
            </a:r>
            <a:endParaRPr b="1" sz="18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accent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3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mb2.gif" id="277" name="Google Shape;277;p23"/>
          <p:cNvPicPr preferRelativeResize="0"/>
          <p:nvPr/>
        </p:nvPicPr>
        <p:blipFill rotWithShape="1">
          <a:blip r:embed="rId3">
            <a:alphaModFix/>
          </a:blip>
          <a:srcRect b="15008" l="5776" r="5759" t="6859"/>
          <a:stretch/>
        </p:blipFill>
        <p:spPr>
          <a:xfrm>
            <a:off x="4988400" y="4733150"/>
            <a:ext cx="3495675" cy="179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p_network_drive_vista2.jpg" id="278" name="Google Shape;27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270" y="1824526"/>
            <a:ext cx="3729932" cy="27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.3. El protocolo SMB/CIFS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3759950" y="1600200"/>
            <a:ext cx="5028600" cy="43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3.3.3. Compartir carpetas en SMB/CIFS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Un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Windows puede compartir directamente una carpeta desde el explorador de archivos y ofrecer permisos de seguridad a dos niveles: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simple: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indicando tan solo permisos de sólo-lectura o lectura-y-escritura a un número determinado de usuarios de la red.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completo: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especificando qué usuarios o grupos pueden acceder, y sus permisos.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 el </a:t>
            </a:r>
            <a:r>
              <a:rPr i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host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está unido a un dominio, se podrán establecer permisos personalizados para </a:t>
            </a:r>
            <a:r>
              <a:rPr b="1" lang="en" sz="1800">
                <a:solidFill>
                  <a:srgbClr val="B8523F"/>
                </a:solidFill>
                <a:latin typeface="Tahoma"/>
                <a:ea typeface="Tahoma"/>
                <a:cs typeface="Tahoma"/>
                <a:sym typeface="Tahoma"/>
              </a:rPr>
              <a:t>usuarios y unidades organizativas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de Active Directory.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4" name="Google Shape;294;p24"/>
          <p:cNvSpPr txBox="1"/>
          <p:nvPr/>
        </p:nvSpPr>
        <p:spPr>
          <a:xfrm>
            <a:off x="532975" y="5953500"/>
            <a:ext cx="7995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 Windows (no Server) el número máximo de usuarios simultáneos es 20.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compartircarpeta.PNG" id="295" name="Google Shape;2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753600"/>
            <a:ext cx="3130598" cy="4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.4. Servicio CIFS con Samba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4402675" y="1600200"/>
            <a:ext cx="4178700" cy="4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3.4.1. Descripción del servicio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Samba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 una implementación libre de un conjunto de protocolos y servicios que ayuda a mejorar la integración de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hosts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 otros sistemas en redes Windows.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Entre otros, SAMBA incluye una implementación del protocolo SMB/CIFS de forma que un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que no sea Windows pueda compartir carpetas e impresoras en redes Windows, así como ser cliente de este tipo de recursos.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5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5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1" name="Google Shape;3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75" y="1778475"/>
            <a:ext cx="3742275" cy="48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.4. Servicio CIFS con Samba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457200" y="1600200"/>
            <a:ext cx="8124300" cy="4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.4.2. Componentes de Samba para Linux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el servidor</a:t>
            </a:r>
            <a:endParaRPr b="1" sz="1800" u="sng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paquetes necesarios: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samba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samba-client</a:t>
            </a:r>
            <a:r>
              <a:rPr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samba-common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utilidad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smbpasswd 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(requiere root)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que permite añadir usuarios del sistema Linux a la lista de usuarios Samba, o borrarlos: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sudo smbpasswd -a </a:t>
            </a:r>
            <a:r>
              <a:rPr i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b="1" i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Añade el usuario a Samba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sudo smbpasswd -x </a:t>
            </a:r>
            <a:r>
              <a:rPr i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nombre_usuario</a:t>
            </a:r>
            <a:r>
              <a:rPr b="1" i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Elimina el usuario de Samba</a:t>
            </a:r>
            <a:endParaRPr b="1" i="1" sz="18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archivo de configuración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/etc/samba/smb.conf</a:t>
            </a: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contiene definiciones de recursos compartidos, así como la configuración global del servidor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servicio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smb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es el servicio de recursos compartidos en Samba. Con el comando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service 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(requiere root)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podemos controlarlo. Emplea los puertos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TCP/139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TCP/445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para atender peticiones.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i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daemons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smbd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nmbd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: el primero gestiona los recursos Samba, y el segundo la visibilidad del equipo en el explorador de red de Windows.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¡¡¡¡</a:t>
            </a:r>
            <a:r>
              <a:rPr b="1" lang="en" sz="1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rPr>
              <a:t>CUIDADO CON LOS PERMISOS DE LOS RECURSOS SAMBA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!!!!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600200"/>
            <a:ext cx="8124000" cy="4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.1.1. Resumen del servicio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FTP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File Transfer Protocol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protocolo de transferencia de archivos) es un servicio estándar de TCP/IP que permite a los clientes de una red acceder a un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almacenamiento en disco en un servidor remoto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y transferir archivos con él siguiendo políticas de seguridad establecidas en el servidor.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servicio se solicita por defecto en el puerto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TCP/21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del servidor. A través de este 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puerto de control o comandos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el cliente enviará comandos, mientras que la transferencia se realizará por otro puerto (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puerto de datos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Se establece una sesión interactiva de trabajo para el intercambio de ficheros entre cliente y servidor. El software cliente puede ser: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programa FTP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File Transfer Program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) incorporado en los propios SS.OO. y que trabaja con línea de comandos.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software de terceros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que ofrezca un GUI (entorno gráfico).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explorador de ficheros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del propio S.O., listo para operar con FTP.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cliente web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.4. Servicio CIFS con Samba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27"/>
          <p:cNvSpPr txBox="1"/>
          <p:nvPr>
            <p:ph idx="1" type="body"/>
          </p:nvPr>
        </p:nvSpPr>
        <p:spPr>
          <a:xfrm>
            <a:off x="457200" y="1600200"/>
            <a:ext cx="8124300" cy="4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el cliente</a:t>
            </a:r>
            <a:endParaRPr b="1" sz="1800" u="sng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paquetes necesarios: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samba-common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y </a:t>
            </a:r>
            <a:r>
              <a:rPr b="1"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samba-client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-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algunas utilidades básicas de Samba: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El usuario cliente deberá estar en el archivo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smbpasswd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del servidor.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Si el cliente dispone de entorno de escritorio: casi todos los exploradores de ficheros (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Dolphin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en KDE, 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Thunar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 XFCE o 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Nautilus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en Gnome) permiten abrir una localización Samba/CIFS. Para ello usaremos la siguiente notación: 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smb://servidor/recurso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7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7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42" name="Google Shape;342;p27"/>
          <p:cNvGraphicFramePr/>
          <p:nvPr/>
        </p:nvGraphicFramePr>
        <p:xfrm>
          <a:off x="1004925" y="278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{ACC084FE-8C4F-4FC7-ABBC-5591F78D49A7}</a:tableStyleId>
              </a:tblPr>
              <a:tblGrid>
                <a:gridCol w="1828025"/>
                <a:gridCol w="539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4444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smbclient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permite acceder a carpetas CIFS/Samba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4444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smbget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descarga masiva desde carpetas CIFS/Samba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4444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smbspool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envía un archivo a una impresora CIFS/Samba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44444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smbtree</a:t>
                      </a:r>
                      <a:endParaRPr b="1"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muestra la estructura de un árbol de recursos SMB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.5. SS.OO. servidores de archivos 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457200" y="1600200"/>
            <a:ext cx="8124300" cy="4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.5.1. SS.OO. para servidores de archivos dedicados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Existen sistemas operativos específicos para convertir un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host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un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servidor de archivos dedicado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 Es decir, el único cometido de esa máquina será el de ofrecer a los equipos de la red un almacén de ficheros, limitándose e incluso anulando el empleo de esa máquina para ciertos menesteres.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Las ventajas de un servidor de archivos dedicado son: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estabilidad: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al no ser una máquina que se vaya a emplear (por ejemplo) para jugar o reproducir películas, el sistema será muy estable, evitando situaciones en las que pueda fallar, dejando sin servicio de disco a la red.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economía: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los requisitos mínimos de la máquina es que tenga gran capacidad de disco y rápido acceso a la red. Ni gráfica ni procesador de última generación, ni siquiera tarjeta de sonido.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ecología: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cualquier máquina obsoleta puede ser un excelente candidato a servidor dedicado en la red, por lo que reciclamos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hardware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rápida puesta en marcha: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estos SS.OO. dedicados vienen listos para funcionar en poco tiempo y con las utilidades necesarias.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.5. SS.OO. servidores de archivos 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4" name="Google Shape;364;p29"/>
          <p:cNvSpPr txBox="1"/>
          <p:nvPr>
            <p:ph idx="1" type="body"/>
          </p:nvPr>
        </p:nvSpPr>
        <p:spPr>
          <a:xfrm>
            <a:off x="381000" y="1600200"/>
            <a:ext cx="8124300" cy="4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.5.2. FreeNAS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 un sistema operativo de código abierto y gratuito, basado en la distribución FreeBSD de Unix que permite montar un sistema </a:t>
            </a:r>
            <a:r>
              <a:rPr b="1" lang="en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NAS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i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Network Attached Storage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almacenamiento en red) en un equipo informático, creando volúmenes (unidades lógicas) compartidos mediante CIFS, NFS o Apple.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Los requerimientos hardware del servidor (versión 9) son: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en" sz="1800">
                <a:solidFill>
                  <a:srgbClr val="8BAB42"/>
                </a:solidFill>
                <a:latin typeface="Tahoma"/>
                <a:ea typeface="Tahoma"/>
                <a:cs typeface="Tahoma"/>
                <a:sym typeface="Tahoma"/>
              </a:rPr>
              <a:t>2 GB de RAM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si se usan volúmenes UFS, </a:t>
            </a:r>
            <a:r>
              <a:rPr lang="en" sz="1800">
                <a:solidFill>
                  <a:srgbClr val="8BAB42"/>
                </a:solidFill>
                <a:latin typeface="Tahoma"/>
                <a:ea typeface="Tahoma"/>
                <a:cs typeface="Tahoma"/>
                <a:sym typeface="Tahoma"/>
              </a:rPr>
              <a:t>4 GB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con ZFS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 unidad de disco (recomiendan una llave USB) para el sistema con 1 GB disponible.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¡OJO!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El resto de la superficie del disco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se perderá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y no se podrá utilizar como disco de datos.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ahoma"/>
              <a:buChar char="●"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1 unidad de disco (al menos) para los volúmenes.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 asistente de configuración es sencillo, y se administra vía web.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Soporta RAID, y ofrece servicios de integración con directorios LDAP y Active Directory, servicio FTP y plugins configurables para añadir funcionalidades.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Más info:</a:t>
            </a:r>
            <a:r>
              <a:rPr lang="en" sz="1800">
                <a:solidFill>
                  <a:schemeClr val="dk2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http://www.redeszone.net/2013/02/11/freenas-manual-de-instalacion-y-configuracion/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.5. SS.OO. servidores de archivos 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351900" y="1600200"/>
            <a:ext cx="8229600" cy="16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.5.3. OpenMediaVault</a:t>
            </a:r>
            <a:endParaRPr b="1"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 un sistema operativo libre (de código abierto y gratuito) basado en la distribución Debian Linux y es muy parecido a FreeNAS, sólo que está más pensado para entornos domésticos o de pequeña oficina (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SOHO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i="1"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Small Office / Home Office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).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0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0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0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0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459275"/>
            <a:ext cx="2067850" cy="206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0"/>
          <p:cNvSpPr txBox="1"/>
          <p:nvPr/>
        </p:nvSpPr>
        <p:spPr>
          <a:xfrm>
            <a:off x="2696225" y="3344100"/>
            <a:ext cx="59394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Está basado en Debian y ofrece una interfaz web de administración muy intuitiva. Permite ofrecer múltiples servicios de compartición de ficheros, de forma que clientes multimedia como </a:t>
            </a:r>
            <a:r>
              <a:rPr lang="en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Kodi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o herramientas del propio SO para “montar” sistemas de ficheros en red no tengan problema de compatibilidad.</a:t>
            </a:r>
            <a:endParaRPr sz="18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Más información: </a:t>
            </a:r>
            <a:r>
              <a:rPr lang="en" sz="1800" u="sng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5"/>
              </a:rPr>
              <a:t>https://www.openmediavault.org/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8124000" cy="50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.1.2. Funcionamiento del protocolo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AutoNum type="arabicParenR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Conexión al servidor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FTP es un protocolo </a:t>
            </a:r>
            <a:r>
              <a:rPr b="1" lang="en" sz="1800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orientado a la conexión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. Cuando se establece una sesión de trabajo interactivo entre el cliente y el servidor, se produce un intercambio de mensajes, principalmente peticiones (comandos) y transferencia de archivos.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FTP se considera también un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acceso anónimo (</a:t>
            </a:r>
            <a:r>
              <a:rPr b="1" i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anonymous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que permite conectar sin tener que especificar nombre de usuario o contraseña.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575" y="3727575"/>
            <a:ext cx="59912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57200" y="1600200"/>
            <a:ext cx="8124000" cy="26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cliente y el servidor trabajan con un </a:t>
            </a:r>
            <a:r>
              <a:rPr b="1" lang="en" sz="1800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rPr>
              <a:t>puerto de comandos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y </a:t>
            </a:r>
            <a:r>
              <a:rPr lang="en" sz="18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otro</a:t>
            </a:r>
            <a:r>
              <a:rPr b="1" lang="en" sz="1800">
                <a:solidFill>
                  <a:schemeClr val="accent4"/>
                </a:solidFill>
                <a:latin typeface="Tahoma"/>
                <a:ea typeface="Tahoma"/>
                <a:cs typeface="Tahoma"/>
                <a:sym typeface="Tahoma"/>
              </a:rPr>
              <a:t> de datos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 A través del primero, el cliente envía peticiones y recibe respuestas de control del servidor, y en el de datos se transfieren archivos.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AutoNum type="arabicParenR" startAt="2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Modo activo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puerto de comandos del cliente será un puerto aleatorio N (&gt;1023), y el de datos será N+1. Por defecto, en el servidor, serán 21 y 20 respectivamente: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" name="Google Shape;80;p11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1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13" y="3823325"/>
            <a:ext cx="62769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457200" y="1600200"/>
            <a:ext cx="81240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AutoNum type="arabicParenR" startAt="3"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Modo pasivo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modo activo tiene un problema: la iniciación de la conexión por parte del servidor podría ser detectada como una amenaza por el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firewall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del cliente.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el modo pasivo, es el cliente quien inicia la transferencia de archivos, y el servidor emplea un puerto registrado M (&gt;1024):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6" name="Google Shape;96;p12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2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4" name="Google Shape;10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700" y="3803950"/>
            <a:ext cx="6276975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600200"/>
            <a:ext cx="8124000" cy="4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.1.3. Usuarios, grupos y cuotas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El protocolo FTP reconoce una estructura de usuarios y grupos similar a la de los sistemas GNU/Linux. Es decir: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rwx</a:t>
            </a:r>
            <a:r>
              <a:rPr b="1" lang="en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rwx</a:t>
            </a:r>
            <a:r>
              <a:rPr b="1" lang="en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rwx</a:t>
            </a:r>
            <a:endParaRPr b="1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Permisos del propietario</a:t>
            </a:r>
            <a:r>
              <a:rPr lang="en" sz="14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r>
              <a:rPr lang="en" sz="14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Permisos del grupo del propietario		</a:t>
            </a:r>
            <a:r>
              <a:rPr lang="en" sz="14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Permisos para otros</a:t>
            </a:r>
            <a:endParaRPr sz="1400">
              <a:solidFill>
                <a:schemeClr val="accent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Los permisos se representarán pues con un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número octal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al igual que en los sistemas de archivos GNU/Linux. Por ejemplo: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7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aseline="-25000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(8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111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aseline="-25000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(2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= lectura + escritura + ejecución para todos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aseline="-25000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(8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0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00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aseline="-25000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(2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= lectura y escritura para propietario y grupo, sólo lectura para el resto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4"/>
          <p:cNvSpPr txBox="1"/>
          <p:nvPr>
            <p:ph idx="1" type="body"/>
          </p:nvPr>
        </p:nvSpPr>
        <p:spPr>
          <a:xfrm>
            <a:off x="457200" y="1600200"/>
            <a:ext cx="8124000" cy="49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Usuario anónimo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 un usuario para el acceso libre al servidor FTP, dentro de las restricciones de seguridad que se hayan programado para él.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clientes gráficos, basta con marcar una casilla de verificación para acceder automáticamente como usuario anónimo. En clientes de texto es necesario especificar como nombre de usuario </a:t>
            </a:r>
            <a:r>
              <a:rPr b="1" lang="en" sz="1800">
                <a:solidFill>
                  <a:schemeClr val="accent6"/>
                </a:solidFill>
                <a:latin typeface="Tahoma"/>
                <a:ea typeface="Tahoma"/>
                <a:cs typeface="Tahoma"/>
                <a:sym typeface="Tahoma"/>
              </a:rPr>
              <a:t>anonymous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, y se suele pedir como contraseña que se indique la dirección de </a:t>
            </a:r>
            <a:r>
              <a:rPr i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email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de la persona que accede, de forma que, desde el registro del servidor, se sepa quién es a pesar de ser anónimo.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Cuotas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Es un sistema que permite limitar el espacio disponible para un usuario o un grupo en FTP. Para ello, el sistema de archivos del servidor 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deberá ser compatible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con un sistema de cuotas: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Linux, deberemos instalar el paquete </a:t>
            </a:r>
            <a:r>
              <a:rPr b="1"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quota 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y montar el sistema de ficheros con el sistema de cuota activado.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Tahoma"/>
              <a:buChar char="-"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en Windows con NTFS, deberemos instalar el complemento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Disk Quota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57200" y="1600200"/>
            <a:ext cx="81240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b="1"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.1.4. Comandos de FTP</a:t>
            </a:r>
            <a:endParaRPr b="1"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Todos los sistemas operativos cuentan con un programa </a:t>
            </a:r>
            <a:r>
              <a:rPr b="1" lang="en" sz="18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ftp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para establecer un diálogo de comandos FTP con un servidor. Los más usados son: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0" name="Google Shape;150;p15"/>
          <p:cNvGraphicFramePr/>
          <p:nvPr/>
        </p:nvGraphicFramePr>
        <p:xfrm>
          <a:off x="431425" y="283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{ACC084FE-8C4F-4FC7-ABBC-5591F78D49A7}</a:tableStyleId>
              </a:tblPr>
              <a:tblGrid>
                <a:gridCol w="2644150"/>
                <a:gridCol w="5615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/ dir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Muestra el contenido del directorio remoto actual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ruta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Cambia al directorio remoto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ruta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 (relativa o absoluta)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mkdir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directorio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Crea el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directorio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 en la ruta remota actual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 / </a:t>
                      </a: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archivo_r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Borra el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archivo_r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 remoto especificado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rename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archivo n_archivo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Cambia el nombre del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archivo</a:t>
                      </a:r>
                      <a:r>
                        <a:rPr i="1" lang="en">
                          <a:solidFill>
                            <a:schemeClr val="accent6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a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n_archivo</a:t>
                      </a:r>
                      <a:endParaRPr i="1">
                        <a:solidFill>
                          <a:srgbClr val="B8523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get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archivo_r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Transfiere el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archivo_r</a:t>
                      </a:r>
                      <a:r>
                        <a:rPr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 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(o archivos, con </a:t>
                      </a:r>
                      <a:r>
                        <a:rPr b="1"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mget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) remoto especificado a la carpeta local actual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put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archivo_l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Transfiere el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archivo_l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 (o archivos, con </a:t>
                      </a:r>
                      <a:r>
                        <a:rPr b="1"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mput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) local especificado a la carpeta remota actual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pwd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Muestra la ruta absoluta actual en el servidor remoto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-17879"/>
            <a:ext cx="9138900" cy="152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.1. El protocolo FTP</a:t>
            </a:r>
            <a:endParaRPr>
              <a:solidFill>
                <a:schemeClr val="accen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600200"/>
            <a:ext cx="81240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Para la gestión y el control de la conexión: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30457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6770795" y="136055"/>
            <a:ext cx="358500" cy="358500"/>
          </a:xfrm>
          <a:prstGeom prst="ellipse">
            <a:avLst/>
          </a:prstGeom>
          <a:solidFill>
            <a:srgbClr val="E2916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7237011" y="136055"/>
            <a:ext cx="358500" cy="358500"/>
          </a:xfrm>
          <a:prstGeom prst="ellipse">
            <a:avLst/>
          </a:prstGeom>
          <a:solidFill>
            <a:srgbClr val="D7BD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7703227" y="136055"/>
            <a:ext cx="358500" cy="358500"/>
          </a:xfrm>
          <a:prstGeom prst="ellipse">
            <a:avLst/>
          </a:prstGeom>
          <a:solidFill>
            <a:srgbClr val="88BF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169443" y="136055"/>
            <a:ext cx="358500" cy="358500"/>
          </a:xfrm>
          <a:prstGeom prst="ellipse">
            <a:avLst/>
          </a:prstGeom>
          <a:solidFill>
            <a:srgbClr val="5B7E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8635659" y="136055"/>
            <a:ext cx="358500" cy="358500"/>
          </a:xfrm>
          <a:prstGeom prst="ellipse">
            <a:avLst/>
          </a:prstGeom>
          <a:solidFill>
            <a:srgbClr val="B852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35743" y="1417638"/>
            <a:ext cx="9193800" cy="77700"/>
          </a:xfrm>
          <a:prstGeom prst="rect">
            <a:avLst/>
          </a:prstGeom>
          <a:solidFill>
            <a:srgbClr val="927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 txBox="1"/>
          <p:nvPr/>
        </p:nvSpPr>
        <p:spPr>
          <a:xfrm>
            <a:off x="263775" y="132050"/>
            <a:ext cx="4448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SERVICIOS EN RED, 2º CFGM SMR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5B7E51"/>
                </a:solidFill>
                <a:latin typeface="Tahoma"/>
                <a:ea typeface="Tahoma"/>
                <a:cs typeface="Tahoma"/>
                <a:sym typeface="Tahoma"/>
              </a:rPr>
              <a:t>Miguel Carrillo Martínez</a:t>
            </a:r>
            <a:endParaRPr b="1" sz="1000">
              <a:solidFill>
                <a:srgbClr val="5B7E5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405950" y="4528925"/>
            <a:ext cx="82296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Los clientes FTP gráficos (ya sean integrados en el sistema, de terceros o web) utilizan internamente comandos del protocolo FTP para realizar las acciones solicitadas, por lo que para gestión de múltiples archivos emplean </a:t>
            </a:r>
            <a:r>
              <a:rPr b="1" lang="en" sz="1800">
                <a:solidFill>
                  <a:schemeClr val="accent5"/>
                </a:solidFill>
                <a:latin typeface="Tahoma"/>
                <a:ea typeface="Tahoma"/>
                <a:cs typeface="Tahoma"/>
                <a:sym typeface="Tahoma"/>
              </a:rPr>
              <a:t>colas de trabajo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CONSEJO: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 para obtención de múltiples archivos (usando comodines) desde un sitio FTP podemos usar el software </a:t>
            </a:r>
            <a:r>
              <a:rPr b="1" lang="en" sz="1800">
                <a:solidFill>
                  <a:schemeClr val="accent3"/>
                </a:solidFill>
                <a:latin typeface="Tahoma"/>
                <a:ea typeface="Tahoma"/>
                <a:cs typeface="Tahoma"/>
                <a:sym typeface="Tahoma"/>
              </a:rPr>
              <a:t>wget</a:t>
            </a:r>
            <a:r>
              <a:rPr lang="en" sz="1800">
                <a:solidFill>
                  <a:srgbClr val="666666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7" name="Google Shape;167;p16"/>
          <p:cNvGraphicFramePr/>
          <p:nvPr/>
        </p:nvGraphicFramePr>
        <p:xfrm>
          <a:off x="442275" y="214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{ACC084FE-8C4F-4FC7-ABBC-5591F78D49A7}</a:tableStyleId>
              </a:tblPr>
              <a:tblGrid>
                <a:gridCol w="1865575"/>
                <a:gridCol w="6393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open 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servidor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Inicia una conexión con un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servidor </a:t>
                      </a: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(especificar IP o nombre DNS)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close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Cierra la conexión con el servidor actual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 / ascii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Cambia el modo de transmisión de binario a ASCII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</a:t>
                      </a:r>
                      <a:r>
                        <a:rPr b="1" i="1" lang="en">
                          <a:solidFill>
                            <a:srgbClr val="B8523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expresión</a:t>
                      </a:r>
                      <a:endParaRPr b="1" i="1">
                        <a:solidFill>
                          <a:srgbClr val="B8523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Ejecuta en la máquina local el comando especificado en </a:t>
                      </a:r>
                      <a:r>
                        <a:rPr i="1" lang="en">
                          <a:solidFill>
                            <a:srgbClr val="B8523F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expresión</a:t>
                      </a:r>
                      <a:endParaRPr i="1">
                        <a:solidFill>
                          <a:srgbClr val="B8523F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pasv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Solicita al servidor trabajar en modo pasivo (por defecto en algunos)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quit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Cierra la conexión y abandona el procesador de comandos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