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256" r:id="rId2"/>
    <p:sldId id="261" r:id="rId3"/>
    <p:sldId id="334" r:id="rId4"/>
    <p:sldId id="335" r:id="rId5"/>
    <p:sldId id="337" r:id="rId6"/>
    <p:sldId id="342" r:id="rId7"/>
    <p:sldId id="341" r:id="rId8"/>
    <p:sldId id="338" r:id="rId9"/>
    <p:sldId id="339" r:id="rId10"/>
    <p:sldId id="340" r:id="rId11"/>
    <p:sldId id="336" r:id="rId12"/>
    <p:sldId id="323" r:id="rId13"/>
    <p:sldId id="325" r:id="rId14"/>
    <p:sldId id="296" r:id="rId15"/>
    <p:sldId id="305" r:id="rId16"/>
    <p:sldId id="306" r:id="rId17"/>
    <p:sldId id="310" r:id="rId18"/>
    <p:sldId id="307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7" r:id="rId29"/>
    <p:sldId id="295" r:id="rId30"/>
    <p:sldId id="331" r:id="rId31"/>
    <p:sldId id="332" r:id="rId32"/>
    <p:sldId id="333" r:id="rId3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5"/>
    </p:embeddedFon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Raleway" pitchFamily="2" charset="77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6"/>
    <p:restoredTop sz="94628"/>
  </p:normalViewPr>
  <p:slideViewPr>
    <p:cSldViewPr snapToGrid="0" snapToObjects="1">
      <p:cViewPr varScale="1">
        <p:scale>
          <a:sx n="103" d="100"/>
          <a:sy n="103" d="100"/>
        </p:scale>
        <p:origin x="168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09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985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76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649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09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993414" y="104585"/>
            <a:ext cx="7157171" cy="2715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Life Expectancy: How can the developing world catch up?</a:t>
            </a:r>
            <a:endParaRPr dirty="0"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BAD6E89F-8134-5641-8306-1A0D41D82742}"/>
              </a:ext>
            </a:extLst>
          </p:cNvPr>
          <p:cNvSpPr txBox="1">
            <a:spLocks/>
          </p:cNvSpPr>
          <p:nvPr/>
        </p:nvSpPr>
        <p:spPr>
          <a:xfrm>
            <a:off x="283534" y="2945974"/>
            <a:ext cx="8576930" cy="1355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400" dirty="0"/>
              <a:t>Robert Sandberg</a:t>
            </a:r>
          </a:p>
          <a:p>
            <a:pPr algn="ctr"/>
            <a:r>
              <a:rPr lang="en-US" sz="2800" dirty="0"/>
              <a:t>NYC Data Science Academy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8557-D191-F343-A56A-41D3CF41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A0FD0-B336-EC45-817E-75CE82F7D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EBD94-F7F1-6241-BFEF-2ED46C61E7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613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41A9-9395-6144-AE93-421156D7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28798-C63F-FE47-93A8-668E3824F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13EA6-6591-D24A-99D0-9F5B2E8616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751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17612"/>
            <a:ext cx="6462600" cy="641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NBA 3-Point Measurements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D0FD626-92BF-B448-9AEE-CE590A41E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0" y="841313"/>
            <a:ext cx="8250300" cy="40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11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3C0F25EF-1DEB-DB49-A39E-F043A1D180CF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690319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Effective Field Goal (EFG) %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8159A6F-E4FA-F04C-8D5B-741395C90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</p:spPr>
        <p:txBody>
          <a:bodyPr/>
          <a:lstStyle/>
          <a:p>
            <a:r>
              <a:rPr lang="en-US" dirty="0"/>
              <a:t>Weighted average of 2-point shots and 3-point shots (expected value)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1E5658-360F-9144-A124-B26892972E2E}"/>
                  </a:ext>
                </a:extLst>
              </p:cNvPr>
              <p:cNvSpPr txBox="1"/>
              <p:nvPr/>
            </p:nvSpPr>
            <p:spPr>
              <a:xfrm>
                <a:off x="994423" y="2964106"/>
                <a:ext cx="6143565" cy="938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𝑚𝑎𝑘𝑒𝑠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𝑚𝑎𝑘𝑒𝑠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∗1.5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𝑎𝑡𝑡𝑒𝑚𝑝𝑡𝑠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𝑎𝑡𝑡𝑒𝑚𝑝𝑡𝑠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1E5658-360F-9144-A124-B26892972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23" y="2964106"/>
                <a:ext cx="6143565" cy="938334"/>
              </a:xfrm>
              <a:prstGeom prst="rect">
                <a:avLst/>
              </a:prstGeom>
              <a:blipFill>
                <a:blip r:embed="rId2"/>
                <a:stretch>
                  <a:fillRect t="-2667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420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79F0D-110B-E440-ADA2-40EB8DB38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3C0F25EF-1DEB-DB49-A39E-F043A1D180CF}"/>
              </a:ext>
            </a:extLst>
          </p:cNvPr>
          <p:cNvSpPr txBox="1">
            <a:spLocks/>
          </p:cNvSpPr>
          <p:nvPr/>
        </p:nvSpPr>
        <p:spPr>
          <a:xfrm>
            <a:off x="893700" y="217612"/>
            <a:ext cx="6462600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Frequency of 3-Point Attempts</a:t>
            </a:r>
          </a:p>
        </p:txBody>
      </p:sp>
    </p:spTree>
    <p:extLst>
      <p:ext uri="{BB962C8B-B14F-4D97-AF65-F5344CB8AC3E}">
        <p14:creationId xmlns:p14="http://schemas.microsoft.com/office/powerpoint/2010/main" val="88773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3FB039-B354-D74B-9D15-09282028B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3C0F25EF-1DEB-DB49-A39E-F043A1D180CF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8135576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Distribution of Shot Attempts: 2019-20</a:t>
            </a:r>
          </a:p>
        </p:txBody>
      </p:sp>
    </p:spTree>
    <p:extLst>
      <p:ext uri="{BB962C8B-B14F-4D97-AF65-F5344CB8AC3E}">
        <p14:creationId xmlns:p14="http://schemas.microsoft.com/office/powerpoint/2010/main" val="504779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DFC761-936D-8E42-90CF-886D26345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3C0F25EF-1DEB-DB49-A39E-F043A1D180CF}"/>
              </a:ext>
            </a:extLst>
          </p:cNvPr>
          <p:cNvSpPr txBox="1">
            <a:spLocks/>
          </p:cNvSpPr>
          <p:nvPr/>
        </p:nvSpPr>
        <p:spPr>
          <a:xfrm>
            <a:off x="893700" y="217612"/>
            <a:ext cx="6462600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Distribution of Field Goal %</a:t>
            </a:r>
          </a:p>
        </p:txBody>
      </p:sp>
    </p:spTree>
    <p:extLst>
      <p:ext uri="{BB962C8B-B14F-4D97-AF65-F5344CB8AC3E}">
        <p14:creationId xmlns:p14="http://schemas.microsoft.com/office/powerpoint/2010/main" val="3488314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3ADD4A-DA0C-2D48-9989-AD9268D75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3C0F25EF-1DEB-DB49-A39E-F043A1D180CF}"/>
              </a:ext>
            </a:extLst>
          </p:cNvPr>
          <p:cNvSpPr txBox="1">
            <a:spLocks/>
          </p:cNvSpPr>
          <p:nvPr/>
        </p:nvSpPr>
        <p:spPr>
          <a:xfrm>
            <a:off x="893700" y="217612"/>
            <a:ext cx="7328812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Distribution of Effective Field Goal %</a:t>
            </a:r>
          </a:p>
        </p:txBody>
      </p:sp>
    </p:spTree>
    <p:extLst>
      <p:ext uri="{BB962C8B-B14F-4D97-AF65-F5344CB8AC3E}">
        <p14:creationId xmlns:p14="http://schemas.microsoft.com/office/powerpoint/2010/main" val="2137198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C989E0-292A-7441-95BD-CCE8A8BC1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3C0F25EF-1DEB-DB49-A39E-F043A1D180CF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88170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3PT % Correlation with Wins: 2019-20</a:t>
            </a:r>
          </a:p>
        </p:txBody>
      </p:sp>
    </p:spTree>
    <p:extLst>
      <p:ext uri="{BB962C8B-B14F-4D97-AF65-F5344CB8AC3E}">
        <p14:creationId xmlns:p14="http://schemas.microsoft.com/office/powerpoint/2010/main" val="3996745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FE224-EF72-664D-A333-9F5A7BE57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10" name="Google Shape;124;p17">
            <a:extLst>
              <a:ext uri="{FF2B5EF4-FFF2-40B4-BE49-F238E27FC236}">
                <a16:creationId xmlns:a16="http://schemas.microsoft.com/office/drawing/2014/main" id="{18D5BD7C-23E4-734F-A930-E0E96AC1862D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88170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3PT % Correlation with Wins: 2019-20</a:t>
            </a:r>
          </a:p>
        </p:txBody>
      </p:sp>
    </p:spTree>
    <p:extLst>
      <p:ext uri="{BB962C8B-B14F-4D97-AF65-F5344CB8AC3E}">
        <p14:creationId xmlns:p14="http://schemas.microsoft.com/office/powerpoint/2010/main" val="242677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866440"/>
            <a:ext cx="6462600" cy="641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Stakeholders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3381583"/>
            <a:ext cx="64626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/>
              <a:t>National governments and policy makers around the world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Google Shape;124;p17">
            <a:extLst>
              <a:ext uri="{FF2B5EF4-FFF2-40B4-BE49-F238E27FC236}">
                <a16:creationId xmlns:a16="http://schemas.microsoft.com/office/drawing/2014/main" id="{07C3755D-160F-7E43-8FD4-8DD18E230B12}"/>
              </a:ext>
            </a:extLst>
          </p:cNvPr>
          <p:cNvSpPr txBox="1">
            <a:spLocks/>
          </p:cNvSpPr>
          <p:nvPr/>
        </p:nvSpPr>
        <p:spPr>
          <a:xfrm>
            <a:off x="893700" y="0"/>
            <a:ext cx="6462600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Research questions</a:t>
            </a:r>
          </a:p>
        </p:txBody>
      </p:sp>
      <p:sp>
        <p:nvSpPr>
          <p:cNvPr id="6" name="Google Shape;125;p17">
            <a:extLst>
              <a:ext uri="{FF2B5EF4-FFF2-40B4-BE49-F238E27FC236}">
                <a16:creationId xmlns:a16="http://schemas.microsoft.com/office/drawing/2014/main" id="{76A6932C-BE7F-0948-9DC8-1AD18A014BCD}"/>
              </a:ext>
            </a:extLst>
          </p:cNvPr>
          <p:cNvSpPr txBox="1">
            <a:spLocks/>
          </p:cNvSpPr>
          <p:nvPr/>
        </p:nvSpPr>
        <p:spPr>
          <a:xfrm>
            <a:off x="893699" y="533321"/>
            <a:ext cx="6860771" cy="142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/>
              <a:t>What features are most important in predicting the life expectancy of a country?</a:t>
            </a:r>
          </a:p>
          <a:p>
            <a:r>
              <a:rPr lang="en-US" dirty="0"/>
              <a:t>How have these features changed over time?</a:t>
            </a:r>
          </a:p>
          <a:p>
            <a:r>
              <a:rPr lang="en-US" dirty="0"/>
              <a:t>How do these features compare for developed versus developing countries?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12C87-1438-BA4E-A521-D26E60B4A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38" y="237265"/>
            <a:ext cx="6359626" cy="4773168"/>
          </a:xfrm>
          <a:prstGeom prst="rect">
            <a:avLst/>
          </a:prstGeom>
        </p:spPr>
      </p:pic>
      <p:sp>
        <p:nvSpPr>
          <p:cNvPr id="8" name="Google Shape;124;p17">
            <a:extLst>
              <a:ext uri="{FF2B5EF4-FFF2-40B4-BE49-F238E27FC236}">
                <a16:creationId xmlns:a16="http://schemas.microsoft.com/office/drawing/2014/main" id="{9245CFCA-096E-A345-8F30-AA64CC3F33F1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88170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EFG % Correlation with Wins: 2019-20</a:t>
            </a:r>
          </a:p>
        </p:txBody>
      </p:sp>
    </p:spTree>
    <p:extLst>
      <p:ext uri="{BB962C8B-B14F-4D97-AF65-F5344CB8AC3E}">
        <p14:creationId xmlns:p14="http://schemas.microsoft.com/office/powerpoint/2010/main" val="1804398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E5788-C900-0942-A5EF-21611AF9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38" y="237265"/>
            <a:ext cx="6359626" cy="4773168"/>
          </a:xfrm>
          <a:prstGeom prst="rect">
            <a:avLst/>
          </a:prstGeom>
        </p:spPr>
      </p:pic>
      <p:sp>
        <p:nvSpPr>
          <p:cNvPr id="8" name="Google Shape;124;p17">
            <a:extLst>
              <a:ext uri="{FF2B5EF4-FFF2-40B4-BE49-F238E27FC236}">
                <a16:creationId xmlns:a16="http://schemas.microsoft.com/office/drawing/2014/main" id="{DF057A4F-0370-854C-8E9D-7F1EDAACA20F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88170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EFG % Correlation with Wins: 2019-20</a:t>
            </a:r>
          </a:p>
        </p:txBody>
      </p:sp>
    </p:spTree>
    <p:extLst>
      <p:ext uri="{BB962C8B-B14F-4D97-AF65-F5344CB8AC3E}">
        <p14:creationId xmlns:p14="http://schemas.microsoft.com/office/powerpoint/2010/main" val="340122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E0A1-2C1C-8E46-A7E4-1B796320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8" name="Google Shape;124;p17">
            <a:extLst>
              <a:ext uri="{FF2B5EF4-FFF2-40B4-BE49-F238E27FC236}">
                <a16:creationId xmlns:a16="http://schemas.microsoft.com/office/drawing/2014/main" id="{4B2A3EC8-D239-6343-838F-A5876BF669FF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88170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3PT % Correlation with Wins: 2018-19</a:t>
            </a:r>
          </a:p>
        </p:txBody>
      </p:sp>
    </p:spTree>
    <p:extLst>
      <p:ext uri="{BB962C8B-B14F-4D97-AF65-F5344CB8AC3E}">
        <p14:creationId xmlns:p14="http://schemas.microsoft.com/office/powerpoint/2010/main" val="3843331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F6DD5-FA34-0D41-83B0-A268A8B07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8" name="Google Shape;124;p17">
            <a:extLst>
              <a:ext uri="{FF2B5EF4-FFF2-40B4-BE49-F238E27FC236}">
                <a16:creationId xmlns:a16="http://schemas.microsoft.com/office/drawing/2014/main" id="{52868066-C429-FA4E-B284-2C8C963DEF6A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88170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3PT % Correlation with Wins: 2018-19</a:t>
            </a:r>
          </a:p>
        </p:txBody>
      </p:sp>
    </p:spTree>
    <p:extLst>
      <p:ext uri="{BB962C8B-B14F-4D97-AF65-F5344CB8AC3E}">
        <p14:creationId xmlns:p14="http://schemas.microsoft.com/office/powerpoint/2010/main" val="1644736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507E2-D818-B543-98E5-54C380B30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8" name="Google Shape;124;p17">
            <a:extLst>
              <a:ext uri="{FF2B5EF4-FFF2-40B4-BE49-F238E27FC236}">
                <a16:creationId xmlns:a16="http://schemas.microsoft.com/office/drawing/2014/main" id="{612FB59D-E89E-FA4B-9F9E-24F454C81CEA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88170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EFG % Correlation with Wins: 2018-19</a:t>
            </a:r>
          </a:p>
        </p:txBody>
      </p:sp>
    </p:spTree>
    <p:extLst>
      <p:ext uri="{BB962C8B-B14F-4D97-AF65-F5344CB8AC3E}">
        <p14:creationId xmlns:p14="http://schemas.microsoft.com/office/powerpoint/2010/main" val="1250492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35D4E-AE48-CA4F-A2D0-4AE189D3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8" name="Google Shape;124;p17">
            <a:extLst>
              <a:ext uri="{FF2B5EF4-FFF2-40B4-BE49-F238E27FC236}">
                <a16:creationId xmlns:a16="http://schemas.microsoft.com/office/drawing/2014/main" id="{CCEE34E8-476C-FB4B-9A68-7DC043AD703A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88170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EFG % Correlation with Wins: 2018-19</a:t>
            </a:r>
          </a:p>
        </p:txBody>
      </p:sp>
    </p:spTree>
    <p:extLst>
      <p:ext uri="{BB962C8B-B14F-4D97-AF65-F5344CB8AC3E}">
        <p14:creationId xmlns:p14="http://schemas.microsoft.com/office/powerpoint/2010/main" val="2280696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17612"/>
            <a:ext cx="6462600" cy="641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Shots at or near the rim (2 feet or less) are the most efficient shot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Otherwise, 3-pointers offer a better return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endParaRPr lang="e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3PT% does not correlate well with wins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EFG% does correlate with wins, especially at </a:t>
            </a:r>
            <a:r>
              <a:rPr lang="en-US" dirty="0"/>
              <a:t>the extreme values</a:t>
            </a:r>
            <a:endParaRPr lang="en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517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61507" y="238878"/>
            <a:ext cx="6462600" cy="641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361507" y="795599"/>
            <a:ext cx="8874641" cy="4214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This dataset</a:t>
            </a:r>
          </a:p>
          <a:p>
            <a:pPr lvl="1" indent="-342900">
              <a:spcBef>
                <a:spcPts val="600"/>
              </a:spcBef>
              <a:buSzPts val="1800"/>
              <a:buChar char="▷"/>
            </a:pPr>
            <a:r>
              <a:rPr lang="en" dirty="0"/>
              <a:t>Include other statistical categories (turnovers, FT%, rebounds, etc.) in correlations with wins</a:t>
            </a:r>
          </a:p>
          <a:p>
            <a:pPr lvl="1" indent="-342900">
              <a:spcBef>
                <a:spcPts val="600"/>
              </a:spcBef>
              <a:buSzPts val="1800"/>
              <a:buChar char="▷"/>
            </a:pPr>
            <a:r>
              <a:rPr lang="en" dirty="0"/>
              <a:t>Analyze individual players’ shooting abilities/tendencies, especially at the end of games (using time and score)</a:t>
            </a:r>
          </a:p>
          <a:p>
            <a:pPr lvl="0"/>
            <a:r>
              <a:rPr lang="en" dirty="0"/>
              <a:t>Additional datasets</a:t>
            </a:r>
          </a:p>
          <a:p>
            <a:pPr lvl="1" indent="-342900">
              <a:spcBef>
                <a:spcPts val="600"/>
              </a:spcBef>
              <a:buSzPts val="1800"/>
              <a:buChar char="▷"/>
            </a:pPr>
            <a:r>
              <a:rPr lang="en" dirty="0"/>
              <a:t>Location of shot attempts and nearest defender</a:t>
            </a:r>
          </a:p>
          <a:p>
            <a:pPr lvl="1" indent="-342900">
              <a:spcBef>
                <a:spcPts val="600"/>
              </a:spcBef>
              <a:buSzPts val="1800"/>
              <a:buChar char="▷"/>
            </a:pPr>
            <a:r>
              <a:rPr lang="en" dirty="0"/>
              <a:t>Predictive model of FG% (on an individual and team  basis) as a function of location and nearest defender</a:t>
            </a:r>
          </a:p>
          <a:p>
            <a:pPr lvl="1" indent="-342900">
              <a:spcBef>
                <a:spcPts val="600"/>
              </a:spcBef>
              <a:buSzPts val="1800"/>
              <a:buChar char="▷"/>
            </a:pPr>
            <a:endParaRPr lang="en" dirty="0"/>
          </a:p>
          <a:p>
            <a:pPr lvl="1" indent="-342900">
              <a:spcBef>
                <a:spcPts val="600"/>
              </a:spcBef>
              <a:buSzPts val="1800"/>
              <a:buChar char="▷"/>
            </a:pPr>
            <a:endParaRPr lang="en" dirty="0"/>
          </a:p>
          <a:p>
            <a:pPr lvl="1" indent="-342900">
              <a:spcBef>
                <a:spcPts val="600"/>
              </a:spcBef>
              <a:buSzPts val="1800"/>
              <a:buChar char="▷"/>
            </a:pP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3968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A0575B-CA43-844F-BE17-FCA5F3C4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F3597-E709-E44F-976A-E1C913481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0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054610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Datasets: csv files for every NBA season, each containing every play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Pandas </a:t>
            </a:r>
            <a:r>
              <a:rPr lang="en" dirty="0" err="1"/>
              <a:t>DataFrame</a:t>
            </a:r>
            <a:endParaRPr lang="e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Text parsing (</a:t>
            </a:r>
            <a:r>
              <a:rPr lang="en" dirty="0" err="1"/>
              <a:t>RegEx</a:t>
            </a:r>
            <a:r>
              <a:rPr lang="en" dirty="0"/>
              <a:t>, e.g.)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" name="Google Shape;124;p17">
            <a:extLst>
              <a:ext uri="{FF2B5EF4-FFF2-40B4-BE49-F238E27FC236}">
                <a16:creationId xmlns:a16="http://schemas.microsoft.com/office/drawing/2014/main" id="{27674A09-0C5A-A944-8EF4-9CFFE15C1C7B}"/>
              </a:ext>
            </a:extLst>
          </p:cNvPr>
          <p:cNvSpPr txBox="1">
            <a:spLocks/>
          </p:cNvSpPr>
          <p:nvPr/>
        </p:nvSpPr>
        <p:spPr>
          <a:xfrm>
            <a:off x="893700" y="217612"/>
            <a:ext cx="6462600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Data and Methods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AC31C3-2B2A-594F-8C94-25ED48E21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" y="859242"/>
            <a:ext cx="9137972" cy="59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0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C7CE-F989-4E42-8280-1137C3E9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C28F1-9595-004A-9D14-00131FBF0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18B64-B1A5-D34F-890A-6F5FE93DFD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3101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35E72C-A9BD-1D4E-9A1B-1F8E8EFA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5936"/>
            <a:ext cx="6359626" cy="4773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3C0F25EF-1DEB-DB49-A39E-F043A1D180CF}"/>
              </a:ext>
            </a:extLst>
          </p:cNvPr>
          <p:cNvSpPr txBox="1">
            <a:spLocks/>
          </p:cNvSpPr>
          <p:nvPr/>
        </p:nvSpPr>
        <p:spPr>
          <a:xfrm>
            <a:off x="85060" y="217612"/>
            <a:ext cx="894421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Distribution of Shot Attempts: 2019-20 Playoffs</a:t>
            </a:r>
          </a:p>
        </p:txBody>
      </p:sp>
    </p:spTree>
    <p:extLst>
      <p:ext uri="{BB962C8B-B14F-4D97-AF65-F5344CB8AC3E}">
        <p14:creationId xmlns:p14="http://schemas.microsoft.com/office/powerpoint/2010/main" val="3500618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1C0C43-1286-FC47-B3EE-411C41421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 dirty="0"/>
          </a:p>
        </p:txBody>
      </p:sp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3C0F25EF-1DEB-DB49-A39E-F043A1D180CF}"/>
              </a:ext>
            </a:extLst>
          </p:cNvPr>
          <p:cNvSpPr txBox="1">
            <a:spLocks/>
          </p:cNvSpPr>
          <p:nvPr/>
        </p:nvSpPr>
        <p:spPr>
          <a:xfrm>
            <a:off x="326065" y="217612"/>
            <a:ext cx="8703209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Distribution of Field Goal %: 2019-20 Playoffs</a:t>
            </a:r>
          </a:p>
        </p:txBody>
      </p:sp>
    </p:spTree>
    <p:extLst>
      <p:ext uri="{BB962C8B-B14F-4D97-AF65-F5344CB8AC3E}">
        <p14:creationId xmlns:p14="http://schemas.microsoft.com/office/powerpoint/2010/main" val="2104555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5D439-E126-7249-B820-D9D528011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9" name="Google Shape;124;p17">
            <a:extLst>
              <a:ext uri="{FF2B5EF4-FFF2-40B4-BE49-F238E27FC236}">
                <a16:creationId xmlns:a16="http://schemas.microsoft.com/office/drawing/2014/main" id="{D23B371D-1D2A-DB42-A839-13B23A7822F2}"/>
              </a:ext>
            </a:extLst>
          </p:cNvPr>
          <p:cNvSpPr txBox="1">
            <a:spLocks/>
          </p:cNvSpPr>
          <p:nvPr/>
        </p:nvSpPr>
        <p:spPr>
          <a:xfrm>
            <a:off x="326065" y="217612"/>
            <a:ext cx="8703209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Distribution of EFG %: 2019-20 Playoffs</a:t>
            </a:r>
          </a:p>
        </p:txBody>
      </p:sp>
    </p:spTree>
    <p:extLst>
      <p:ext uri="{BB962C8B-B14F-4D97-AF65-F5344CB8AC3E}">
        <p14:creationId xmlns:p14="http://schemas.microsoft.com/office/powerpoint/2010/main" val="161800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FADC-EDC4-DF4E-9E6B-4DE42631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8F716-37D4-124F-A0F1-7AA2AC57F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15A53-6CAD-8243-A7C2-B3D60A43D2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693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5A7D-A6B4-414B-9D23-A9EC5859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67" y="-178057"/>
            <a:ext cx="7497266" cy="857400"/>
          </a:xfrm>
        </p:spPr>
        <p:txBody>
          <a:bodyPr/>
          <a:lstStyle/>
          <a:p>
            <a:r>
              <a:rPr lang="en-US" dirty="0"/>
              <a:t>Multiple Linear Regression: 2000-2014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CB8E-B0DD-CF44-85ED-9C35AC03FD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9DB63C0-FB6C-CB44-9704-FD338B66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05237"/>
              </p:ext>
            </p:extLst>
          </p:nvPr>
        </p:nvGraphicFramePr>
        <p:xfrm>
          <a:off x="653888" y="672308"/>
          <a:ext cx="7836224" cy="4338125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3039541">
                  <a:extLst>
                    <a:ext uri="{9D8B030D-6E8A-4147-A177-3AD203B41FA5}">
                      <a16:colId xmlns:a16="http://schemas.microsoft.com/office/drawing/2014/main" val="3637801572"/>
                    </a:ext>
                  </a:extLst>
                </a:gridCol>
                <a:gridCol w="1539753">
                  <a:extLst>
                    <a:ext uri="{9D8B030D-6E8A-4147-A177-3AD203B41FA5}">
                      <a16:colId xmlns:a16="http://schemas.microsoft.com/office/drawing/2014/main" val="196018891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35143851"/>
                    </a:ext>
                  </a:extLst>
                </a:gridCol>
                <a:gridCol w="1611010">
                  <a:extLst>
                    <a:ext uri="{9D8B030D-6E8A-4147-A177-3AD203B41FA5}">
                      <a16:colId xmlns:a16="http://schemas.microsoft.com/office/drawing/2014/main" val="2044548376"/>
                    </a:ext>
                  </a:extLst>
                </a:gridCol>
              </a:tblGrid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Country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171124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708176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Income composition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90206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HIV/AIDS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62238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Adult 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367103"/>
                  </a:ext>
                </a:extLst>
              </a:tr>
              <a:tr h="352279">
                <a:tc>
                  <a:txBody>
                    <a:bodyPr/>
                    <a:lstStyle/>
                    <a:p>
                      <a:r>
                        <a:rPr lang="en-US" dirty="0"/>
                        <a:t>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21873"/>
                  </a:ext>
                </a:extLst>
              </a:tr>
              <a:tr h="323557">
                <a:tc>
                  <a:txBody>
                    <a:bodyPr/>
                    <a:lstStyle/>
                    <a:p>
                      <a:r>
                        <a:rPr lang="en-US" dirty="0"/>
                        <a:t>Schooling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89451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Diphtheria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13909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4500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Total expenditure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955195"/>
                  </a:ext>
                </a:extLst>
              </a:tr>
              <a:tr h="309489">
                <a:tc>
                  <a:txBody>
                    <a:bodyPr/>
                    <a:lstStyle/>
                    <a:p>
                      <a:r>
                        <a:rPr lang="en-US" dirty="0"/>
                        <a:t>Thinness 5-9 years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72261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Infant 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10863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Measles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4240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962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90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5A7D-A6B4-414B-9D23-A9EC5859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67" y="-178057"/>
            <a:ext cx="7497266" cy="857400"/>
          </a:xfrm>
        </p:spPr>
        <p:txBody>
          <a:bodyPr/>
          <a:lstStyle/>
          <a:p>
            <a:r>
              <a:rPr lang="en-US" dirty="0"/>
              <a:t>Multiple Linear Regression: 2000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CB8E-B0DD-CF44-85ED-9C35AC03FD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9DB63C0-FB6C-CB44-9704-FD338B66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38867"/>
              </p:ext>
            </p:extLst>
          </p:nvPr>
        </p:nvGraphicFramePr>
        <p:xfrm>
          <a:off x="653888" y="672308"/>
          <a:ext cx="7836224" cy="4338125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3039541">
                  <a:extLst>
                    <a:ext uri="{9D8B030D-6E8A-4147-A177-3AD203B41FA5}">
                      <a16:colId xmlns:a16="http://schemas.microsoft.com/office/drawing/2014/main" val="3637801572"/>
                    </a:ext>
                  </a:extLst>
                </a:gridCol>
                <a:gridCol w="1539753">
                  <a:extLst>
                    <a:ext uri="{9D8B030D-6E8A-4147-A177-3AD203B41FA5}">
                      <a16:colId xmlns:a16="http://schemas.microsoft.com/office/drawing/2014/main" val="196018891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35143851"/>
                    </a:ext>
                  </a:extLst>
                </a:gridCol>
                <a:gridCol w="1611010">
                  <a:extLst>
                    <a:ext uri="{9D8B030D-6E8A-4147-A177-3AD203B41FA5}">
                      <a16:colId xmlns:a16="http://schemas.microsoft.com/office/drawing/2014/main" val="2044548376"/>
                    </a:ext>
                  </a:extLst>
                </a:gridCol>
              </a:tblGrid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Country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171124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708176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Adult 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90206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Income composition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31.035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62238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HIV/AIDS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367103"/>
                  </a:ext>
                </a:extLst>
              </a:tr>
              <a:tr h="352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21873"/>
                  </a:ext>
                </a:extLst>
              </a:tr>
              <a:tr h="323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89451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13909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4500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955195"/>
                  </a:ext>
                </a:extLst>
              </a:tr>
              <a:tr h="3094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72261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10863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4240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962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71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5A7D-A6B4-414B-9D23-A9EC5859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67" y="-178057"/>
            <a:ext cx="7497266" cy="857400"/>
          </a:xfrm>
        </p:spPr>
        <p:txBody>
          <a:bodyPr/>
          <a:lstStyle/>
          <a:p>
            <a:r>
              <a:rPr lang="en-US" dirty="0"/>
              <a:t>Multiple Linear Regression: 2014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CB8E-B0DD-CF44-85ED-9C35AC03FD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9DB63C0-FB6C-CB44-9704-FD338B66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226885"/>
              </p:ext>
            </p:extLst>
          </p:nvPr>
        </p:nvGraphicFramePr>
        <p:xfrm>
          <a:off x="653888" y="672308"/>
          <a:ext cx="7836224" cy="4338125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3039541">
                  <a:extLst>
                    <a:ext uri="{9D8B030D-6E8A-4147-A177-3AD203B41FA5}">
                      <a16:colId xmlns:a16="http://schemas.microsoft.com/office/drawing/2014/main" val="3637801572"/>
                    </a:ext>
                  </a:extLst>
                </a:gridCol>
                <a:gridCol w="1539753">
                  <a:extLst>
                    <a:ext uri="{9D8B030D-6E8A-4147-A177-3AD203B41FA5}">
                      <a16:colId xmlns:a16="http://schemas.microsoft.com/office/drawing/2014/main" val="196018891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35143851"/>
                    </a:ext>
                  </a:extLst>
                </a:gridCol>
                <a:gridCol w="1611010">
                  <a:extLst>
                    <a:ext uri="{9D8B030D-6E8A-4147-A177-3AD203B41FA5}">
                      <a16:colId xmlns:a16="http://schemas.microsoft.com/office/drawing/2014/main" val="2044548376"/>
                    </a:ext>
                  </a:extLst>
                </a:gridCol>
              </a:tblGrid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Country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171124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708176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Income composition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90206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HIV/AIDS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-0.8829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-0.9082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62238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Diphtheria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367103"/>
                  </a:ext>
                </a:extLst>
              </a:tr>
              <a:tr h="352279">
                <a:tc>
                  <a:txBody>
                    <a:bodyPr/>
                    <a:lstStyle/>
                    <a:p>
                      <a:r>
                        <a:rPr lang="en-US" dirty="0"/>
                        <a:t>Adult 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21873"/>
                  </a:ext>
                </a:extLst>
              </a:tr>
              <a:tr h="323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89451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13909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4500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955195"/>
                  </a:ext>
                </a:extLst>
              </a:tr>
              <a:tr h="3094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72261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10863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4240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962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12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56A0-97BF-AA43-8CA6-50B22476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34945-7A2F-954F-A532-7761CB68E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E593A-D11C-214E-8C8E-E85E2B3A4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212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51E9-1255-2345-9AA2-9AB4620F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31E63-CBB4-B846-96C4-7703BAD9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CDA79-87A3-AC4E-8AE1-8FACDE887F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6290881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505</Words>
  <Application>Microsoft Macintosh PowerPoint</Application>
  <PresentationFormat>On-screen Show (16:9)</PresentationFormat>
  <Paragraphs>165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Raleway</vt:lpstr>
      <vt:lpstr>Cambria Math</vt:lpstr>
      <vt:lpstr>Arial</vt:lpstr>
      <vt:lpstr>Lato</vt:lpstr>
      <vt:lpstr>Antonio template</vt:lpstr>
      <vt:lpstr>Global Life Expectancy: How can the developing world catch up?</vt:lpstr>
      <vt:lpstr>Stakeholders</vt:lpstr>
      <vt:lpstr>Dataset</vt:lpstr>
      <vt:lpstr>Exploratory data analysis</vt:lpstr>
      <vt:lpstr>Multiple Linear Regression: 2000-2014</vt:lpstr>
      <vt:lpstr>Multiple Linear Regression: 2000</vt:lpstr>
      <vt:lpstr>Multiple Linear Regression: 2014</vt:lpstr>
      <vt:lpstr>PowerPoint Presentation</vt:lpstr>
      <vt:lpstr>PowerPoint Presentation</vt:lpstr>
      <vt:lpstr>PowerPoint Presentation</vt:lpstr>
      <vt:lpstr>PowerPoint Presentation</vt:lpstr>
      <vt:lpstr>NBA 3-Point Measurements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Future Work</vt:lpstr>
      <vt:lpstr>Questions?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3-point shot in the NBA: Analysis of Trends and Correlations with Team Success</dc:title>
  <cp:lastModifiedBy>Robert Sandberg</cp:lastModifiedBy>
  <cp:revision>39</cp:revision>
  <dcterms:modified xsi:type="dcterms:W3CDTF">2021-10-31T20:54:23Z</dcterms:modified>
</cp:coreProperties>
</file>