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345" r:id="rId3"/>
    <p:sldId id="261" r:id="rId4"/>
    <p:sldId id="334" r:id="rId5"/>
    <p:sldId id="350" r:id="rId6"/>
    <p:sldId id="335" r:id="rId7"/>
    <p:sldId id="347" r:id="rId8"/>
    <p:sldId id="348" r:id="rId9"/>
    <p:sldId id="349" r:id="rId10"/>
    <p:sldId id="346" r:id="rId11"/>
    <p:sldId id="353" r:id="rId12"/>
    <p:sldId id="337" r:id="rId13"/>
    <p:sldId id="342" r:id="rId14"/>
    <p:sldId id="344" r:id="rId15"/>
    <p:sldId id="351" r:id="rId16"/>
    <p:sldId id="352" r:id="rId17"/>
    <p:sldId id="354" r:id="rId18"/>
    <p:sldId id="355" r:id="rId19"/>
    <p:sldId id="343" r:id="rId20"/>
    <p:sldId id="338" r:id="rId21"/>
    <p:sldId id="339" r:id="rId22"/>
    <p:sldId id="340" r:id="rId23"/>
    <p:sldId id="336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4"/>
    <p:restoredTop sz="94628"/>
  </p:normalViewPr>
  <p:slideViewPr>
    <p:cSldViewPr snapToGrid="0" snapToObjects="1">
      <p:cViewPr varScale="1">
        <p:scale>
          <a:sx n="103" d="100"/>
          <a:sy n="103" d="100"/>
        </p:scale>
        <p:origin x="16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993414" y="104585"/>
            <a:ext cx="7157171" cy="2715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Life Expectancy: How can the developing world catch up?</a:t>
            </a: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BAD6E89F-8134-5641-8306-1A0D41D82742}"/>
              </a:ext>
            </a:extLst>
          </p:cNvPr>
          <p:cNvSpPr txBox="1">
            <a:spLocks/>
          </p:cNvSpPr>
          <p:nvPr/>
        </p:nvSpPr>
        <p:spPr>
          <a:xfrm>
            <a:off x="283534" y="2945974"/>
            <a:ext cx="8576930" cy="135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3400" dirty="0"/>
              <a:t>Robert Sandberg</a:t>
            </a:r>
          </a:p>
          <a:p>
            <a:pPr algn="ctr"/>
            <a:r>
              <a:rPr lang="en-US" sz="2800" dirty="0"/>
              <a:t>NYC Data Science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5AF3-1153-8440-BEE2-2AE7B03D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Schooling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2B59-EBDF-1E4F-B15F-E15F6DCE09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713B4D8-4390-7142-9462-69A90960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6760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7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251D-6CD4-164C-AF18-374EABD7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5" cy="857400"/>
          </a:xfrm>
        </p:spPr>
        <p:txBody>
          <a:bodyPr/>
          <a:lstStyle/>
          <a:p>
            <a:r>
              <a:rPr lang="en-US" dirty="0"/>
              <a:t>Multiple Linear Regression Procedure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693C7-36FB-314F-922F-0586DDDB0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countries, developed, developing</a:t>
            </a:r>
          </a:p>
          <a:p>
            <a:r>
              <a:rPr lang="en-US" dirty="0"/>
              <a:t>Removed countries with N/A values</a:t>
            </a:r>
          </a:p>
          <a:p>
            <a:r>
              <a:rPr lang="en-US" dirty="0"/>
              <a:t>Removed 3 columns due to linearly dependency</a:t>
            </a:r>
          </a:p>
          <a:p>
            <a:r>
              <a:rPr lang="en-US" dirty="0"/>
              <a:t>Step-wise regression using AIC as the penalty criteria</a:t>
            </a:r>
          </a:p>
          <a:p>
            <a:r>
              <a:rPr lang="en-US" dirty="0"/>
              <a:t>Checked regression assumptions were satisfied with plots and VIF values &lt;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DC5F-B5C3-3E45-98B3-D3077AE27C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248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5A7D-A6B4-414B-9D23-A9EC5859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67" y="-178057"/>
            <a:ext cx="7497266" cy="857400"/>
          </a:xfrm>
        </p:spPr>
        <p:txBody>
          <a:bodyPr/>
          <a:lstStyle/>
          <a:p>
            <a:r>
              <a:rPr lang="en-US" dirty="0"/>
              <a:t>Multiple Linear Regression: 2000-2014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B8E-B0DD-CF44-85ED-9C35AC03F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9DB63C0-FB6C-CB44-9704-FD338B66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905237"/>
              </p:ext>
            </p:extLst>
          </p:nvPr>
        </p:nvGraphicFramePr>
        <p:xfrm>
          <a:off x="653888" y="672308"/>
          <a:ext cx="7836224" cy="433812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3039541">
                  <a:extLst>
                    <a:ext uri="{9D8B030D-6E8A-4147-A177-3AD203B41FA5}">
                      <a16:colId xmlns:a16="http://schemas.microsoft.com/office/drawing/2014/main" val="3637801572"/>
                    </a:ext>
                  </a:extLst>
                </a:gridCol>
                <a:gridCol w="1539753">
                  <a:extLst>
                    <a:ext uri="{9D8B030D-6E8A-4147-A177-3AD203B41FA5}">
                      <a16:colId xmlns:a16="http://schemas.microsoft.com/office/drawing/2014/main" val="19601889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5143851"/>
                    </a:ext>
                  </a:extLst>
                </a:gridCol>
                <a:gridCol w="1611010">
                  <a:extLst>
                    <a:ext uri="{9D8B030D-6E8A-4147-A177-3AD203B41FA5}">
                      <a16:colId xmlns:a16="http://schemas.microsoft.com/office/drawing/2014/main" val="2044548376"/>
                    </a:ext>
                  </a:extLst>
                </a:gridCol>
              </a:tblGrid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Country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171124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08176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Income composition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90206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HIV/AIDS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62238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Adult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367103"/>
                  </a:ext>
                </a:extLst>
              </a:tr>
              <a:tr h="352279"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21873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r>
                        <a:rPr lang="en-US" dirty="0"/>
                        <a:t>Schooling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89451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Diphtheria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13909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4500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Total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55195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r>
                        <a:rPr lang="en-US" dirty="0"/>
                        <a:t>Thinness 5-9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72261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Infant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10863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Measles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4240"/>
                  </a:ext>
                </a:extLst>
              </a:tr>
              <a:tr h="258863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62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90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B8E-B0DD-CF44-85ED-9C35AC03F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8812D7C-E011-144A-8014-1B54ADE33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6698"/>
              </p:ext>
            </p:extLst>
          </p:nvPr>
        </p:nvGraphicFramePr>
        <p:xfrm>
          <a:off x="823368" y="1633709"/>
          <a:ext cx="7497264" cy="2115225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249544">
                  <a:extLst>
                    <a:ext uri="{9D8B030D-6E8A-4147-A177-3AD203B41FA5}">
                      <a16:colId xmlns:a16="http://schemas.microsoft.com/office/drawing/2014/main" val="2876717036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1480316582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218909476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2353543357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140280224"/>
                    </a:ext>
                  </a:extLst>
                </a:gridCol>
                <a:gridCol w="1249544">
                  <a:extLst>
                    <a:ext uri="{9D8B030D-6E8A-4147-A177-3AD203B41FA5}">
                      <a16:colId xmlns:a16="http://schemas.microsoft.com/office/drawing/2014/main" val="2460859954"/>
                    </a:ext>
                  </a:extLst>
                </a:gridCol>
              </a:tblGrid>
              <a:tr h="82110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Country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Adult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 composition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HIV/AIDS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55747"/>
                  </a:ext>
                </a:extLst>
              </a:tr>
              <a:tr h="64706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-0.0296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31.035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-0.1629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0.934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13779"/>
                  </a:ext>
                </a:extLst>
              </a:tr>
              <a:tr h="64706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56.21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-0.0317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30.039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-0.1425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0.941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8291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B44CD8F-C76C-FB4D-8400-660FDE762179}"/>
              </a:ext>
            </a:extLst>
          </p:cNvPr>
          <p:cNvSpPr txBox="1">
            <a:spLocks/>
          </p:cNvSpPr>
          <p:nvPr/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Multiple Linear Regression: 2000</a:t>
            </a:r>
          </a:p>
        </p:txBody>
      </p:sp>
    </p:spTree>
    <p:extLst>
      <p:ext uri="{BB962C8B-B14F-4D97-AF65-F5344CB8AC3E}">
        <p14:creationId xmlns:p14="http://schemas.microsoft.com/office/powerpoint/2010/main" val="337271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CB8E-B0DD-CF44-85ED-9C35AC03F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8812D7C-E011-144A-8014-1B54ADE33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0687"/>
              </p:ext>
            </p:extLst>
          </p:nvPr>
        </p:nvGraphicFramePr>
        <p:xfrm>
          <a:off x="416782" y="1654811"/>
          <a:ext cx="8310435" cy="2248974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1187205">
                  <a:extLst>
                    <a:ext uri="{9D8B030D-6E8A-4147-A177-3AD203B41FA5}">
                      <a16:colId xmlns:a16="http://schemas.microsoft.com/office/drawing/2014/main" val="2876717036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1480316582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218909476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2353543357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140280224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388123580"/>
                    </a:ext>
                  </a:extLst>
                </a:gridCol>
                <a:gridCol w="1187205">
                  <a:extLst>
                    <a:ext uri="{9D8B030D-6E8A-4147-A177-3AD203B41FA5}">
                      <a16:colId xmlns:a16="http://schemas.microsoft.com/office/drawing/2014/main" val="2460859954"/>
                    </a:ext>
                  </a:extLst>
                </a:gridCol>
              </a:tblGrid>
              <a:tr h="94908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Country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 composition of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Adult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HIV/AIDS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Diphtheria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655747"/>
                  </a:ext>
                </a:extLst>
              </a:tr>
              <a:tr h="6499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513779"/>
                  </a:ext>
                </a:extLst>
              </a:tr>
              <a:tr h="6499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8291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B44CD8F-C76C-FB4D-8400-660FDE762179}"/>
              </a:ext>
            </a:extLst>
          </p:cNvPr>
          <p:cNvSpPr txBox="1">
            <a:spLocks/>
          </p:cNvSpPr>
          <p:nvPr/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Multiple Linear Regression: 2014</a:t>
            </a:r>
          </a:p>
        </p:txBody>
      </p:sp>
    </p:spTree>
    <p:extLst>
      <p:ext uri="{BB962C8B-B14F-4D97-AF65-F5344CB8AC3E}">
        <p14:creationId xmlns:p14="http://schemas.microsoft.com/office/powerpoint/2010/main" val="333228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7D1F-72B9-7B47-BAC1-A634ED5C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composition of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344A2-6EB5-3644-BEBD-FD90BAF7C2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2F50CD7-13C6-644B-A86F-6D2AB2DB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9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399A-973E-7F43-B19D-FE4CE458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Adult mortality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9685E-AAC7-7C4A-9528-B4E6579CB2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8826D9D-8299-3940-BA05-628680E6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4949-CC22-E04D-9098-856DF524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HIV/AIDS death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77533-2AC0-BB44-B609-5CFFF02FDC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77362EC-8FC6-8140-9C15-9B5F7FA5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4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6204-92E4-334B-A793-C19DE577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Diphtheria immunization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362E3-F232-CF44-8750-DF64A83575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BAE49E1-6127-8046-87D8-346AB31C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4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8C8C-BAB8-BF4E-A2E3-B90CFBAB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AEB3-9DE1-E846-B59B-53C1BA3FC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286473" cy="3552300"/>
          </a:xfrm>
        </p:spPr>
        <p:txBody>
          <a:bodyPr/>
          <a:lstStyle/>
          <a:p>
            <a:r>
              <a:rPr lang="en-US" dirty="0"/>
              <a:t>Income composition of resources</a:t>
            </a:r>
          </a:p>
          <a:p>
            <a:pPr lvl="1"/>
            <a:r>
              <a:rPr lang="en-US" dirty="0"/>
              <a:t>↑ 10% utilization  ⇒  ↑ 2.75-2.99 years</a:t>
            </a:r>
          </a:p>
          <a:p>
            <a:r>
              <a:rPr lang="en-US" dirty="0"/>
              <a:t>Adult mortality rate</a:t>
            </a:r>
          </a:p>
          <a:p>
            <a:pPr lvl="1"/>
            <a:r>
              <a:rPr lang="en-US" dirty="0"/>
              <a:t>↓ 100 deaths/1000  ⇒  ↑ 1.9 years</a:t>
            </a:r>
          </a:p>
          <a:p>
            <a:r>
              <a:rPr lang="en-US" dirty="0"/>
              <a:t>HIV/AIDS death rate (0-4 years old)</a:t>
            </a:r>
          </a:p>
          <a:p>
            <a:pPr lvl="1"/>
            <a:r>
              <a:rPr lang="en-US" dirty="0"/>
              <a:t>↓ 10 deaths/1000 ⇒  ↑ 8.83-9.08 years</a:t>
            </a:r>
          </a:p>
          <a:p>
            <a:r>
              <a:rPr lang="en-US" dirty="0"/>
              <a:t>Diphtheria immunization (1-year-olds)</a:t>
            </a:r>
          </a:p>
          <a:p>
            <a:pPr lvl="1"/>
            <a:r>
              <a:rPr lang="en-US" dirty="0"/>
              <a:t>↑ 10%   ⇒  ↑ 2.75-2.99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3CC13-0BAE-1F45-A017-02811593A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564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87CB-30E8-A742-90EF-4AD947BC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A8CD9-0B69-6A40-9C33-F0AFF698F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questions and stakeholders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Multiple linear regression models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B373-E6E2-2B48-9A67-4026F380F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420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56A0-97BF-AA43-8CA6-50B22476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4945-7A2F-954F-A532-7761CB68E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E593A-D11C-214E-8C8E-E85E2B3A4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212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51E9-1255-2345-9AA2-9AB4620F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31E63-CBB4-B846-96C4-7703BAD9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CDA79-87A3-AC4E-8AE1-8FACDE887F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629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8557-D191-F343-A56A-41D3CF41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A0FD0-B336-EC45-817E-75CE82F7D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BD94-F7F1-6241-BFEF-2ED46C61E7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13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41A9-9395-6144-AE93-421156D7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8798-C63F-FE47-93A8-668E3824F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13EA6-6591-D24A-99D0-9F5B2E861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751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2866440"/>
            <a:ext cx="6462600" cy="641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699" y="3381583"/>
            <a:ext cx="64626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-US" dirty="0"/>
              <a:t>National governments and policy makers around the world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24;p17">
            <a:extLst>
              <a:ext uri="{FF2B5EF4-FFF2-40B4-BE49-F238E27FC236}">
                <a16:creationId xmlns:a16="http://schemas.microsoft.com/office/drawing/2014/main" id="{07C3755D-160F-7E43-8FD4-8DD18E230B12}"/>
              </a:ext>
            </a:extLst>
          </p:cNvPr>
          <p:cNvSpPr txBox="1">
            <a:spLocks/>
          </p:cNvSpPr>
          <p:nvPr/>
        </p:nvSpPr>
        <p:spPr>
          <a:xfrm>
            <a:off x="893700" y="0"/>
            <a:ext cx="6462600" cy="6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Research questions</a:t>
            </a:r>
          </a:p>
        </p:txBody>
      </p:sp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76A6932C-BE7F-0948-9DC8-1AD18A014BCD}"/>
              </a:ext>
            </a:extLst>
          </p:cNvPr>
          <p:cNvSpPr txBox="1">
            <a:spLocks/>
          </p:cNvSpPr>
          <p:nvPr/>
        </p:nvSpPr>
        <p:spPr>
          <a:xfrm>
            <a:off x="893699" y="533321"/>
            <a:ext cx="6860771" cy="14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What features are most important in predicting the life expectancy of a country?</a:t>
            </a:r>
          </a:p>
          <a:p>
            <a:r>
              <a:rPr lang="en-US" dirty="0"/>
              <a:t>How have these features changed over time?</a:t>
            </a:r>
          </a:p>
          <a:p>
            <a:r>
              <a:rPr lang="en-US" dirty="0"/>
              <a:t>How do these features compare for developed versus developing countries?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7CE-F989-4E42-8280-1137C3E9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8135575" cy="857400"/>
          </a:xfrm>
        </p:spPr>
        <p:txBody>
          <a:bodyPr/>
          <a:lstStyle/>
          <a:p>
            <a:r>
              <a:rPr lang="en-US" dirty="0"/>
              <a:t>World Health Organization (WHO)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C28F1-9595-004A-9D14-00131FBF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756030" cy="3552300"/>
          </a:xfrm>
        </p:spPr>
        <p:txBody>
          <a:bodyPr/>
          <a:lstStyle/>
          <a:p>
            <a:r>
              <a:rPr lang="en-US" dirty="0"/>
              <a:t>193 countries</a:t>
            </a:r>
          </a:p>
          <a:p>
            <a:r>
              <a:rPr lang="en-US" dirty="0"/>
              <a:t>Years: 2000-2014</a:t>
            </a:r>
          </a:p>
          <a:p>
            <a:r>
              <a:rPr lang="en-US" dirty="0"/>
              <a:t>20 Features: Status, </a:t>
            </a:r>
            <a:r>
              <a:rPr lang="en-US" b="1" dirty="0"/>
              <a:t>Life expectancy</a:t>
            </a:r>
            <a:r>
              <a:rPr lang="en-US" dirty="0"/>
              <a:t>, Adult mortality, Infant deaths, Alcohol, Percentage expenditure, Hepatitis B, Measles, BMI, Under 5 deaths, Polio, Total expenditure, Diphtheria, HIV/AIDS, GDP, Population, Thinness 1-19 years, Thinness 5-9 years, Income composition of resources, Schooling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18B64-B1A5-D34F-890A-6F5FE93DFD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310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76F9-D7A2-A14F-B3EF-26432CEE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6755132" cy="857400"/>
          </a:xfrm>
        </p:spPr>
        <p:txBody>
          <a:bodyPr/>
          <a:lstStyle/>
          <a:p>
            <a:r>
              <a:rPr lang="en-US" dirty="0"/>
              <a:t>Life expectancy by Country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F486B-55BE-A641-BC71-24792631B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8549A55-9A33-624B-B8CE-8B70BDF9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FADC-EDC4-DF4E-9E6B-4DE4263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867241" cy="857400"/>
          </a:xfrm>
        </p:spPr>
        <p:txBody>
          <a:bodyPr/>
          <a:lstStyle/>
          <a:p>
            <a:r>
              <a:rPr lang="en-US" dirty="0"/>
              <a:t>Life expectancy vs alcohol consumption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5A53-6CAD-8243-A7C2-B3D60A43D2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A93AC53-ED3A-8745-87BA-92C70637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6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3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C29C-F7C5-674F-B070-6794417A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5086970" cy="857400"/>
          </a:xfrm>
        </p:spPr>
        <p:txBody>
          <a:bodyPr/>
          <a:lstStyle/>
          <a:p>
            <a:r>
              <a:rPr lang="en-US" dirty="0"/>
              <a:t>Life expectancy vs BMI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92204-5AC3-7245-A8B9-DC1D4EBF73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CFA03AA-5B89-C243-94F5-9B9464C9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5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636F-F9EF-9144-8CA1-D93F025C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GDP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1E40C-6A7B-114F-B0F0-603BE6E72A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1C66DE4-1550-984F-9B7C-E8257040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1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76D2-DBFB-FE48-BAFD-50B97AFE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vs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E5167-51DC-4646-B4FF-E8D51B343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FC3BE0C-264F-C844-AD10-A81D94BA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57" y="1261393"/>
            <a:ext cx="7730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0803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456</Words>
  <Application>Microsoft Macintosh PowerPoint</Application>
  <PresentationFormat>On-screen Show (16:9)</PresentationFormat>
  <Paragraphs>154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Raleway</vt:lpstr>
      <vt:lpstr>Arial</vt:lpstr>
      <vt:lpstr>Lato</vt:lpstr>
      <vt:lpstr>Antonio template</vt:lpstr>
      <vt:lpstr>Global Life Expectancy: How can the developing world catch up?</vt:lpstr>
      <vt:lpstr>Outline</vt:lpstr>
      <vt:lpstr>Stakeholders</vt:lpstr>
      <vt:lpstr>World Health Organization (WHO) Dataset</vt:lpstr>
      <vt:lpstr>Life expectancy by Country Status</vt:lpstr>
      <vt:lpstr>Life expectancy vs alcohol consumption</vt:lpstr>
      <vt:lpstr>Life expectancy vs BMI</vt:lpstr>
      <vt:lpstr>Life expectancy vs GDP</vt:lpstr>
      <vt:lpstr>Life expectancy vs Population</vt:lpstr>
      <vt:lpstr>Life expectancy vs Schooling</vt:lpstr>
      <vt:lpstr>Multiple Linear Regression Procedure</vt:lpstr>
      <vt:lpstr>Multiple Linear Regression: 2000-2014</vt:lpstr>
      <vt:lpstr>PowerPoint Presentation</vt:lpstr>
      <vt:lpstr>PowerPoint Presentation</vt:lpstr>
      <vt:lpstr>Income composition of resources</vt:lpstr>
      <vt:lpstr>Adult mortality rate</vt:lpstr>
      <vt:lpstr>HIV/AIDS death rate</vt:lpstr>
      <vt:lpstr>Diphtheria immunization %</vt:lpstr>
      <vt:lpstr>Conclusions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3-point shot in the NBA: Analysis of Trends and Correlations with Team Success</dc:title>
  <cp:lastModifiedBy>Robert Sandberg</cp:lastModifiedBy>
  <cp:revision>57</cp:revision>
  <dcterms:modified xsi:type="dcterms:W3CDTF">2021-10-31T22:49:59Z</dcterms:modified>
</cp:coreProperties>
</file>