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61" r:id="rId3"/>
    <p:sldId id="323" r:id="rId4"/>
    <p:sldId id="325" r:id="rId5"/>
    <p:sldId id="296" r:id="rId6"/>
    <p:sldId id="305" r:id="rId7"/>
    <p:sldId id="306" r:id="rId8"/>
    <p:sldId id="310" r:id="rId9"/>
    <p:sldId id="307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7" r:id="rId20"/>
    <p:sldId id="295" r:id="rId21"/>
    <p:sldId id="331" r:id="rId22"/>
    <p:sldId id="332" r:id="rId23"/>
    <p:sldId id="333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20"/>
  </p:normalViewPr>
  <p:slideViewPr>
    <p:cSldViewPr snapToGrid="0" snapToObjects="1">
      <p:cViewPr varScale="1">
        <p:scale>
          <a:sx n="173" d="100"/>
          <a:sy n="173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8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7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4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9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83535" y="104585"/>
            <a:ext cx="8576930" cy="271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3-point shot in the NBA: Analysis of Trends and Correlations with Team Success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BAD6E89F-8134-5641-8306-1A0D41D82742}"/>
              </a:ext>
            </a:extLst>
          </p:cNvPr>
          <p:cNvSpPr txBox="1">
            <a:spLocks/>
          </p:cNvSpPr>
          <p:nvPr/>
        </p:nvSpPr>
        <p:spPr>
          <a:xfrm>
            <a:off x="283535" y="2919080"/>
            <a:ext cx="8576930" cy="135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400" dirty="0"/>
              <a:t>Robert Sandberg</a:t>
            </a:r>
          </a:p>
          <a:p>
            <a:pPr algn="ctr"/>
            <a:r>
              <a:rPr lang="en-US" sz="2800" dirty="0"/>
              <a:t>NYC Data Science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FE224-EF72-664D-A333-9F5A7BE5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18D5BD7C-23E4-734F-A930-E0E96AC1862D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242677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12C87-1438-BA4E-A521-D26E60B4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38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9245CFCA-096E-A345-8F30-AA64CC3F33F1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180439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E5788-C900-0942-A5EF-21611AF9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38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DF057A4F-0370-854C-8E9D-7F1EDAACA20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34012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E0A1-2C1C-8E46-A7E4-1B796320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4B2A3EC8-D239-6343-838F-A5876BF669F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384333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6DD5-FA34-0D41-83B0-A268A8B0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52868066-C429-FA4E-B284-2C8C963DEF6A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16447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507E2-D818-B543-98E5-54C380B3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612FB59D-E89E-FA4B-9F9E-24F454C81CEA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125049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35D4E-AE48-CA4F-A2D0-4AE189D3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CCEE34E8-476C-FB4B-9A68-7DC043AD703A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228069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17612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Shots at or near the rim (2 feet or less) are the most efficient shot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Otherwise, 3-pointers offer a better return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3PT% does not correlate well with wins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EFG% does correlate with wins, especially at </a:t>
            </a:r>
            <a:r>
              <a:rPr lang="en-US" dirty="0"/>
              <a:t>the extreme values</a:t>
            </a:r>
            <a:endParaRPr lang="en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51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61507" y="238878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61507" y="795599"/>
            <a:ext cx="8874641" cy="4214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This dataset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Include other statistical categories (turnovers, FT%, rebounds, etc.) in correlations with wins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Analyze individual players’ shooting abilities/tendencies, especially at the end of games (using time and score)</a:t>
            </a:r>
          </a:p>
          <a:p>
            <a:pPr lvl="0"/>
            <a:r>
              <a:rPr lang="en" dirty="0"/>
              <a:t>Additional datasets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Location of shot attempts and nearest defender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Predictive model of FG% (on an individual and team  basis) as a function of location and nearest defender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endParaRPr lang="en" dirty="0"/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endParaRPr lang="en" dirty="0"/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96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A0575B-CA43-844F-BE17-FCA5F3C4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F3597-E709-E44F-976A-E1C913481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28975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2411577"/>
            <a:ext cx="6462600" cy="2568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Team owners/General Managers/Scouts: Decision making on players to acquire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Coaches: Decision making on offensive and defensive strategies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Players: Decision making on what types of shots to practice and improve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07C3755D-160F-7E43-8FD4-8DD18E230B12}"/>
              </a:ext>
            </a:extLst>
          </p:cNvPr>
          <p:cNvSpPr txBox="1">
            <a:spLocks/>
          </p:cNvSpPr>
          <p:nvPr/>
        </p:nvSpPr>
        <p:spPr>
          <a:xfrm>
            <a:off x="893700" y="0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Research questions</a:t>
            </a:r>
          </a:p>
        </p:txBody>
      </p:sp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76A6932C-BE7F-0948-9DC8-1AD18A014BCD}"/>
              </a:ext>
            </a:extLst>
          </p:cNvPr>
          <p:cNvSpPr txBox="1">
            <a:spLocks/>
          </p:cNvSpPr>
          <p:nvPr/>
        </p:nvSpPr>
        <p:spPr>
          <a:xfrm>
            <a:off x="893700" y="533321"/>
            <a:ext cx="6462600" cy="14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What types of shots are most efficient?</a:t>
            </a:r>
          </a:p>
          <a:p>
            <a:r>
              <a:rPr lang="en-US" dirty="0"/>
              <a:t>What shot making strategies are correlated with more wins?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054610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Datasets: csv files for every NBA season, each containing every play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Pandas </a:t>
            </a:r>
            <a:r>
              <a:rPr lang="en" dirty="0" err="1"/>
              <a:t>DataFrame</a:t>
            </a: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Text parsing (</a:t>
            </a:r>
            <a:r>
              <a:rPr lang="en" dirty="0" err="1"/>
              <a:t>RegEx</a:t>
            </a:r>
            <a:r>
              <a:rPr lang="en" dirty="0"/>
              <a:t>, e.g.)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27674A09-0C5A-A944-8EF4-9CFFE15C1C7B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Data and Methods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AC31C3-2B2A-594F-8C94-25ED48E2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" y="859242"/>
            <a:ext cx="9137972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0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5E72C-A9BD-1D4E-9A1B-1F8E8EFA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5936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5060" y="217612"/>
            <a:ext cx="894421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Shot Attempts: 2019-20 Playoffs</a:t>
            </a:r>
          </a:p>
        </p:txBody>
      </p:sp>
    </p:spTree>
    <p:extLst>
      <p:ext uri="{BB962C8B-B14F-4D97-AF65-F5344CB8AC3E}">
        <p14:creationId xmlns:p14="http://schemas.microsoft.com/office/powerpoint/2010/main" val="350061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C0C43-1286-FC47-B3EE-411C4142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326065" y="217612"/>
            <a:ext cx="8703209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Field Goal %: 2019-20 Playoffs</a:t>
            </a:r>
          </a:p>
        </p:txBody>
      </p:sp>
    </p:spTree>
    <p:extLst>
      <p:ext uri="{BB962C8B-B14F-4D97-AF65-F5344CB8AC3E}">
        <p14:creationId xmlns:p14="http://schemas.microsoft.com/office/powerpoint/2010/main" val="210455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D439-E126-7249-B820-D9D52801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9" name="Google Shape;124;p17">
            <a:extLst>
              <a:ext uri="{FF2B5EF4-FFF2-40B4-BE49-F238E27FC236}">
                <a16:creationId xmlns:a16="http://schemas.microsoft.com/office/drawing/2014/main" id="{D23B371D-1D2A-DB42-A839-13B23A7822F2}"/>
              </a:ext>
            </a:extLst>
          </p:cNvPr>
          <p:cNvSpPr txBox="1">
            <a:spLocks/>
          </p:cNvSpPr>
          <p:nvPr/>
        </p:nvSpPr>
        <p:spPr>
          <a:xfrm>
            <a:off x="326065" y="217612"/>
            <a:ext cx="8703209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EFG %: 2019-20 Playoffs</a:t>
            </a:r>
          </a:p>
        </p:txBody>
      </p:sp>
    </p:spTree>
    <p:extLst>
      <p:ext uri="{BB962C8B-B14F-4D97-AF65-F5344CB8AC3E}">
        <p14:creationId xmlns:p14="http://schemas.microsoft.com/office/powerpoint/2010/main" val="161800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17612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NBA 3-Point Measurements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0FD626-92BF-B448-9AEE-CE590A41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0" y="841313"/>
            <a:ext cx="8250300" cy="40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690319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Effective Field Goal (EFG) 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8159A6F-E4FA-F04C-8D5B-741395C9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</p:spPr>
        <p:txBody>
          <a:bodyPr/>
          <a:lstStyle/>
          <a:p>
            <a:r>
              <a:rPr lang="en-US" dirty="0"/>
              <a:t>Weighted average of 2-point shots and 3-point shots (expected value)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E5658-360F-9144-A124-B26892972E2E}"/>
                  </a:ext>
                </a:extLst>
              </p:cNvPr>
              <p:cNvSpPr txBox="1"/>
              <p:nvPr/>
            </p:nvSpPr>
            <p:spPr>
              <a:xfrm>
                <a:off x="994423" y="2964106"/>
                <a:ext cx="6143565" cy="938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𝑚𝑎𝑘𝑒𝑠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𝑚𝑎𝑘𝑒𝑠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∗1.5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𝑎𝑡𝑡𝑒𝑚𝑝𝑡𝑠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𝑎𝑡𝑡𝑒𝑚𝑝𝑡𝑠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E5658-360F-9144-A124-B2689297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3" y="2964106"/>
                <a:ext cx="6143565" cy="938334"/>
              </a:xfrm>
              <a:prstGeom prst="rect">
                <a:avLst/>
              </a:prstGeom>
              <a:blipFill>
                <a:blip r:embed="rId2"/>
                <a:stretch>
                  <a:fillRect t="-266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4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79F0D-110B-E440-ADA2-40EB8DB3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Frequency of 3-Point Attempts</a:t>
            </a:r>
          </a:p>
        </p:txBody>
      </p:sp>
    </p:spTree>
    <p:extLst>
      <p:ext uri="{BB962C8B-B14F-4D97-AF65-F5344CB8AC3E}">
        <p14:creationId xmlns:p14="http://schemas.microsoft.com/office/powerpoint/2010/main" val="88773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FB039-B354-D74B-9D15-09282028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8135576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Shot Attempts: 2019-20</a:t>
            </a:r>
          </a:p>
        </p:txBody>
      </p:sp>
    </p:spTree>
    <p:extLst>
      <p:ext uri="{BB962C8B-B14F-4D97-AF65-F5344CB8AC3E}">
        <p14:creationId xmlns:p14="http://schemas.microsoft.com/office/powerpoint/2010/main" val="50477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FC761-936D-8E42-90CF-886D2634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Field Goal %</a:t>
            </a:r>
          </a:p>
        </p:txBody>
      </p:sp>
    </p:spTree>
    <p:extLst>
      <p:ext uri="{BB962C8B-B14F-4D97-AF65-F5344CB8AC3E}">
        <p14:creationId xmlns:p14="http://schemas.microsoft.com/office/powerpoint/2010/main" val="348831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ADD4A-DA0C-2D48-9989-AD9268D7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7328812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Effective Field Goal %</a:t>
            </a:r>
          </a:p>
        </p:txBody>
      </p:sp>
    </p:spTree>
    <p:extLst>
      <p:ext uri="{BB962C8B-B14F-4D97-AF65-F5344CB8AC3E}">
        <p14:creationId xmlns:p14="http://schemas.microsoft.com/office/powerpoint/2010/main" val="213719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989E0-292A-7441-95BD-CCE8A8BC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399674564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368</Words>
  <Application>Microsoft Macintosh PowerPoint</Application>
  <PresentationFormat>On-screen Show (16:9)</PresentationFormat>
  <Paragraphs>70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Lato</vt:lpstr>
      <vt:lpstr>Raleway</vt:lpstr>
      <vt:lpstr>Cambria Math</vt:lpstr>
      <vt:lpstr>Antonio template</vt:lpstr>
      <vt:lpstr>The 3-point shot in the NBA: Analysis of Trends and Correlations with Team Success</vt:lpstr>
      <vt:lpstr>Stakeholders</vt:lpstr>
      <vt:lpstr>NBA 3-Point 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Future Work</vt:lpstr>
      <vt:lpstr>Questions?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3-point shot in the NBA: Analysis of Trends and Correlations with Team Success</dc:title>
  <cp:lastModifiedBy>Robert Sandberg</cp:lastModifiedBy>
  <cp:revision>27</cp:revision>
  <dcterms:modified xsi:type="dcterms:W3CDTF">2021-10-18T01:49:57Z</dcterms:modified>
</cp:coreProperties>
</file>