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swald Regular"/>
      <p:regular r:id="rId21"/>
      <p:bold r:id="rId22"/>
    </p:embeddedFont>
    <p:embeddedFont>
      <p:font typeface="Average"/>
      <p:regular r:id="rId23"/>
    </p:embeddedFont>
    <p:embeddedFont>
      <p:font typeface="Oswald"/>
      <p:regular r:id="rId24"/>
      <p:bold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Regular-bold.fntdata"/><Relationship Id="rId21" Type="http://schemas.openxmlformats.org/officeDocument/2006/relationships/font" Target="fonts/OswaldRegular-regular.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regular.fntdata"/><Relationship Id="rId25" Type="http://schemas.openxmlformats.org/officeDocument/2006/relationships/font" Target="fonts/Oswald-bold.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6cc3d7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6cc3d7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my name is ______, I have an internship at ______ (or am looking)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main changes</a:t>
            </a:r>
            <a:endParaRPr/>
          </a:p>
          <a:p>
            <a:pPr indent="-298450" lvl="0" marL="457200" rtl="0" algn="l">
              <a:spcBef>
                <a:spcPts val="0"/>
              </a:spcBef>
              <a:spcAft>
                <a:spcPts val="0"/>
              </a:spcAft>
              <a:buSzPts val="1100"/>
              <a:buChar char="-"/>
            </a:pPr>
            <a:r>
              <a:rPr lang="en"/>
              <a:t>Main focus: was flow improvements of the web application for students</a:t>
            </a:r>
            <a:endParaRPr/>
          </a:p>
          <a:p>
            <a:pPr indent="-298450" lvl="0" marL="457200" rtl="0" algn="l">
              <a:spcBef>
                <a:spcPts val="0"/>
              </a:spcBef>
              <a:spcAft>
                <a:spcPts val="0"/>
              </a:spcAft>
              <a:buSzPts val="1100"/>
              <a:buChar char="-"/>
            </a:pPr>
            <a:r>
              <a:rPr lang="en"/>
              <a:t>We interviewed students to see pain points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f60658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f60658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f606581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f606581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a6cc3d7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a6cc3d7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Hailey</a:t>
            </a:r>
            <a:endParaRPr/>
          </a:p>
          <a:p>
            <a:pPr indent="0" lvl="0" marL="0" rtl="0" algn="l">
              <a:spcBef>
                <a:spcPts val="0"/>
              </a:spcBef>
              <a:spcAft>
                <a:spcPts val="0"/>
              </a:spcAft>
              <a:buNone/>
            </a:pPr>
            <a:r>
              <a:rPr lang="en"/>
              <a:t>While we go through our demo in a minute, you will likely notice a paper trail in our project. What I mean is, there are no online signatures or form submissions because of legal reasons. The WCTC lawyers are skeptical about the online application process so we will show them it is possible to successfully use this system for all we need and at a later date, online form submission and payments will be added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9466564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9466564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Nick will talk and </a:t>
            </a:r>
            <a:r>
              <a:rPr lang="en"/>
              <a:t>Hailey</a:t>
            </a:r>
            <a:r>
              <a:rPr lang="en"/>
              <a:t> will click away!</a:t>
            </a:r>
            <a:endParaRPr/>
          </a:p>
          <a:p>
            <a:pPr indent="0" lvl="0" marL="0" rtl="0" algn="l">
              <a:lnSpc>
                <a:spcPct val="115000"/>
              </a:lnSpc>
              <a:spcBef>
                <a:spcPts val="1600"/>
              </a:spcBef>
              <a:spcAft>
                <a:spcPts val="0"/>
              </a:spcAft>
              <a:buNone/>
            </a:pPr>
            <a:r>
              <a:rPr lang="en"/>
              <a:t>Sign in as a coordinator/</a:t>
            </a:r>
            <a:endParaRPr/>
          </a:p>
          <a:p>
            <a:pPr indent="0" lvl="0" marL="0" rtl="0" algn="l">
              <a:lnSpc>
                <a:spcPct val="115000"/>
              </a:lnSpc>
              <a:spcBef>
                <a:spcPts val="1600"/>
              </a:spcBef>
              <a:spcAft>
                <a:spcPts val="0"/>
              </a:spcAft>
              <a:buNone/>
            </a:pPr>
            <a:r>
              <a:rPr lang="en"/>
              <a:t>Create a trip(from recreate trip)/explain trip details a little (custom questions)</a:t>
            </a:r>
            <a:endParaRPr/>
          </a:p>
          <a:p>
            <a:pPr indent="0" lvl="0" marL="0" rtl="0" algn="l">
              <a:lnSpc>
                <a:spcPct val="115000"/>
              </a:lnSpc>
              <a:spcBef>
                <a:spcPts val="1600"/>
              </a:spcBef>
              <a:spcAft>
                <a:spcPts val="0"/>
              </a:spcAft>
              <a:buNone/>
            </a:pPr>
            <a:r>
              <a:rPr lang="en"/>
              <a:t>Create a student account/</a:t>
            </a:r>
            <a:endParaRPr/>
          </a:p>
          <a:p>
            <a:pPr indent="0" lvl="0" marL="0" rtl="0" algn="l">
              <a:lnSpc>
                <a:spcPct val="115000"/>
              </a:lnSpc>
              <a:spcBef>
                <a:spcPts val="1600"/>
              </a:spcBef>
              <a:spcAft>
                <a:spcPts val="0"/>
              </a:spcAft>
              <a:buNone/>
            </a:pPr>
            <a:r>
              <a:rPr lang="en"/>
              <a:t>Update profile</a:t>
            </a:r>
            <a:endParaRPr/>
          </a:p>
          <a:p>
            <a:pPr indent="0" lvl="0" marL="0" rtl="0" algn="l">
              <a:lnSpc>
                <a:spcPct val="115000"/>
              </a:lnSpc>
              <a:spcBef>
                <a:spcPts val="1600"/>
              </a:spcBef>
              <a:spcAft>
                <a:spcPts val="0"/>
              </a:spcAft>
              <a:buNone/>
            </a:pPr>
            <a:r>
              <a:rPr lang="en"/>
              <a:t>Sign up for a trip,(custom questions)</a:t>
            </a:r>
            <a:endParaRPr/>
          </a:p>
          <a:p>
            <a:pPr indent="0" lvl="0" marL="0" rtl="0" algn="l">
              <a:lnSpc>
                <a:spcPct val="115000"/>
              </a:lnSpc>
              <a:spcBef>
                <a:spcPts val="1600"/>
              </a:spcBef>
              <a:spcAft>
                <a:spcPts val="0"/>
              </a:spcAft>
              <a:buNone/>
            </a:pPr>
            <a:r>
              <a:rPr lang="en"/>
              <a:t>Submitted forms as a student</a:t>
            </a:r>
            <a:endParaRPr/>
          </a:p>
          <a:p>
            <a:pPr indent="0" lvl="0" marL="0" rtl="0" algn="l">
              <a:lnSpc>
                <a:spcPct val="115000"/>
              </a:lnSpc>
              <a:spcBef>
                <a:spcPts val="1600"/>
              </a:spcBef>
              <a:spcAft>
                <a:spcPts val="0"/>
              </a:spcAft>
              <a:buNone/>
            </a:pPr>
            <a:r>
              <a:rPr lang="en"/>
              <a:t>Approve as coordinator forms</a:t>
            </a:r>
            <a:endParaRPr/>
          </a:p>
          <a:p>
            <a:pPr indent="0" lvl="0" marL="0" rtl="0" algn="l">
              <a:lnSpc>
                <a:spcPct val="115000"/>
              </a:lnSpc>
              <a:spcBef>
                <a:spcPts val="1600"/>
              </a:spcBef>
              <a:spcAft>
                <a:spcPts val="0"/>
              </a:spcAft>
              <a:buNone/>
            </a:pPr>
            <a:r>
              <a:rPr lang="en"/>
              <a:t>Payment approval student/coordinator</a:t>
            </a:r>
            <a:endParaRPr/>
          </a:p>
          <a:p>
            <a:pPr indent="0" lvl="0" marL="0" rtl="0" algn="l">
              <a:lnSpc>
                <a:spcPct val="115000"/>
              </a:lnSpc>
              <a:spcBef>
                <a:spcPts val="1600"/>
              </a:spcBef>
              <a:spcAft>
                <a:spcPts val="0"/>
              </a:spcAft>
              <a:buNone/>
            </a:pPr>
            <a:r>
              <a:rPr lang="en"/>
              <a:t>Deny student/delete trip </a:t>
            </a:r>
            <a:endParaRPr/>
          </a:p>
          <a:p>
            <a:pPr indent="0" lvl="0" marL="0" rtl="0" algn="l">
              <a:lnSpc>
                <a:spcPct val="115000"/>
              </a:lnSpc>
              <a:spcBef>
                <a:spcPts val="1600"/>
              </a:spcBef>
              <a:spcAft>
                <a:spcPts val="0"/>
              </a:spcAft>
              <a:buNone/>
            </a:pPr>
            <a:r>
              <a:rPr lang="en"/>
              <a:t>Coordinator accepts trip???</a:t>
            </a:r>
            <a:endParaRPr/>
          </a:p>
          <a:p>
            <a:pPr indent="0" lvl="0" marL="0" rtl="0" algn="l">
              <a:lnSpc>
                <a:spcPct val="115000"/>
              </a:lnSpc>
              <a:spcBef>
                <a:spcPts val="1600"/>
              </a:spcBef>
              <a:spcAft>
                <a:spcPts val="0"/>
              </a:spcAft>
              <a:buNone/>
            </a:pPr>
            <a:r>
              <a:rPr b="1" lang="en"/>
              <a:t>Central coord forms view and print</a:t>
            </a:r>
            <a:endParaRPr b="1"/>
          </a:p>
          <a:p>
            <a:pPr indent="0" lvl="0" marL="0" rtl="0" algn="l">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a6cc3d77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6cc3d7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Semester, initiate Q/A, and thanks for listening everyone!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a7f7b60c4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a7f7b60c4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Jessie</a:t>
            </a:r>
            <a:endParaRPr/>
          </a:p>
          <a:p>
            <a:pPr indent="0" lvl="0" marL="0" rtl="0" algn="l">
              <a:spcBef>
                <a:spcPts val="0"/>
              </a:spcBef>
              <a:spcAft>
                <a:spcPts val="0"/>
              </a:spcAft>
              <a:buNone/>
            </a:pPr>
            <a:r>
              <a:rPr lang="en"/>
              <a:t>Make it more personal is in backlog</a:t>
            </a:r>
            <a:endParaRPr/>
          </a:p>
          <a:p>
            <a:pPr indent="0" lvl="0" marL="0" rtl="0" algn="l">
              <a:spcBef>
                <a:spcPts val="0"/>
              </a:spcBef>
              <a:spcAft>
                <a:spcPts val="0"/>
              </a:spcAft>
              <a:buNone/>
            </a:pPr>
            <a:r>
              <a:rPr lang="en"/>
              <a:t>Hailey -Screenshots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907be71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07be71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JESSIE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rPr lang="en" sz="3000">
                <a:solidFill>
                  <a:schemeClr val="dk1"/>
                </a:solidFill>
                <a:latin typeface="Oswald"/>
                <a:ea typeface="Oswald"/>
                <a:cs typeface="Oswald"/>
                <a:sym typeface="Oswald"/>
              </a:rPr>
              <a:t>What is it?</a:t>
            </a:r>
            <a:endParaRPr sz="30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accent3"/>
                </a:solidFill>
                <a:latin typeface="Helvetica Neue Light"/>
                <a:ea typeface="Helvetica Neue Light"/>
                <a:cs typeface="Helvetica Neue Light"/>
                <a:sym typeface="Helvetica Neue Light"/>
              </a:rPr>
              <a:t>Coordinator create trip</a:t>
            </a:r>
            <a:endParaRPr sz="1800">
              <a:solidFill>
                <a:schemeClr val="accent3"/>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800">
                <a:solidFill>
                  <a:schemeClr val="accent3"/>
                </a:solidFill>
                <a:latin typeface="Helvetica Neue Light"/>
                <a:ea typeface="Helvetica Neue Light"/>
                <a:cs typeface="Helvetica Neue Light"/>
                <a:sym typeface="Helvetica Neue Light"/>
              </a:rPr>
              <a:t>Student can sign up for trip</a:t>
            </a:r>
            <a:endParaRPr sz="1800">
              <a:solidFill>
                <a:schemeClr val="accent3"/>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800">
                <a:solidFill>
                  <a:schemeClr val="accent3"/>
                </a:solidFill>
                <a:latin typeface="Helvetica Neue Light"/>
                <a:ea typeface="Helvetica Neue Light"/>
                <a:cs typeface="Helvetica Neue Light"/>
                <a:sym typeface="Helvetica Neue Light"/>
              </a:rPr>
              <a:t>Keep both Coordinator and Student on the same page for completion status of forms and payment</a:t>
            </a:r>
            <a:endParaRPr sz="1800">
              <a:solidFill>
                <a:schemeClr val="accent3"/>
              </a:solidFill>
              <a:latin typeface="Helvetica Neue Light"/>
              <a:ea typeface="Helvetica Neue Light"/>
              <a:cs typeface="Helvetica Neue Light"/>
              <a:sym typeface="Helvetica Neue Light"/>
            </a:endParaRPr>
          </a:p>
          <a:p>
            <a:pPr indent="0" lvl="0" marL="0" rtl="0" algn="l">
              <a:spcBef>
                <a:spcPts val="1600"/>
              </a:spcBef>
              <a:spcAft>
                <a:spcPts val="0"/>
              </a:spcAft>
              <a:buNone/>
            </a:pPr>
            <a:r>
              <a:t/>
            </a:r>
            <a:endParaRPr sz="3000">
              <a:solidFill>
                <a:schemeClr val="dk1"/>
              </a:solidFill>
              <a:latin typeface="Oswald"/>
              <a:ea typeface="Oswald"/>
              <a:cs typeface="Oswald"/>
              <a:sym typeface="Oswa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a6cc3d77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6cc3d77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a:p>
            <a:pPr indent="0" lvl="0" marL="0" rtl="0" algn="l">
              <a:spcBef>
                <a:spcPts val="0"/>
              </a:spcBef>
              <a:spcAft>
                <a:spcPts val="0"/>
              </a:spcAft>
              <a:buNone/>
            </a:pPr>
            <a:r>
              <a:rPr lang="en"/>
              <a:t>Now you may be asking… how did you accomplish this?</a:t>
            </a:r>
            <a:endParaRPr/>
          </a:p>
          <a:p>
            <a:pPr indent="0" lvl="0" marL="0" rtl="0" algn="l">
              <a:spcBef>
                <a:spcPts val="0"/>
              </a:spcBef>
              <a:spcAft>
                <a:spcPts val="0"/>
              </a:spcAft>
              <a:buNone/>
            </a:pPr>
            <a:r>
              <a:rPr lang="en"/>
              <a:t>Keywords - Coordinator/Student pages, Streamlined, </a:t>
            </a:r>
            <a:r>
              <a:rPr lang="en"/>
              <a:t>Accessibility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6cc3d77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6cc3d77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a:p>
            <a:pPr indent="0" lvl="0" marL="0" rtl="0" algn="l">
              <a:spcBef>
                <a:spcPts val="0"/>
              </a:spcBef>
              <a:spcAft>
                <a:spcPts val="0"/>
              </a:spcAft>
              <a:buNone/>
            </a:pPr>
            <a:r>
              <a:rPr lang="en"/>
              <a:t>-Overview-</a:t>
            </a:r>
            <a:endParaRPr/>
          </a:p>
          <a:p>
            <a:pPr indent="0" lvl="0" marL="0" rtl="0" algn="l">
              <a:spcBef>
                <a:spcPts val="0"/>
              </a:spcBef>
              <a:spcAft>
                <a:spcPts val="0"/>
              </a:spcAft>
              <a:buNone/>
            </a:pPr>
            <a:r>
              <a:rPr lang="en"/>
              <a:t>What we did was --- Interviews.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9466564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466564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a:p>
            <a:pPr indent="0" lvl="0" marL="0" rtl="0" algn="l">
              <a:spcBef>
                <a:spcPts val="0"/>
              </a:spcBef>
              <a:spcAft>
                <a:spcPts val="0"/>
              </a:spcAft>
              <a:buNone/>
            </a:pPr>
            <a:r>
              <a:rPr lang="en"/>
              <a:t>Keywords - I</a:t>
            </a:r>
            <a:r>
              <a:rPr lang="en"/>
              <a:t>ntuitive, User Evaluation , to-do 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f606581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f606581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f606581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f606581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7f7b6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7f7b6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Hailey</a:t>
            </a:r>
            <a:endParaRPr/>
          </a:p>
          <a:p>
            <a:pPr indent="0" lvl="0" marL="0" rtl="0" algn="l">
              <a:spcBef>
                <a:spcPts val="0"/>
              </a:spcBef>
              <a:spcAft>
                <a:spcPts val="0"/>
              </a:spcAft>
              <a:buNone/>
            </a:pPr>
            <a:r>
              <a:rPr lang="en"/>
              <a:t>Wording (deny/reject form and upcoming/my trips)</a:t>
            </a:r>
            <a:endParaRPr/>
          </a:p>
          <a:p>
            <a:pPr indent="0" lvl="0" marL="0" rtl="0" algn="l">
              <a:spcBef>
                <a:spcPts val="0"/>
              </a:spcBef>
              <a:spcAft>
                <a:spcPts val="0"/>
              </a:spcAft>
              <a:buNone/>
            </a:pPr>
            <a:r>
              <a:rPr lang="en"/>
              <a:t>Tooltips for icons so user can know what it means</a:t>
            </a:r>
            <a:endParaRPr/>
          </a:p>
          <a:p>
            <a:pPr indent="0" lvl="0" marL="0" rtl="0" algn="l">
              <a:spcBef>
                <a:spcPts val="0"/>
              </a:spcBef>
              <a:spcAft>
                <a:spcPts val="0"/>
              </a:spcAft>
              <a:buNone/>
            </a:pPr>
            <a:r>
              <a:rPr lang="en"/>
              <a:t>Were showing other coordinator trips, not needed and distracting...only need their trips</a:t>
            </a:r>
            <a:endParaRPr/>
          </a:p>
          <a:p>
            <a:pPr indent="0" lvl="0" marL="0" rtl="0" algn="l">
              <a:spcBef>
                <a:spcPts val="0"/>
              </a:spcBef>
              <a:spcAft>
                <a:spcPts val="0"/>
              </a:spcAft>
              <a:buNone/>
            </a:pPr>
            <a:r>
              <a:rPr lang="en"/>
              <a:t>Undo ( form approval / rejection) because it could be a mistake </a:t>
            </a:r>
            <a:endParaRPr/>
          </a:p>
          <a:p>
            <a:pPr indent="0" lvl="0" marL="0" rtl="0" algn="l">
              <a:spcBef>
                <a:spcPts val="0"/>
              </a:spcBef>
              <a:spcAft>
                <a:spcPts val="0"/>
              </a:spcAft>
              <a:buNone/>
            </a:pPr>
            <a:r>
              <a:rPr lang="en"/>
              <a:t>Sub navigation menu</a:t>
            </a:r>
            <a:endParaRPr/>
          </a:p>
          <a:p>
            <a:pPr indent="0" lvl="0" marL="0" rtl="0" algn="l">
              <a:spcBef>
                <a:spcPts val="0"/>
              </a:spcBef>
              <a:spcAft>
                <a:spcPts val="0"/>
              </a:spcAft>
              <a:buNone/>
            </a:pPr>
            <a:r>
              <a:rPr lang="en"/>
              <a:t>Deny a student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a7f7b60c4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7f7b60c4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Jessie</a:t>
            </a:r>
            <a:endParaRPr/>
          </a:p>
          <a:p>
            <a:pPr indent="0" lvl="0" marL="0" rtl="0" algn="l">
              <a:spcBef>
                <a:spcPts val="0"/>
              </a:spcBef>
              <a:spcAft>
                <a:spcPts val="0"/>
              </a:spcAft>
              <a:buNone/>
            </a:pPr>
            <a:r>
              <a:rPr lang="en"/>
              <a:t>Hailey -Screenshots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1">
  <p:cSld name="TITLE_2">
    <p:bg>
      <p:bgPr>
        <a:gradFill>
          <a:gsLst>
            <a:gs pos="0">
              <a:srgbClr val="88D3CE"/>
            </a:gs>
            <a:gs pos="100000">
              <a:srgbClr val="423864"/>
            </a:gs>
          </a:gsLst>
          <a:lin ang="5400700" scaled="0"/>
        </a:gra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flipH="1">
            <a:off x="1375550" y="3092475"/>
            <a:ext cx="6393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61" name="Google Shape;61;p14"/>
          <p:cNvSpPr txBox="1"/>
          <p:nvPr>
            <p:ph idx="1" type="subTitle"/>
          </p:nvPr>
        </p:nvSpPr>
        <p:spPr>
          <a:xfrm flipH="1">
            <a:off x="2750257" y="3636375"/>
            <a:ext cx="3643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pic>
        <p:nvPicPr>
          <p:cNvPr id="62" name="Google Shape;62;p14"/>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mt="39000"/>
          </a:blip>
          <a:stretch>
            <a:fillRect/>
          </a:stretch>
        </p:blipFill>
        <p:spPr>
          <a:xfrm>
            <a:off x="279725" y="707495"/>
            <a:ext cx="3728550" cy="3728526"/>
          </a:xfrm>
          <a:prstGeom prst="rect">
            <a:avLst/>
          </a:prstGeom>
          <a:noFill/>
          <a:ln>
            <a:noFill/>
          </a:ln>
        </p:spPr>
      </p:pic>
      <p:sp>
        <p:nvSpPr>
          <p:cNvPr id="68" name="Google Shape;68;p15"/>
          <p:cNvSpPr txBox="1"/>
          <p:nvPr>
            <p:ph type="ctrTitle"/>
          </p:nvPr>
        </p:nvSpPr>
        <p:spPr>
          <a:xfrm>
            <a:off x="4100775" y="1138900"/>
            <a:ext cx="50031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WCTC Travel Portal</a:t>
            </a:r>
            <a:endParaRPr/>
          </a:p>
        </p:txBody>
      </p:sp>
      <p:sp>
        <p:nvSpPr>
          <p:cNvPr id="69" name="Google Shape;69;p15"/>
          <p:cNvSpPr txBox="1"/>
          <p:nvPr>
            <p:ph idx="1" type="subTitle"/>
          </p:nvPr>
        </p:nvSpPr>
        <p:spPr>
          <a:xfrm>
            <a:off x="3842675" y="2685700"/>
            <a:ext cx="6177900" cy="4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Helvetica Neue Light"/>
                <a:ea typeface="Helvetica Neue Light"/>
                <a:cs typeface="Helvetica Neue Light"/>
                <a:sym typeface="Helvetica Neue Light"/>
              </a:rPr>
              <a:t>Hailey Kotvis, Jessie Schlitt, Kyle Duehr, Nick Flatow</a:t>
            </a:r>
            <a:endParaRPr sz="1400">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mt="95000"/>
          </a:blip>
          <a:stretch>
            <a:fillRect/>
          </a:stretch>
        </p:blipFill>
        <p:spPr>
          <a:xfrm>
            <a:off x="2965800" y="2424025"/>
            <a:ext cx="6178202" cy="2719474"/>
          </a:xfrm>
          <a:prstGeom prst="rect">
            <a:avLst/>
          </a:prstGeom>
          <a:noFill/>
          <a:ln>
            <a:noFill/>
          </a:ln>
        </p:spPr>
      </p:pic>
      <p:sp>
        <p:nvSpPr>
          <p:cNvPr id="164" name="Google Shape;164;p24"/>
          <p:cNvSpPr txBox="1"/>
          <p:nvPr>
            <p:ph idx="1" type="body"/>
          </p:nvPr>
        </p:nvSpPr>
        <p:spPr>
          <a:xfrm>
            <a:off x="552850" y="2538950"/>
            <a:ext cx="1829100" cy="14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Coordinator Trip Detail </a:t>
            </a:r>
            <a:r>
              <a:rPr lang="en" sz="3000"/>
              <a:t>Comparison</a:t>
            </a:r>
            <a:endParaRPr sz="3000"/>
          </a:p>
        </p:txBody>
      </p:sp>
      <p:pic>
        <p:nvPicPr>
          <p:cNvPr id="165" name="Google Shape;165;p24"/>
          <p:cNvPicPr preferRelativeResize="0"/>
          <p:nvPr/>
        </p:nvPicPr>
        <p:blipFill rotWithShape="1">
          <a:blip r:embed="rId4">
            <a:alphaModFix amt="95000"/>
          </a:blip>
          <a:srcRect b="44991" l="8298" r="11759" t="0"/>
          <a:stretch/>
        </p:blipFill>
        <p:spPr>
          <a:xfrm>
            <a:off x="4479825" y="-53925"/>
            <a:ext cx="4718101" cy="2024226"/>
          </a:xfrm>
          <a:prstGeom prst="rect">
            <a:avLst/>
          </a:prstGeom>
          <a:noFill/>
          <a:ln>
            <a:noFill/>
          </a:ln>
        </p:spPr>
      </p:pic>
      <p:pic>
        <p:nvPicPr>
          <p:cNvPr id="166" name="Google Shape;166;p24"/>
          <p:cNvPicPr preferRelativeResize="0"/>
          <p:nvPr/>
        </p:nvPicPr>
        <p:blipFill rotWithShape="1">
          <a:blip r:embed="rId5">
            <a:alphaModFix amt="95000"/>
          </a:blip>
          <a:srcRect b="0" l="0" r="2439" t="0"/>
          <a:stretch/>
        </p:blipFill>
        <p:spPr>
          <a:xfrm>
            <a:off x="-53925" y="-53925"/>
            <a:ext cx="4388575" cy="2024225"/>
          </a:xfrm>
          <a:prstGeom prst="rect">
            <a:avLst/>
          </a:prstGeom>
          <a:noFill/>
          <a:ln>
            <a:noFill/>
          </a:ln>
        </p:spPr>
      </p:pic>
      <p:sp>
        <p:nvSpPr>
          <p:cNvPr id="167" name="Google Shape;167;p24"/>
          <p:cNvSpPr/>
          <p:nvPr/>
        </p:nvSpPr>
        <p:spPr>
          <a:xfrm>
            <a:off x="3842625" y="674638"/>
            <a:ext cx="1044900" cy="320700"/>
          </a:xfrm>
          <a:prstGeom prst="flowChartAlternateProcess">
            <a:avLst/>
          </a:prstGeom>
          <a:solidFill>
            <a:srgbClr val="37474F">
              <a:alpha val="943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nvSpPr>
        <p:spPr>
          <a:xfrm>
            <a:off x="3854325" y="614350"/>
            <a:ext cx="10215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169" name="Google Shape;169;p24"/>
          <p:cNvSpPr/>
          <p:nvPr/>
        </p:nvSpPr>
        <p:spPr>
          <a:xfrm>
            <a:off x="4887525" y="738250"/>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rot="10800000">
            <a:off x="3338625" y="738250"/>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rot="2000">
            <a:off x="2734490" y="4425993"/>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nvSpPr>
        <p:spPr>
          <a:xfrm>
            <a:off x="1768038" y="4311100"/>
            <a:ext cx="9243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5"/>
          <p:cNvPicPr preferRelativeResize="0"/>
          <p:nvPr/>
        </p:nvPicPr>
        <p:blipFill rotWithShape="1">
          <a:blip r:embed="rId3">
            <a:alphaModFix amt="95000"/>
          </a:blip>
          <a:srcRect b="0" l="13921" r="15412" t="11839"/>
          <a:stretch/>
        </p:blipFill>
        <p:spPr>
          <a:xfrm>
            <a:off x="4780550" y="2623600"/>
            <a:ext cx="4360802" cy="2519900"/>
          </a:xfrm>
          <a:prstGeom prst="rect">
            <a:avLst/>
          </a:prstGeom>
          <a:noFill/>
          <a:ln>
            <a:noFill/>
          </a:ln>
        </p:spPr>
      </p:pic>
      <p:sp>
        <p:nvSpPr>
          <p:cNvPr id="178" name="Google Shape;178;p25"/>
          <p:cNvSpPr txBox="1"/>
          <p:nvPr>
            <p:ph idx="1" type="body"/>
          </p:nvPr>
        </p:nvSpPr>
        <p:spPr>
          <a:xfrm>
            <a:off x="241775" y="2144850"/>
            <a:ext cx="2819400" cy="8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Application Detail </a:t>
            </a:r>
            <a:r>
              <a:rPr lang="en" sz="3000"/>
              <a:t>Comparison</a:t>
            </a:r>
            <a:endParaRPr sz="3000"/>
          </a:p>
        </p:txBody>
      </p:sp>
      <p:pic>
        <p:nvPicPr>
          <p:cNvPr id="179" name="Google Shape;179;p25"/>
          <p:cNvPicPr preferRelativeResize="0"/>
          <p:nvPr/>
        </p:nvPicPr>
        <p:blipFill rotWithShape="1">
          <a:blip r:embed="rId4">
            <a:alphaModFix amt="95000"/>
          </a:blip>
          <a:srcRect b="0" l="0" r="0" t="9747"/>
          <a:stretch/>
        </p:blipFill>
        <p:spPr>
          <a:xfrm>
            <a:off x="4780550" y="0"/>
            <a:ext cx="4360800" cy="2519901"/>
          </a:xfrm>
          <a:prstGeom prst="rect">
            <a:avLst/>
          </a:prstGeom>
          <a:noFill/>
          <a:ln>
            <a:noFill/>
          </a:ln>
        </p:spPr>
      </p:pic>
      <p:sp>
        <p:nvSpPr>
          <p:cNvPr id="180" name="Google Shape;180;p25"/>
          <p:cNvSpPr txBox="1"/>
          <p:nvPr/>
        </p:nvSpPr>
        <p:spPr>
          <a:xfrm>
            <a:off x="3544875" y="1050150"/>
            <a:ext cx="10215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181" name="Google Shape;181;p25"/>
          <p:cNvSpPr/>
          <p:nvPr/>
        </p:nvSpPr>
        <p:spPr>
          <a:xfrm rot="2000">
            <a:off x="4566365" y="1165043"/>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nvSpPr>
        <p:spPr>
          <a:xfrm>
            <a:off x="3544875" y="3834750"/>
            <a:ext cx="10215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
        <p:nvSpPr>
          <p:cNvPr id="183" name="Google Shape;183;p25"/>
          <p:cNvSpPr/>
          <p:nvPr/>
        </p:nvSpPr>
        <p:spPr>
          <a:xfrm rot="2000">
            <a:off x="4566365" y="3949643"/>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920600"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Paper Trail</a:t>
            </a:r>
            <a:endParaRPr sz="3600"/>
          </a:p>
        </p:txBody>
      </p:sp>
      <p:pic>
        <p:nvPicPr>
          <p:cNvPr id="189" name="Google Shape;189;p26"/>
          <p:cNvPicPr preferRelativeResize="0"/>
          <p:nvPr/>
        </p:nvPicPr>
        <p:blipFill>
          <a:blip r:embed="rId3">
            <a:alphaModFix amt="58999"/>
          </a:blip>
          <a:stretch>
            <a:fillRect/>
          </a:stretch>
        </p:blipFill>
        <p:spPr>
          <a:xfrm>
            <a:off x="460550" y="555600"/>
            <a:ext cx="3773400" cy="3773400"/>
          </a:xfrm>
          <a:prstGeom prst="rect">
            <a:avLst/>
          </a:prstGeom>
          <a:noFill/>
          <a:ln>
            <a:noFill/>
          </a:ln>
        </p:spPr>
      </p:pic>
      <p:pic>
        <p:nvPicPr>
          <p:cNvPr id="190" name="Google Shape;190;p26"/>
          <p:cNvPicPr preferRelativeResize="0"/>
          <p:nvPr/>
        </p:nvPicPr>
        <p:blipFill rotWithShape="1">
          <a:blip r:embed="rId4">
            <a:alphaModFix/>
          </a:blip>
          <a:srcRect b="11198" l="21505" r="45409" t="60394"/>
          <a:stretch/>
        </p:blipFill>
        <p:spPr>
          <a:xfrm rot="360604">
            <a:off x="993075" y="3200350"/>
            <a:ext cx="831501" cy="403875"/>
          </a:xfrm>
          <a:prstGeom prst="rect">
            <a:avLst/>
          </a:prstGeom>
          <a:noFill/>
          <a:ln>
            <a:noFill/>
          </a:ln>
        </p:spPr>
      </p:pic>
      <p:sp>
        <p:nvSpPr>
          <p:cNvPr id="191" name="Google Shape;191;p26"/>
          <p:cNvSpPr/>
          <p:nvPr/>
        </p:nvSpPr>
        <p:spPr>
          <a:xfrm>
            <a:off x="1792975" y="3421100"/>
            <a:ext cx="42600" cy="357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3">
            <a:alphaModFix amt="35000"/>
          </a:blip>
          <a:stretch>
            <a:fillRect/>
          </a:stretch>
        </p:blipFill>
        <p:spPr>
          <a:xfrm rot="-1376086">
            <a:off x="2086715" y="86464"/>
            <a:ext cx="4970574" cy="4970574"/>
          </a:xfrm>
          <a:prstGeom prst="rect">
            <a:avLst/>
          </a:prstGeom>
          <a:noFill/>
          <a:ln>
            <a:noFill/>
          </a:ln>
        </p:spPr>
      </p:pic>
      <p:sp>
        <p:nvSpPr>
          <p:cNvPr id="197" name="Google Shape;197;p27"/>
          <p:cNvSpPr txBox="1"/>
          <p:nvPr>
            <p:ph type="title"/>
          </p:nvPr>
        </p:nvSpPr>
        <p:spPr>
          <a:xfrm>
            <a:off x="311700" y="2192704"/>
            <a:ext cx="8520600" cy="7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Demo</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mt="45000"/>
          </a:blip>
          <a:stretch>
            <a:fillRect/>
          </a:stretch>
        </p:blipFill>
        <p:spPr>
          <a:xfrm rot="795018">
            <a:off x="4005970" y="538946"/>
            <a:ext cx="4496661" cy="4147558"/>
          </a:xfrm>
          <a:prstGeom prst="rect">
            <a:avLst/>
          </a:prstGeom>
          <a:noFill/>
          <a:ln>
            <a:noFill/>
          </a:ln>
        </p:spPr>
      </p:pic>
      <p:sp>
        <p:nvSpPr>
          <p:cNvPr id="203" name="Google Shape;203;p28"/>
          <p:cNvSpPr txBox="1"/>
          <p:nvPr/>
        </p:nvSpPr>
        <p:spPr>
          <a:xfrm>
            <a:off x="474050" y="2033450"/>
            <a:ext cx="3000000" cy="12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200">
                <a:solidFill>
                  <a:schemeClr val="dk1"/>
                </a:solidFill>
                <a:latin typeface="Oswald"/>
                <a:ea typeface="Oswald"/>
                <a:cs typeface="Oswald"/>
                <a:sym typeface="Oswald"/>
              </a:rPr>
              <a:t>Thank </a:t>
            </a:r>
            <a:r>
              <a:rPr lang="en" sz="5200">
                <a:solidFill>
                  <a:schemeClr val="dk1"/>
                </a:solidFill>
                <a:latin typeface="Oswald"/>
                <a:ea typeface="Oswald"/>
                <a:cs typeface="Oswald"/>
                <a:sym typeface="Oswald"/>
              </a:rPr>
              <a:t>You</a:t>
            </a:r>
            <a:endParaRPr sz="5200">
              <a:solidFill>
                <a:schemeClr val="dk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idx="1" type="body"/>
          </p:nvPr>
        </p:nvSpPr>
        <p:spPr>
          <a:xfrm>
            <a:off x="224390" y="2269200"/>
            <a:ext cx="18291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Welcome </a:t>
            </a:r>
            <a:r>
              <a:rPr lang="en" sz="3000"/>
              <a:t>Comparison</a:t>
            </a:r>
            <a:endParaRPr sz="3000"/>
          </a:p>
        </p:txBody>
      </p:sp>
      <p:pic>
        <p:nvPicPr>
          <p:cNvPr id="209" name="Google Shape;209;p29"/>
          <p:cNvPicPr preferRelativeResize="0"/>
          <p:nvPr/>
        </p:nvPicPr>
        <p:blipFill rotWithShape="1">
          <a:blip r:embed="rId3">
            <a:alphaModFix amt="95000"/>
          </a:blip>
          <a:srcRect b="18066" l="0" r="0" t="8490"/>
          <a:stretch/>
        </p:blipFill>
        <p:spPr>
          <a:xfrm>
            <a:off x="3070912" y="2697350"/>
            <a:ext cx="6110938" cy="2510949"/>
          </a:xfrm>
          <a:prstGeom prst="rect">
            <a:avLst/>
          </a:prstGeom>
          <a:noFill/>
          <a:ln>
            <a:noFill/>
          </a:ln>
        </p:spPr>
      </p:pic>
      <p:pic>
        <p:nvPicPr>
          <p:cNvPr id="210" name="Google Shape;210;p29"/>
          <p:cNvPicPr preferRelativeResize="0"/>
          <p:nvPr/>
        </p:nvPicPr>
        <p:blipFill rotWithShape="1">
          <a:blip r:embed="rId4">
            <a:alphaModFix amt="95000"/>
          </a:blip>
          <a:srcRect b="18066" l="0" r="0" t="8490"/>
          <a:stretch/>
        </p:blipFill>
        <p:spPr>
          <a:xfrm>
            <a:off x="3070850" y="-31475"/>
            <a:ext cx="6111048" cy="2659475"/>
          </a:xfrm>
          <a:prstGeom prst="rect">
            <a:avLst/>
          </a:prstGeom>
          <a:noFill/>
          <a:ln>
            <a:noFill/>
          </a:ln>
        </p:spPr>
      </p:pic>
      <p:sp>
        <p:nvSpPr>
          <p:cNvPr id="211" name="Google Shape;211;p29"/>
          <p:cNvSpPr txBox="1"/>
          <p:nvPr/>
        </p:nvSpPr>
        <p:spPr>
          <a:xfrm>
            <a:off x="1679200" y="1201327"/>
            <a:ext cx="1044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212" name="Google Shape;212;p29"/>
          <p:cNvSpPr txBox="1"/>
          <p:nvPr/>
        </p:nvSpPr>
        <p:spPr>
          <a:xfrm>
            <a:off x="1827775" y="3724375"/>
            <a:ext cx="10449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
        <p:nvSpPr>
          <p:cNvPr id="213" name="Google Shape;213;p29"/>
          <p:cNvSpPr/>
          <p:nvPr/>
        </p:nvSpPr>
        <p:spPr>
          <a:xfrm>
            <a:off x="2613700" y="127392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2613700" y="381377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High-Level Overview</a:t>
            </a:r>
            <a:endParaRPr sz="3600"/>
          </a:p>
        </p:txBody>
      </p:sp>
      <p:sp>
        <p:nvSpPr>
          <p:cNvPr id="75" name="Google Shape;75;p16"/>
          <p:cNvSpPr/>
          <p:nvPr/>
        </p:nvSpPr>
        <p:spPr>
          <a:xfrm rot="410759">
            <a:off x="5586498" y="1503450"/>
            <a:ext cx="2984475" cy="1983639"/>
          </a:xfrm>
          <a:prstGeom prst="cloud">
            <a:avLst/>
          </a:prstGeom>
          <a:solidFill>
            <a:srgbClr val="616161">
              <a:alpha val="6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2930725" y="1724025"/>
            <a:ext cx="2288700" cy="1497300"/>
          </a:xfrm>
          <a:prstGeom prst="flowChartAlternateProcess">
            <a:avLst/>
          </a:prstGeom>
          <a:solidFill>
            <a:srgbClr val="FFD966">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416125" y="1724025"/>
            <a:ext cx="2288700" cy="1497300"/>
          </a:xfrm>
          <a:prstGeom prst="flowChartAlternateProcess">
            <a:avLst/>
          </a:prstGeom>
          <a:solidFill>
            <a:srgbClr val="CC4125">
              <a:alpha val="6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515725" y="1883150"/>
            <a:ext cx="20895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Oswald Regular"/>
                <a:ea typeface="Oswald Regular"/>
                <a:cs typeface="Oswald Regular"/>
                <a:sym typeface="Oswald Regular"/>
              </a:rPr>
              <a:t>Administrator</a:t>
            </a:r>
            <a:endParaRPr sz="1800">
              <a:solidFill>
                <a:srgbClr val="F3F3F3"/>
              </a:solidFill>
              <a:latin typeface="Oswald Regular"/>
              <a:ea typeface="Oswald Regular"/>
              <a:cs typeface="Oswald Regular"/>
              <a:sym typeface="Oswald Regular"/>
            </a:endParaRPr>
          </a:p>
        </p:txBody>
      </p:sp>
      <p:sp>
        <p:nvSpPr>
          <p:cNvPr id="79" name="Google Shape;79;p16"/>
          <p:cNvSpPr txBox="1"/>
          <p:nvPr/>
        </p:nvSpPr>
        <p:spPr>
          <a:xfrm>
            <a:off x="416125" y="2181825"/>
            <a:ext cx="2288700" cy="5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Helvetica Neue Light"/>
                <a:ea typeface="Helvetica Neue Light"/>
                <a:cs typeface="Helvetica Neue Light"/>
                <a:sym typeface="Helvetica Neue Light"/>
              </a:rPr>
              <a:t>Create roles, change passwords, edit user roles</a:t>
            </a:r>
            <a:endParaRPr>
              <a:solidFill>
                <a:srgbClr val="F3F3F3"/>
              </a:solidFill>
              <a:latin typeface="Helvetica Neue Light"/>
              <a:ea typeface="Helvetica Neue Light"/>
              <a:cs typeface="Helvetica Neue Light"/>
              <a:sym typeface="Helvetica Neue Light"/>
            </a:endParaRPr>
          </a:p>
        </p:txBody>
      </p:sp>
      <p:sp>
        <p:nvSpPr>
          <p:cNvPr id="80" name="Google Shape;80;p16"/>
          <p:cNvSpPr txBox="1"/>
          <p:nvPr/>
        </p:nvSpPr>
        <p:spPr>
          <a:xfrm>
            <a:off x="3051150" y="1883138"/>
            <a:ext cx="20895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Oswald Regular"/>
                <a:ea typeface="Oswald Regular"/>
                <a:cs typeface="Oswald Regular"/>
                <a:sym typeface="Oswald Regular"/>
              </a:rPr>
              <a:t>Coordinator</a:t>
            </a:r>
            <a:endParaRPr sz="1800">
              <a:solidFill>
                <a:srgbClr val="F3F3F3"/>
              </a:solidFill>
              <a:latin typeface="Oswald Regular"/>
              <a:ea typeface="Oswald Regular"/>
              <a:cs typeface="Oswald Regular"/>
              <a:sym typeface="Oswald Regular"/>
            </a:endParaRPr>
          </a:p>
        </p:txBody>
      </p:sp>
      <p:sp>
        <p:nvSpPr>
          <p:cNvPr id="81" name="Google Shape;81;p16"/>
          <p:cNvSpPr txBox="1"/>
          <p:nvPr/>
        </p:nvSpPr>
        <p:spPr>
          <a:xfrm>
            <a:off x="2933425" y="2175900"/>
            <a:ext cx="2288700" cy="79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Helvetica Neue Light"/>
                <a:ea typeface="Helvetica Neue Light"/>
                <a:cs typeface="Helvetica Neue Light"/>
                <a:sym typeface="Helvetica Neue Light"/>
              </a:rPr>
              <a:t>Create a trip, confirm form/payment submission, check student status</a:t>
            </a:r>
            <a:endParaRPr>
              <a:solidFill>
                <a:srgbClr val="F3F3F3"/>
              </a:solidFill>
              <a:latin typeface="Helvetica Neue Light"/>
              <a:ea typeface="Helvetica Neue Light"/>
              <a:cs typeface="Helvetica Neue Light"/>
              <a:sym typeface="Helvetica Neue Light"/>
            </a:endParaRPr>
          </a:p>
        </p:txBody>
      </p:sp>
      <p:sp>
        <p:nvSpPr>
          <p:cNvPr id="82" name="Google Shape;82;p16"/>
          <p:cNvSpPr txBox="1"/>
          <p:nvPr/>
        </p:nvSpPr>
        <p:spPr>
          <a:xfrm>
            <a:off x="6043775" y="1883138"/>
            <a:ext cx="20895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Oswald"/>
                <a:ea typeface="Oswald"/>
                <a:cs typeface="Oswald"/>
                <a:sym typeface="Oswald"/>
              </a:rPr>
              <a:t>Student</a:t>
            </a:r>
            <a:endParaRPr sz="1800">
              <a:solidFill>
                <a:srgbClr val="F3F3F3"/>
              </a:solidFill>
              <a:latin typeface="Oswald"/>
              <a:ea typeface="Oswald"/>
              <a:cs typeface="Oswald"/>
              <a:sym typeface="Oswald"/>
            </a:endParaRPr>
          </a:p>
        </p:txBody>
      </p:sp>
      <p:sp>
        <p:nvSpPr>
          <p:cNvPr id="83" name="Google Shape;83;p16"/>
          <p:cNvSpPr txBox="1"/>
          <p:nvPr/>
        </p:nvSpPr>
        <p:spPr>
          <a:xfrm>
            <a:off x="5844350" y="2135700"/>
            <a:ext cx="2541900" cy="5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3F3F3"/>
                </a:solidFill>
                <a:latin typeface="Helvetica Neue Light"/>
                <a:ea typeface="Helvetica Neue Light"/>
                <a:cs typeface="Helvetica Neue Light"/>
                <a:sym typeface="Helvetica Neue Light"/>
              </a:rPr>
              <a:t>Sign up for trips, print forms, update profile information, and check trip status</a:t>
            </a:r>
            <a:endParaRPr sz="1500">
              <a:solidFill>
                <a:srgbClr val="F3F3F3"/>
              </a:solidFill>
              <a:latin typeface="Helvetica Neue Light"/>
              <a:ea typeface="Helvetica Neue Light"/>
              <a:cs typeface="Helvetica Neue Light"/>
              <a:sym typeface="Helvetica Neue Light"/>
            </a:endParaRPr>
          </a:p>
        </p:txBody>
      </p:sp>
      <p:sp>
        <p:nvSpPr>
          <p:cNvPr id="84" name="Google Shape;84;p16"/>
          <p:cNvSpPr txBox="1"/>
          <p:nvPr/>
        </p:nvSpPr>
        <p:spPr>
          <a:xfrm>
            <a:off x="1911025" y="10571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85" name="Google Shape;85;p16"/>
          <p:cNvSpPr/>
          <p:nvPr/>
        </p:nvSpPr>
        <p:spPr>
          <a:xfrm>
            <a:off x="2333500" y="1883150"/>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4938950" y="1883150"/>
            <a:ext cx="1381200" cy="278100"/>
          </a:xfrm>
          <a:prstGeom prst="rightArrow">
            <a:avLst>
              <a:gd fmla="val 50000" name="adj1"/>
              <a:gd fmla="val 50000" name="adj2"/>
            </a:avLst>
          </a:prstGeom>
          <a:gradFill>
            <a:gsLst>
              <a:gs pos="0">
                <a:srgbClr val="FFD966">
                  <a:alpha val="64705"/>
                </a:srgbClr>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35500" y="90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Our Focus</a:t>
            </a:r>
            <a:endParaRPr sz="3600"/>
          </a:p>
        </p:txBody>
      </p:sp>
      <p:sp>
        <p:nvSpPr>
          <p:cNvPr id="92" name="Google Shape;92;p17"/>
          <p:cNvSpPr txBox="1"/>
          <p:nvPr>
            <p:ph idx="1" type="body"/>
          </p:nvPr>
        </p:nvSpPr>
        <p:spPr>
          <a:xfrm>
            <a:off x="235500" y="1556100"/>
            <a:ext cx="6024600" cy="20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To give student users a </a:t>
            </a:r>
            <a:r>
              <a:rPr i="1" lang="en">
                <a:latin typeface="Helvetica Neue Light"/>
                <a:ea typeface="Helvetica Neue Light"/>
                <a:cs typeface="Helvetica Neue Light"/>
                <a:sym typeface="Helvetica Neue Light"/>
              </a:rPr>
              <a:t>complete </a:t>
            </a:r>
            <a:r>
              <a:rPr lang="en">
                <a:latin typeface="Helvetica Neue Light"/>
                <a:ea typeface="Helvetica Neue Light"/>
                <a:cs typeface="Helvetica Neue Light"/>
                <a:sym typeface="Helvetica Neue Light"/>
              </a:rPr>
              <a:t>experience</a:t>
            </a:r>
            <a:endParaRPr>
              <a:latin typeface="Helvetica Neue Light"/>
              <a:ea typeface="Helvetica Neue Light"/>
              <a:cs typeface="Helvetica Neue Light"/>
              <a:sym typeface="Helvetica Neue Light"/>
            </a:endParaRPr>
          </a:p>
          <a:p>
            <a:pPr indent="-323850" lvl="1" marL="914400" rtl="0" algn="l">
              <a:spcBef>
                <a:spcPts val="1600"/>
              </a:spcBef>
              <a:spcAft>
                <a:spcPts val="0"/>
              </a:spcAft>
              <a:buSzPts val="1500"/>
              <a:buFont typeface="Helvetica Neue Light"/>
              <a:buChar char="○"/>
            </a:pPr>
            <a:r>
              <a:rPr lang="en" sz="1500">
                <a:latin typeface="Helvetica Neue Light"/>
                <a:ea typeface="Helvetica Neue Light"/>
                <a:cs typeface="Helvetica Neue Light"/>
                <a:sym typeface="Helvetica Neue Light"/>
              </a:rPr>
              <a:t>Adding necessary components to coordinator/student sides</a:t>
            </a:r>
            <a:endParaRPr sz="1500">
              <a:latin typeface="Helvetica Neue Light"/>
              <a:ea typeface="Helvetica Neue Light"/>
              <a:cs typeface="Helvetica Neue Light"/>
              <a:sym typeface="Helvetica Neue Light"/>
            </a:endParaRPr>
          </a:p>
          <a:p>
            <a:pPr indent="-323850" lvl="1" marL="914400" rtl="0" algn="l">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Eliminating unnecessary screens and clicks</a:t>
            </a:r>
            <a:endParaRPr sz="1500">
              <a:latin typeface="Helvetica Neue Light"/>
              <a:ea typeface="Helvetica Neue Light"/>
              <a:cs typeface="Helvetica Neue Light"/>
              <a:sym typeface="Helvetica Neue Light"/>
            </a:endParaRPr>
          </a:p>
          <a:p>
            <a:pPr indent="-323850" lvl="1" marL="914400" rtl="0" algn="l">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Making the application as </a:t>
            </a:r>
            <a:r>
              <a:rPr lang="en" sz="1500">
                <a:latin typeface="Helvetica Neue Light"/>
                <a:ea typeface="Helvetica Neue Light"/>
                <a:cs typeface="Helvetica Neue Light"/>
                <a:sym typeface="Helvetica Neue Light"/>
              </a:rPr>
              <a:t>straightforward</a:t>
            </a:r>
            <a:r>
              <a:rPr lang="en" sz="1500">
                <a:latin typeface="Helvetica Neue Light"/>
                <a:ea typeface="Helvetica Neue Light"/>
                <a:cs typeface="Helvetica Neue Light"/>
                <a:sym typeface="Helvetica Neue Light"/>
              </a:rPr>
              <a:t> as possible</a:t>
            </a:r>
            <a:endParaRPr sz="1500">
              <a:latin typeface="Helvetica Neue Light"/>
              <a:ea typeface="Helvetica Neue Light"/>
              <a:cs typeface="Helvetica Neue Light"/>
              <a:sym typeface="Helvetica Neue Light"/>
            </a:endParaRPr>
          </a:p>
          <a:p>
            <a:pPr indent="0" lvl="0" marL="914400" rtl="0" algn="l">
              <a:spcBef>
                <a:spcPts val="1600"/>
              </a:spcBef>
              <a:spcAft>
                <a:spcPts val="1600"/>
              </a:spcAft>
              <a:buNone/>
            </a:pPr>
            <a:r>
              <a:t/>
            </a:r>
            <a:endParaRPr>
              <a:latin typeface="Helvetica Neue Light"/>
              <a:ea typeface="Helvetica Neue Light"/>
              <a:cs typeface="Helvetica Neue Light"/>
              <a:sym typeface="Helvetica Neue Light"/>
            </a:endParaRPr>
          </a:p>
        </p:txBody>
      </p:sp>
      <p:pic>
        <p:nvPicPr>
          <p:cNvPr id="93" name="Google Shape;93;p17"/>
          <p:cNvPicPr preferRelativeResize="0"/>
          <p:nvPr/>
        </p:nvPicPr>
        <p:blipFill>
          <a:blip r:embed="rId3">
            <a:alphaModFix amt="50000"/>
          </a:blip>
          <a:stretch>
            <a:fillRect/>
          </a:stretch>
        </p:blipFill>
        <p:spPr>
          <a:xfrm>
            <a:off x="5462500" y="444421"/>
            <a:ext cx="4065350" cy="425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mt="40000"/>
          </a:blip>
          <a:srcRect b="0" l="0" r="0" t="18975"/>
          <a:stretch/>
        </p:blipFill>
        <p:spPr>
          <a:xfrm>
            <a:off x="5001275" y="1351050"/>
            <a:ext cx="3831025" cy="3188025"/>
          </a:xfrm>
          <a:prstGeom prst="rect">
            <a:avLst/>
          </a:prstGeom>
          <a:noFill/>
          <a:ln>
            <a:noFill/>
          </a:ln>
        </p:spPr>
      </p:pic>
      <p:sp>
        <p:nvSpPr>
          <p:cNvPr id="99" name="Google Shape;99;p18"/>
          <p:cNvSpPr txBox="1"/>
          <p:nvPr>
            <p:ph type="title"/>
          </p:nvPr>
        </p:nvSpPr>
        <p:spPr>
          <a:xfrm>
            <a:off x="311700" y="19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Student/Coordinator Trials</a:t>
            </a:r>
            <a:endParaRPr sz="3600"/>
          </a:p>
        </p:txBody>
      </p:sp>
      <p:sp>
        <p:nvSpPr>
          <p:cNvPr id="100" name="Google Shape;100;p18"/>
          <p:cNvSpPr/>
          <p:nvPr/>
        </p:nvSpPr>
        <p:spPr>
          <a:xfrm>
            <a:off x="6620525" y="1236850"/>
            <a:ext cx="592500" cy="221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1870294">
            <a:off x="5947021" y="1058198"/>
            <a:ext cx="865336" cy="1253425"/>
          </a:xfrm>
          <a:prstGeom prst="moon">
            <a:avLst>
              <a:gd fmla="val 6354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4894625" y="1220700"/>
            <a:ext cx="1279800" cy="900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7457700" y="1234600"/>
            <a:ext cx="1389600" cy="900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8398950" y="2121300"/>
            <a:ext cx="592500" cy="221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8527501">
            <a:off x="6988232" y="955424"/>
            <a:ext cx="865393" cy="1253228"/>
          </a:xfrm>
          <a:prstGeom prst="moon">
            <a:avLst>
              <a:gd fmla="val 6354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5298600" y="748025"/>
            <a:ext cx="1683000" cy="1016400"/>
          </a:xfrm>
          <a:prstGeom prst="wedgeRoundRectCallout">
            <a:avLst>
              <a:gd fmla="val -34407" name="adj1"/>
              <a:gd fmla="val 90004" name="adj2"/>
              <a:gd fmla="val 0" name="adj3"/>
            </a:avLst>
          </a:prstGeom>
          <a:solidFill>
            <a:srgbClr val="CC4125">
              <a:alpha val="56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flipH="1">
            <a:off x="7539150" y="1142925"/>
            <a:ext cx="1452300" cy="900600"/>
          </a:xfrm>
          <a:prstGeom prst="wedgeRoundRectCallout">
            <a:avLst>
              <a:gd fmla="val -31490" name="adj1"/>
              <a:gd fmla="val 72382" name="adj2"/>
              <a:gd fmla="val 0" name="adj3"/>
            </a:avLst>
          </a:prstGeom>
          <a:solidFill>
            <a:srgbClr val="CC4125">
              <a:alpha val="56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83100" y="113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Student </a:t>
            </a:r>
            <a:r>
              <a:rPr lang="en" sz="3600"/>
              <a:t>Pain Points</a:t>
            </a:r>
            <a:endParaRPr sz="3600"/>
          </a:p>
        </p:txBody>
      </p:sp>
      <p:sp>
        <p:nvSpPr>
          <p:cNvPr id="113" name="Google Shape;113;p19"/>
          <p:cNvSpPr txBox="1"/>
          <p:nvPr>
            <p:ph idx="1" type="body"/>
          </p:nvPr>
        </p:nvSpPr>
        <p:spPr>
          <a:xfrm>
            <a:off x="83100" y="1763075"/>
            <a:ext cx="6381900" cy="22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Helvetica Neue Light"/>
                <a:ea typeface="Helvetica Neue Light"/>
                <a:cs typeface="Helvetica Neue Light"/>
                <a:sym typeface="Helvetica Neue Light"/>
              </a:rPr>
              <a:t>Trip Application Process Feedback</a:t>
            </a:r>
            <a:endParaRPr i="1">
              <a:latin typeface="Helvetica Neue Light"/>
              <a:ea typeface="Helvetica Neue Light"/>
              <a:cs typeface="Helvetica Neue Light"/>
              <a:sym typeface="Helvetica Neue Light"/>
            </a:endParaRPr>
          </a:p>
          <a:p>
            <a:pPr indent="-323850" lvl="1" marL="914400" rtl="0" algn="l">
              <a:spcBef>
                <a:spcPts val="1600"/>
              </a:spcBef>
              <a:spcAft>
                <a:spcPts val="0"/>
              </a:spcAft>
              <a:buSzPts val="1500"/>
              <a:buFont typeface="Helvetica Neue Light"/>
              <a:buChar char="○"/>
            </a:pPr>
            <a:r>
              <a:rPr lang="en" sz="1500">
                <a:latin typeface="Helvetica Neue Light"/>
                <a:ea typeface="Helvetica Neue Light"/>
                <a:cs typeface="Helvetica Neue Light"/>
                <a:sym typeface="Helvetica Neue Light"/>
              </a:rPr>
              <a:t>F</a:t>
            </a:r>
            <a:r>
              <a:rPr lang="en" sz="1500">
                <a:latin typeface="Helvetica Neue Light"/>
                <a:ea typeface="Helvetica Neue Light"/>
                <a:cs typeface="Helvetica Neue Light"/>
                <a:sym typeface="Helvetica Neue Light"/>
              </a:rPr>
              <a:t>ound the initial version of the software </a:t>
            </a:r>
            <a:r>
              <a:rPr lang="en" sz="1500">
                <a:latin typeface="Helvetica Neue Light"/>
                <a:ea typeface="Helvetica Neue Light"/>
                <a:cs typeface="Helvetica Neue Light"/>
                <a:sym typeface="Helvetica Neue Light"/>
              </a:rPr>
              <a:t>unintuitive and confusing</a:t>
            </a:r>
            <a:endParaRPr sz="1500">
              <a:latin typeface="Helvetica Neue Light"/>
              <a:ea typeface="Helvetica Neue Light"/>
              <a:cs typeface="Helvetica Neue Light"/>
              <a:sym typeface="Helvetica Neue Light"/>
            </a:endParaRPr>
          </a:p>
          <a:p>
            <a:pPr indent="-323850" lvl="1" marL="914400" rtl="0" algn="l">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Unsure of what was expected of them when filling out forms and creating a profile</a:t>
            </a:r>
            <a:endParaRPr sz="1500">
              <a:latin typeface="Helvetica Neue Light"/>
              <a:ea typeface="Helvetica Neue Light"/>
              <a:cs typeface="Helvetica Neue Light"/>
              <a:sym typeface="Helvetica Neue Light"/>
            </a:endParaRPr>
          </a:p>
          <a:p>
            <a:pPr indent="-323850" lvl="1" marL="914400" rtl="0" algn="l">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Using their feedback we developed a better flow for the system</a:t>
            </a:r>
            <a:endParaRPr sz="1500">
              <a:latin typeface="Helvetica Neue Light"/>
              <a:ea typeface="Helvetica Neue Light"/>
              <a:cs typeface="Helvetica Neue Light"/>
              <a:sym typeface="Helvetica Neue Light"/>
            </a:endParaRPr>
          </a:p>
          <a:p>
            <a:pPr indent="0" lvl="0" marL="457200" rtl="0" algn="l">
              <a:spcBef>
                <a:spcPts val="1600"/>
              </a:spcBef>
              <a:spcAft>
                <a:spcPts val="1600"/>
              </a:spcAft>
              <a:buNone/>
            </a:pPr>
            <a:r>
              <a:t/>
            </a:r>
            <a:endParaRPr>
              <a:latin typeface="Helvetica Neue Light"/>
              <a:ea typeface="Helvetica Neue Light"/>
              <a:cs typeface="Helvetica Neue Light"/>
              <a:sym typeface="Helvetica Neue Light"/>
            </a:endParaRPr>
          </a:p>
        </p:txBody>
      </p:sp>
      <p:pic>
        <p:nvPicPr>
          <p:cNvPr id="114" name="Google Shape;114;p19"/>
          <p:cNvPicPr preferRelativeResize="0"/>
          <p:nvPr/>
        </p:nvPicPr>
        <p:blipFill>
          <a:blip r:embed="rId3">
            <a:alphaModFix amt="50000"/>
          </a:blip>
          <a:stretch>
            <a:fillRect/>
          </a:stretch>
        </p:blipFill>
        <p:spPr>
          <a:xfrm>
            <a:off x="5416675" y="393425"/>
            <a:ext cx="4446525" cy="435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mt="95000"/>
          </a:blip>
          <a:stretch>
            <a:fillRect/>
          </a:stretch>
        </p:blipFill>
        <p:spPr>
          <a:xfrm>
            <a:off x="3731925" y="2647925"/>
            <a:ext cx="5398575" cy="2511475"/>
          </a:xfrm>
          <a:prstGeom prst="rect">
            <a:avLst/>
          </a:prstGeom>
          <a:noFill/>
          <a:ln>
            <a:noFill/>
          </a:ln>
        </p:spPr>
      </p:pic>
      <p:pic>
        <p:nvPicPr>
          <p:cNvPr id="120" name="Google Shape;120;p20"/>
          <p:cNvPicPr preferRelativeResize="0"/>
          <p:nvPr/>
        </p:nvPicPr>
        <p:blipFill rotWithShape="1">
          <a:blip r:embed="rId4">
            <a:alphaModFix amt="95000"/>
          </a:blip>
          <a:srcRect b="4498" l="0" r="1332" t="8325"/>
          <a:stretch/>
        </p:blipFill>
        <p:spPr>
          <a:xfrm>
            <a:off x="3718400" y="0"/>
            <a:ext cx="5425598" cy="2571750"/>
          </a:xfrm>
          <a:prstGeom prst="rect">
            <a:avLst/>
          </a:prstGeom>
          <a:noFill/>
          <a:ln>
            <a:noFill/>
          </a:ln>
        </p:spPr>
      </p:pic>
      <p:sp>
        <p:nvSpPr>
          <p:cNvPr id="121" name="Google Shape;121;p20"/>
          <p:cNvSpPr txBox="1"/>
          <p:nvPr>
            <p:ph idx="1" type="body"/>
          </p:nvPr>
        </p:nvSpPr>
        <p:spPr>
          <a:xfrm>
            <a:off x="224390" y="2269200"/>
            <a:ext cx="18291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Student </a:t>
            </a:r>
            <a:r>
              <a:rPr lang="en" sz="3000"/>
              <a:t>Comparison</a:t>
            </a:r>
            <a:endParaRPr sz="3000"/>
          </a:p>
        </p:txBody>
      </p:sp>
      <p:sp>
        <p:nvSpPr>
          <p:cNvPr id="122" name="Google Shape;122;p20"/>
          <p:cNvSpPr txBox="1"/>
          <p:nvPr/>
        </p:nvSpPr>
        <p:spPr>
          <a:xfrm>
            <a:off x="2212600" y="1201327"/>
            <a:ext cx="1044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123" name="Google Shape;123;p20"/>
          <p:cNvSpPr txBox="1"/>
          <p:nvPr/>
        </p:nvSpPr>
        <p:spPr>
          <a:xfrm>
            <a:off x="2361175" y="3724375"/>
            <a:ext cx="10449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
        <p:nvSpPr>
          <p:cNvPr id="124" name="Google Shape;124;p20"/>
          <p:cNvSpPr/>
          <p:nvPr/>
        </p:nvSpPr>
        <p:spPr>
          <a:xfrm>
            <a:off x="3147100" y="127392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3147100" y="381377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mt="95000"/>
          </a:blip>
          <a:srcRect b="12416" l="11382" r="31588" t="44694"/>
          <a:stretch/>
        </p:blipFill>
        <p:spPr>
          <a:xfrm>
            <a:off x="0" y="0"/>
            <a:ext cx="6160123" cy="2521525"/>
          </a:xfrm>
          <a:prstGeom prst="rect">
            <a:avLst/>
          </a:prstGeom>
          <a:noFill/>
          <a:ln>
            <a:noFill/>
          </a:ln>
        </p:spPr>
      </p:pic>
      <p:pic>
        <p:nvPicPr>
          <p:cNvPr id="131" name="Google Shape;131;p21"/>
          <p:cNvPicPr preferRelativeResize="0"/>
          <p:nvPr/>
        </p:nvPicPr>
        <p:blipFill rotWithShape="1">
          <a:blip r:embed="rId4">
            <a:alphaModFix amt="95000"/>
          </a:blip>
          <a:srcRect b="27128" l="20056" r="26000" t="32120"/>
          <a:stretch/>
        </p:blipFill>
        <p:spPr>
          <a:xfrm>
            <a:off x="0" y="2591400"/>
            <a:ext cx="6160123" cy="2571750"/>
          </a:xfrm>
          <a:prstGeom prst="rect">
            <a:avLst/>
          </a:prstGeom>
          <a:noFill/>
          <a:ln>
            <a:noFill/>
          </a:ln>
        </p:spPr>
      </p:pic>
      <p:sp>
        <p:nvSpPr>
          <p:cNvPr id="132" name="Google Shape;132;p21"/>
          <p:cNvSpPr txBox="1"/>
          <p:nvPr>
            <p:ph idx="1" type="body"/>
          </p:nvPr>
        </p:nvSpPr>
        <p:spPr>
          <a:xfrm>
            <a:off x="6704575" y="1827150"/>
            <a:ext cx="1829100" cy="13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Student Trip Detail </a:t>
            </a:r>
            <a:r>
              <a:rPr lang="en" sz="3000"/>
              <a:t>Comparison</a:t>
            </a:r>
            <a:endParaRPr sz="3000"/>
          </a:p>
        </p:txBody>
      </p:sp>
      <p:sp>
        <p:nvSpPr>
          <p:cNvPr id="133" name="Google Shape;133;p21"/>
          <p:cNvSpPr txBox="1"/>
          <p:nvPr/>
        </p:nvSpPr>
        <p:spPr>
          <a:xfrm>
            <a:off x="6708400" y="1048927"/>
            <a:ext cx="1044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134" name="Google Shape;134;p21"/>
          <p:cNvSpPr txBox="1"/>
          <p:nvPr/>
        </p:nvSpPr>
        <p:spPr>
          <a:xfrm>
            <a:off x="6704575" y="3571975"/>
            <a:ext cx="10449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
        <p:nvSpPr>
          <p:cNvPr id="135" name="Google Shape;135;p21"/>
          <p:cNvSpPr/>
          <p:nvPr/>
        </p:nvSpPr>
        <p:spPr>
          <a:xfrm rot="10800000">
            <a:off x="5737900" y="366137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10800000">
            <a:off x="5737900" y="1121525"/>
            <a:ext cx="1010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20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Coordinator Pain Points</a:t>
            </a:r>
            <a:endParaRPr/>
          </a:p>
        </p:txBody>
      </p:sp>
      <p:sp>
        <p:nvSpPr>
          <p:cNvPr id="142" name="Google Shape;142;p22"/>
          <p:cNvSpPr txBox="1"/>
          <p:nvPr>
            <p:ph idx="1" type="body"/>
          </p:nvPr>
        </p:nvSpPr>
        <p:spPr>
          <a:xfrm>
            <a:off x="311700" y="1685875"/>
            <a:ext cx="4086900" cy="27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Helvetica Neue Light"/>
                <a:ea typeface="Helvetica Neue Light"/>
                <a:cs typeface="Helvetica Neue Light"/>
                <a:sym typeface="Helvetica Neue Light"/>
              </a:rPr>
              <a:t>Trip Coordinator Process Feedback</a:t>
            </a:r>
            <a:endParaRPr i="1" sz="1200">
              <a:latin typeface="Helvetica Neue Light"/>
              <a:ea typeface="Helvetica Neue Light"/>
              <a:cs typeface="Helvetica Neue Light"/>
              <a:sym typeface="Helvetica Neue Light"/>
            </a:endParaRPr>
          </a:p>
          <a:p>
            <a:pPr indent="-323850" lvl="1" marL="914400" rtl="0" algn="l">
              <a:lnSpc>
                <a:spcPct val="115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Wording</a:t>
            </a:r>
            <a:endParaRPr sz="1500">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Icon tooltips</a:t>
            </a:r>
            <a:endParaRPr sz="1500">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SzPts val="1500"/>
              <a:buFont typeface="Helvetica Neue Light"/>
              <a:buChar char="○"/>
            </a:pPr>
            <a:r>
              <a:rPr lang="en" sz="1500">
                <a:latin typeface="Helvetica Neue Light"/>
                <a:ea typeface="Helvetica Neue Light"/>
                <a:cs typeface="Helvetica Neue Light"/>
                <a:sym typeface="Helvetica Neue Light"/>
              </a:rPr>
              <a:t>Subnavigation</a:t>
            </a:r>
            <a:endParaRPr sz="1500">
              <a:latin typeface="Helvetica Neue Light"/>
              <a:ea typeface="Helvetica Neue Light"/>
              <a:cs typeface="Helvetica Neue Light"/>
              <a:sym typeface="Helvetica Neue Light"/>
            </a:endParaRPr>
          </a:p>
        </p:txBody>
      </p:sp>
      <p:sp>
        <p:nvSpPr>
          <p:cNvPr id="143" name="Google Shape;143;p22"/>
          <p:cNvSpPr txBox="1"/>
          <p:nvPr/>
        </p:nvSpPr>
        <p:spPr>
          <a:xfrm>
            <a:off x="2678550" y="2114125"/>
            <a:ext cx="3411300" cy="2033100"/>
          </a:xfrm>
          <a:prstGeom prst="rect">
            <a:avLst/>
          </a:prstGeom>
          <a:noFill/>
          <a:ln>
            <a:noFill/>
          </a:ln>
        </p:spPr>
        <p:txBody>
          <a:bodyPr anchorCtr="0" anchor="t" bIns="91425" lIns="91425" spcFirstLastPara="1" rIns="91425" wrap="square" tIns="91425">
            <a:noAutofit/>
          </a:bodyPr>
          <a:lstStyle/>
          <a:p>
            <a:pPr indent="-323850" lvl="1" marL="914400" rtl="0" algn="l">
              <a:lnSpc>
                <a:spcPct val="115000"/>
              </a:lnSpc>
              <a:spcBef>
                <a:spcPts val="0"/>
              </a:spcBef>
              <a:spcAft>
                <a:spcPts val="0"/>
              </a:spcAft>
              <a:buClr>
                <a:schemeClr val="accent3"/>
              </a:buClr>
              <a:buSzPts val="1500"/>
              <a:buFont typeface="Helvetica Neue Light"/>
              <a:buChar char="○"/>
            </a:pPr>
            <a:r>
              <a:rPr lang="en" sz="1500">
                <a:solidFill>
                  <a:schemeClr val="accent3"/>
                </a:solidFill>
                <a:latin typeface="Helvetica Neue Light"/>
                <a:ea typeface="Helvetica Neue Light"/>
                <a:cs typeface="Helvetica Neue Light"/>
                <a:sym typeface="Helvetica Neue Light"/>
              </a:rPr>
              <a:t>Other coordinator trips</a:t>
            </a:r>
            <a:endParaRPr sz="1500">
              <a:solidFill>
                <a:schemeClr val="accent3"/>
              </a:solidFill>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Clr>
                <a:schemeClr val="accent3"/>
              </a:buClr>
              <a:buSzPts val="1500"/>
              <a:buFont typeface="Helvetica Neue Light"/>
              <a:buChar char="○"/>
            </a:pPr>
            <a:r>
              <a:rPr lang="en" sz="1500">
                <a:solidFill>
                  <a:schemeClr val="accent3"/>
                </a:solidFill>
                <a:latin typeface="Helvetica Neue Light"/>
                <a:ea typeface="Helvetica Neue Light"/>
                <a:cs typeface="Helvetica Neue Light"/>
                <a:sym typeface="Helvetica Neue Light"/>
              </a:rPr>
              <a:t>Undo</a:t>
            </a:r>
            <a:endParaRPr sz="1500">
              <a:solidFill>
                <a:schemeClr val="accent3"/>
              </a:solidFill>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Clr>
                <a:schemeClr val="accent3"/>
              </a:buClr>
              <a:buSzPts val="1500"/>
              <a:buFont typeface="Helvetica Neue Light"/>
              <a:buChar char="○"/>
            </a:pPr>
            <a:r>
              <a:rPr lang="en" sz="1500">
                <a:solidFill>
                  <a:schemeClr val="accent3"/>
                </a:solidFill>
                <a:latin typeface="Helvetica Neue Light"/>
                <a:ea typeface="Helvetica Neue Light"/>
                <a:cs typeface="Helvetica Neue Light"/>
                <a:sym typeface="Helvetica Neue Light"/>
              </a:rPr>
              <a:t>Deny student</a:t>
            </a:r>
            <a:endParaRPr>
              <a:latin typeface="Average"/>
              <a:ea typeface="Average"/>
              <a:cs typeface="Average"/>
              <a:sym typeface="Average"/>
            </a:endParaRPr>
          </a:p>
        </p:txBody>
      </p:sp>
      <p:pic>
        <p:nvPicPr>
          <p:cNvPr id="144" name="Google Shape;144;p22"/>
          <p:cNvPicPr preferRelativeResize="0"/>
          <p:nvPr/>
        </p:nvPicPr>
        <p:blipFill>
          <a:blip r:embed="rId3">
            <a:alphaModFix amt="40000"/>
          </a:blip>
          <a:stretch>
            <a:fillRect/>
          </a:stretch>
        </p:blipFill>
        <p:spPr>
          <a:xfrm>
            <a:off x="5769525" y="414575"/>
            <a:ext cx="3012200" cy="43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mt="95000"/>
          </a:blip>
          <a:srcRect b="9934" l="0" r="2305" t="8771"/>
          <a:stretch/>
        </p:blipFill>
        <p:spPr>
          <a:xfrm>
            <a:off x="0" y="0"/>
            <a:ext cx="4440274" cy="2240224"/>
          </a:xfrm>
          <a:prstGeom prst="rect">
            <a:avLst/>
          </a:prstGeom>
          <a:noFill/>
          <a:ln>
            <a:noFill/>
          </a:ln>
        </p:spPr>
      </p:pic>
      <p:pic>
        <p:nvPicPr>
          <p:cNvPr id="150" name="Google Shape;150;p23"/>
          <p:cNvPicPr preferRelativeResize="0"/>
          <p:nvPr/>
        </p:nvPicPr>
        <p:blipFill rotWithShape="1">
          <a:blip r:embed="rId4">
            <a:alphaModFix amt="95000"/>
          </a:blip>
          <a:srcRect b="0" l="0" r="1448" t="9148"/>
          <a:stretch/>
        </p:blipFill>
        <p:spPr>
          <a:xfrm>
            <a:off x="3659925" y="2471300"/>
            <a:ext cx="5482949" cy="2672201"/>
          </a:xfrm>
          <a:prstGeom prst="rect">
            <a:avLst/>
          </a:prstGeom>
          <a:noFill/>
          <a:ln>
            <a:noFill/>
          </a:ln>
        </p:spPr>
      </p:pic>
      <p:pic>
        <p:nvPicPr>
          <p:cNvPr id="151" name="Google Shape;151;p23"/>
          <p:cNvPicPr preferRelativeResize="0"/>
          <p:nvPr/>
        </p:nvPicPr>
        <p:blipFill rotWithShape="1">
          <a:blip r:embed="rId5">
            <a:alphaModFix amt="95000"/>
          </a:blip>
          <a:srcRect b="14020" l="0" r="0" t="8219"/>
          <a:stretch/>
        </p:blipFill>
        <p:spPr>
          <a:xfrm>
            <a:off x="4572000" y="0"/>
            <a:ext cx="4572000" cy="2240224"/>
          </a:xfrm>
          <a:prstGeom prst="rect">
            <a:avLst/>
          </a:prstGeom>
          <a:noFill/>
          <a:ln>
            <a:noFill/>
          </a:ln>
        </p:spPr>
      </p:pic>
      <p:sp>
        <p:nvSpPr>
          <p:cNvPr id="152" name="Google Shape;152;p23"/>
          <p:cNvSpPr txBox="1"/>
          <p:nvPr>
            <p:ph idx="1" type="body"/>
          </p:nvPr>
        </p:nvSpPr>
        <p:spPr>
          <a:xfrm>
            <a:off x="355250" y="3175700"/>
            <a:ext cx="1829100" cy="8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Coordinator </a:t>
            </a:r>
            <a:r>
              <a:rPr lang="en" sz="3000"/>
              <a:t>Comparison</a:t>
            </a:r>
            <a:endParaRPr sz="3000"/>
          </a:p>
        </p:txBody>
      </p:sp>
      <p:sp>
        <p:nvSpPr>
          <p:cNvPr id="153" name="Google Shape;153;p23"/>
          <p:cNvSpPr/>
          <p:nvPr/>
        </p:nvSpPr>
        <p:spPr>
          <a:xfrm>
            <a:off x="3997525" y="1647525"/>
            <a:ext cx="1044900" cy="320700"/>
          </a:xfrm>
          <a:prstGeom prst="flowChartAlternateProcess">
            <a:avLst/>
          </a:prstGeom>
          <a:solidFill>
            <a:srgbClr val="37474F">
              <a:alpha val="943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nvSpPr>
        <p:spPr>
          <a:xfrm>
            <a:off x="4009225" y="1596225"/>
            <a:ext cx="10215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Helvetica Neue Light"/>
                <a:ea typeface="Helvetica Neue Light"/>
                <a:cs typeface="Helvetica Neue Light"/>
                <a:sym typeface="Helvetica Neue Light"/>
              </a:rPr>
              <a:t>BEFORE</a:t>
            </a:r>
            <a:endParaRPr sz="1600">
              <a:solidFill>
                <a:srgbClr val="F3F3F3"/>
              </a:solidFill>
              <a:latin typeface="Helvetica Neue Light"/>
              <a:ea typeface="Helvetica Neue Light"/>
              <a:cs typeface="Helvetica Neue Light"/>
              <a:sym typeface="Helvetica Neue Light"/>
            </a:endParaRPr>
          </a:p>
        </p:txBody>
      </p:sp>
      <p:sp>
        <p:nvSpPr>
          <p:cNvPr id="155" name="Google Shape;155;p23"/>
          <p:cNvSpPr txBox="1"/>
          <p:nvPr/>
        </p:nvSpPr>
        <p:spPr>
          <a:xfrm>
            <a:off x="2513575" y="3724375"/>
            <a:ext cx="10449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3F3F3"/>
                </a:solidFill>
                <a:latin typeface="Helvetica Neue Light"/>
                <a:ea typeface="Helvetica Neue Light"/>
                <a:cs typeface="Helvetica Neue Light"/>
                <a:sym typeface="Helvetica Neue Light"/>
              </a:rPr>
              <a:t>AFTER</a:t>
            </a:r>
            <a:endParaRPr sz="1600">
              <a:solidFill>
                <a:srgbClr val="F3F3F3"/>
              </a:solidFill>
              <a:latin typeface="Helvetica Neue Light"/>
              <a:ea typeface="Helvetica Neue Light"/>
              <a:cs typeface="Helvetica Neue Light"/>
              <a:sym typeface="Helvetica Neue Light"/>
            </a:endParaRPr>
          </a:p>
        </p:txBody>
      </p:sp>
      <p:sp>
        <p:nvSpPr>
          <p:cNvPr id="156" name="Google Shape;156;p23"/>
          <p:cNvSpPr/>
          <p:nvPr/>
        </p:nvSpPr>
        <p:spPr>
          <a:xfrm>
            <a:off x="5091850" y="1687750"/>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299500" y="3813775"/>
            <a:ext cx="857700" cy="2781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10800000">
            <a:off x="3432400" y="1687750"/>
            <a:ext cx="515700" cy="193500"/>
          </a:xfrm>
          <a:prstGeom prst="rightArrow">
            <a:avLst>
              <a:gd fmla="val 50000" name="adj1"/>
              <a:gd fmla="val 50000" name="adj2"/>
            </a:avLst>
          </a:prstGeom>
          <a:gradFill>
            <a:gsLst>
              <a:gs pos="0">
                <a:srgbClr val="CC4125">
                  <a:alpha val="65882"/>
                </a:srgbClr>
              </a:gs>
              <a:gs pos="100000">
                <a:srgbClr val="F1C23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