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7" d="100"/>
          <a:sy n="117" d="100"/>
        </p:scale>
        <p:origin x="69"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onroy" userId="fbbbc97f883678bf" providerId="LiveId" clId="{FFE44C0F-1037-47B5-B720-A3736C005949}"/>
    <pc:docChg chg="undo custSel modSld">
      <pc:chgData name="Joseph Conroy" userId="fbbbc97f883678bf" providerId="LiveId" clId="{FFE44C0F-1037-47B5-B720-A3736C005949}" dt="2020-04-25T03:32:30.399" v="3328" actId="20577"/>
      <pc:docMkLst>
        <pc:docMk/>
      </pc:docMkLst>
      <pc:sldChg chg="modSp">
        <pc:chgData name="Joseph Conroy" userId="fbbbc97f883678bf" providerId="LiveId" clId="{FFE44C0F-1037-47B5-B720-A3736C005949}" dt="2020-04-25T03:32:30.399" v="3328" actId="20577"/>
        <pc:sldMkLst>
          <pc:docMk/>
          <pc:sldMk cId="980634357" sldId="256"/>
        </pc:sldMkLst>
        <pc:spChg chg="mod">
          <ac:chgData name="Joseph Conroy" userId="fbbbc97f883678bf" providerId="LiveId" clId="{FFE44C0F-1037-47B5-B720-A3736C005949}" dt="2020-04-25T03:32:30.399" v="3328" actId="20577"/>
          <ac:spMkLst>
            <pc:docMk/>
            <pc:sldMk cId="980634357" sldId="256"/>
            <ac:spMk id="2" creationId="{D9D011F2-E8ED-411A-8AC9-C1A517271FA7}"/>
          </ac:spMkLst>
        </pc:spChg>
      </pc:sldChg>
      <pc:sldChg chg="addSp delSp modSp">
        <pc:chgData name="Joseph Conroy" userId="fbbbc97f883678bf" providerId="LiveId" clId="{FFE44C0F-1037-47B5-B720-A3736C005949}" dt="2020-04-25T03:31:42.662" v="3286" actId="1076"/>
        <pc:sldMkLst>
          <pc:docMk/>
          <pc:sldMk cId="1818807670" sldId="257"/>
        </pc:sldMkLst>
        <pc:spChg chg="add del mod">
          <ac:chgData name="Joseph Conroy" userId="fbbbc97f883678bf" providerId="LiveId" clId="{FFE44C0F-1037-47B5-B720-A3736C005949}" dt="2020-04-25T03:31:42.662" v="3286" actId="1076"/>
          <ac:spMkLst>
            <pc:docMk/>
            <pc:sldMk cId="1818807670" sldId="257"/>
            <ac:spMk id="4" creationId="{2B06EDA0-3F3D-4BB7-95A8-BD627205C4E0}"/>
          </ac:spMkLst>
        </pc:spChg>
        <pc:spChg chg="add del mod">
          <ac:chgData name="Joseph Conroy" userId="fbbbc97f883678bf" providerId="LiveId" clId="{FFE44C0F-1037-47B5-B720-A3736C005949}" dt="2020-04-25T03:31:23.840" v="3285" actId="20577"/>
          <ac:spMkLst>
            <pc:docMk/>
            <pc:sldMk cId="1818807670" sldId="257"/>
            <ac:spMk id="7" creationId="{1C75F7CD-3113-4D2B-8D80-14030CAB3C26}"/>
          </ac:spMkLst>
        </pc:spChg>
        <pc:spChg chg="add del mod">
          <ac:chgData name="Joseph Conroy" userId="fbbbc97f883678bf" providerId="LiveId" clId="{FFE44C0F-1037-47B5-B720-A3736C005949}" dt="2020-04-25T03:17:23.209" v="1938" actId="478"/>
          <ac:spMkLst>
            <pc:docMk/>
            <pc:sldMk cId="1818807670" sldId="257"/>
            <ac:spMk id="9" creationId="{C7466BF6-BFFF-477E-B392-E9EB31E8CE8E}"/>
          </ac:spMkLst>
        </pc:spChg>
        <pc:spChg chg="add del mod">
          <ac:chgData name="Joseph Conroy" userId="fbbbc97f883678bf" providerId="LiveId" clId="{FFE44C0F-1037-47B5-B720-A3736C005949}" dt="2020-04-25T03:17:23.209" v="1938" actId="478"/>
          <ac:spMkLst>
            <pc:docMk/>
            <pc:sldMk cId="1818807670" sldId="257"/>
            <ac:spMk id="11" creationId="{67398389-B036-4584-B1DC-7194E3E7BF55}"/>
          </ac:spMkLst>
        </pc:spChg>
        <pc:picChg chg="add del mod">
          <ac:chgData name="Joseph Conroy" userId="fbbbc97f883678bf" providerId="LiveId" clId="{FFE44C0F-1037-47B5-B720-A3736C005949}" dt="2020-04-25T03:17:55.533" v="1953" actId="14100"/>
          <ac:picMkLst>
            <pc:docMk/>
            <pc:sldMk cId="1818807670" sldId="257"/>
            <ac:picMk id="6" creationId="{12A12E85-1269-4825-9CDE-8A54014CF74C}"/>
          </ac:picMkLst>
        </pc:picChg>
      </pc:sldChg>
      <pc:sldChg chg="delSp modSp">
        <pc:chgData name="Joseph Conroy" userId="fbbbc97f883678bf" providerId="LiveId" clId="{FFE44C0F-1037-47B5-B720-A3736C005949}" dt="2020-04-25T03:04:02.870" v="7" actId="20577"/>
        <pc:sldMkLst>
          <pc:docMk/>
          <pc:sldMk cId="265847241" sldId="258"/>
        </pc:sldMkLst>
        <pc:spChg chg="mod">
          <ac:chgData name="Joseph Conroy" userId="fbbbc97f883678bf" providerId="LiveId" clId="{FFE44C0F-1037-47B5-B720-A3736C005949}" dt="2020-04-25T03:04:02.870" v="7" actId="20577"/>
          <ac:spMkLst>
            <pc:docMk/>
            <pc:sldMk cId="265847241" sldId="258"/>
            <ac:spMk id="5" creationId="{B7F1E7F3-6998-4333-BB33-D3E5EDAB0E26}"/>
          </ac:spMkLst>
        </pc:spChg>
        <pc:spChg chg="del mod">
          <ac:chgData name="Joseph Conroy" userId="fbbbc97f883678bf" providerId="LiveId" clId="{FFE44C0F-1037-47B5-B720-A3736C005949}" dt="2020-04-25T03:03:58.584" v="4" actId="478"/>
          <ac:spMkLst>
            <pc:docMk/>
            <pc:sldMk cId="265847241" sldId="258"/>
            <ac:spMk id="25" creationId="{E1AB9045-BBBF-4900-926E-E180212D24AD}"/>
          </ac:spMkLst>
        </pc:spChg>
      </pc:sldChg>
      <pc:sldChg chg="addSp modSp">
        <pc:chgData name="Joseph Conroy" userId="fbbbc97f883678bf" providerId="LiveId" clId="{FFE44C0F-1037-47B5-B720-A3736C005949}" dt="2020-04-25T03:16:16.351" v="1698" actId="20577"/>
        <pc:sldMkLst>
          <pc:docMk/>
          <pc:sldMk cId="1224019296" sldId="259"/>
        </pc:sldMkLst>
        <pc:spChg chg="mod">
          <ac:chgData name="Joseph Conroy" userId="fbbbc97f883678bf" providerId="LiveId" clId="{FFE44C0F-1037-47B5-B720-A3736C005949}" dt="2020-04-25T03:08:22.281" v="310" actId="20577"/>
          <ac:spMkLst>
            <pc:docMk/>
            <pc:sldMk cId="1224019296" sldId="259"/>
            <ac:spMk id="3" creationId="{B276625F-28BA-4551-9D6B-E69486424E4C}"/>
          </ac:spMkLst>
        </pc:spChg>
        <pc:spChg chg="mod">
          <ac:chgData name="Joseph Conroy" userId="fbbbc97f883678bf" providerId="LiveId" clId="{FFE44C0F-1037-47B5-B720-A3736C005949}" dt="2020-04-25T03:08:28.454" v="321" actId="20577"/>
          <ac:spMkLst>
            <pc:docMk/>
            <pc:sldMk cId="1224019296" sldId="259"/>
            <ac:spMk id="5" creationId="{E5911A8A-5CBB-4EF2-B593-2DD2086E4033}"/>
          </ac:spMkLst>
        </pc:spChg>
        <pc:spChg chg="mod">
          <ac:chgData name="Joseph Conroy" userId="fbbbc97f883678bf" providerId="LiveId" clId="{FFE44C0F-1037-47B5-B720-A3736C005949}" dt="2020-04-25T03:06:52.405" v="200" actId="27636"/>
          <ac:spMkLst>
            <pc:docMk/>
            <pc:sldMk cId="1224019296" sldId="259"/>
            <ac:spMk id="13" creationId="{448CC16F-2DDE-4B7B-951A-3B0BC9BC7FE7}"/>
          </ac:spMkLst>
        </pc:spChg>
        <pc:spChg chg="add mod">
          <ac:chgData name="Joseph Conroy" userId="fbbbc97f883678bf" providerId="LiveId" clId="{FFE44C0F-1037-47B5-B720-A3736C005949}" dt="2020-04-25T03:05:09.019" v="11" actId="27636"/>
          <ac:spMkLst>
            <pc:docMk/>
            <pc:sldMk cId="1224019296" sldId="259"/>
            <ac:spMk id="14" creationId="{CE0ECDA1-C57C-4590-BAC1-04D1B9EB95D1}"/>
          </ac:spMkLst>
        </pc:spChg>
        <pc:spChg chg="add mod">
          <ac:chgData name="Joseph Conroy" userId="fbbbc97f883678bf" providerId="LiveId" clId="{FFE44C0F-1037-47B5-B720-A3736C005949}" dt="2020-04-25T03:16:16.351" v="1698" actId="20577"/>
          <ac:spMkLst>
            <pc:docMk/>
            <pc:sldMk cId="1224019296" sldId="259"/>
            <ac:spMk id="15" creationId="{9B4B64A7-583B-459C-93F4-93F18A2E451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ls.gov/" TargetMode="External"/><Relationship Id="rId2" Type="http://schemas.openxmlformats.org/officeDocument/2006/relationships/hyperlink" Target="https://github.com/rsandidge9/Team-2-Project/tree/master/Joe_Wor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11F2-E8ED-411A-8AC9-C1A517271FA7}"/>
              </a:ext>
            </a:extLst>
          </p:cNvPr>
          <p:cNvSpPr>
            <a:spLocks noGrp="1"/>
          </p:cNvSpPr>
          <p:nvPr>
            <p:ph type="ctrTitle"/>
          </p:nvPr>
        </p:nvSpPr>
        <p:spPr/>
        <p:txBody>
          <a:bodyPr>
            <a:normAutofit fontScale="90000"/>
          </a:bodyPr>
          <a:lstStyle/>
          <a:p>
            <a:r>
              <a:rPr lang="en-US" dirty="0"/>
              <a:t>The effect of race and sex on average (Median) income (Adjusted for inflation and in 2018 USD)</a:t>
            </a:r>
          </a:p>
        </p:txBody>
      </p:sp>
      <p:sp>
        <p:nvSpPr>
          <p:cNvPr id="3" name="Subtitle 2">
            <a:extLst>
              <a:ext uri="{FF2B5EF4-FFF2-40B4-BE49-F238E27FC236}">
                <a16:creationId xmlns:a16="http://schemas.microsoft.com/office/drawing/2014/main" id="{DD88279B-6333-4F0F-9C95-73FDC7E2ADD3}"/>
              </a:ext>
            </a:extLst>
          </p:cNvPr>
          <p:cNvSpPr>
            <a:spLocks noGrp="1"/>
          </p:cNvSpPr>
          <p:nvPr>
            <p:ph type="subTitle" idx="1"/>
          </p:nvPr>
        </p:nvSpPr>
        <p:spPr/>
        <p:txBody>
          <a:bodyPr>
            <a:normAutofit fontScale="92500" lnSpcReduction="20000"/>
          </a:bodyPr>
          <a:lstStyle/>
          <a:p>
            <a:r>
              <a:rPr lang="en-US" i="1" dirty="0"/>
              <a:t>Project work:  Our group’s </a:t>
            </a:r>
            <a:r>
              <a:rPr lang="en-US" i="1" dirty="0" err="1"/>
              <a:t>github</a:t>
            </a:r>
            <a:r>
              <a:rPr lang="en-US" i="1" dirty="0"/>
              <a:t> page, my section</a:t>
            </a:r>
          </a:p>
          <a:p>
            <a:r>
              <a:rPr lang="en-US" dirty="0">
                <a:hlinkClick r:id="rId2"/>
              </a:rPr>
              <a:t>https://github.com/rsandidge9/Team-2-Project/tree/master/Joe_Work</a:t>
            </a:r>
            <a:endParaRPr lang="en-US" dirty="0"/>
          </a:p>
          <a:p>
            <a:r>
              <a:rPr lang="en-US" i="1" dirty="0"/>
              <a:t>Data source:  The center bureau of labor (CBL) statistics website</a:t>
            </a:r>
          </a:p>
          <a:p>
            <a:r>
              <a:rPr lang="en-US" dirty="0">
                <a:hlinkClick r:id="rId3"/>
              </a:rPr>
              <a:t>https://www.bls.gov/</a:t>
            </a:r>
            <a:endParaRPr lang="en-US" i="1" dirty="0"/>
          </a:p>
        </p:txBody>
      </p:sp>
    </p:spTree>
    <p:extLst>
      <p:ext uri="{BB962C8B-B14F-4D97-AF65-F5344CB8AC3E}">
        <p14:creationId xmlns:p14="http://schemas.microsoft.com/office/powerpoint/2010/main" val="98063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EB425F-EDFF-4538-A7A6-E4DFB97AA8C5}"/>
              </a:ext>
            </a:extLst>
          </p:cNvPr>
          <p:cNvSpPr>
            <a:spLocks noGrp="1"/>
          </p:cNvSpPr>
          <p:nvPr>
            <p:ph type="body" idx="1"/>
          </p:nvPr>
        </p:nvSpPr>
        <p:spPr>
          <a:xfrm>
            <a:off x="1251504" y="3603681"/>
            <a:ext cx="3704391" cy="576262"/>
          </a:xfrm>
        </p:spPr>
        <p:txBody>
          <a:bodyPr/>
          <a:lstStyle/>
          <a:p>
            <a:r>
              <a:rPr lang="en-US" dirty="0"/>
              <a:t>White Worker Trends</a:t>
            </a:r>
          </a:p>
        </p:txBody>
      </p:sp>
      <p:sp>
        <p:nvSpPr>
          <p:cNvPr id="5" name="Text Placeholder 4">
            <a:extLst>
              <a:ext uri="{FF2B5EF4-FFF2-40B4-BE49-F238E27FC236}">
                <a16:creationId xmlns:a16="http://schemas.microsoft.com/office/drawing/2014/main" id="{B7F1E7F3-6998-4333-BB33-D3E5EDAB0E26}"/>
              </a:ext>
            </a:extLst>
          </p:cNvPr>
          <p:cNvSpPr>
            <a:spLocks noGrp="1"/>
          </p:cNvSpPr>
          <p:nvPr>
            <p:ph type="body" sz="half" idx="18"/>
          </p:nvPr>
        </p:nvSpPr>
        <p:spPr>
          <a:xfrm>
            <a:off x="1251504" y="4197007"/>
            <a:ext cx="4637568" cy="2371573"/>
          </a:xfrm>
        </p:spPr>
        <p:txBody>
          <a:bodyPr>
            <a:normAutofit fontScale="92500"/>
          </a:bodyPr>
          <a:lstStyle/>
          <a:p>
            <a:r>
              <a:rPr lang="en-US" dirty="0"/>
              <a:t>The data reflects a constant trend in which white workers, either male or female, were above the average salary and within 50¢ to $1/</a:t>
            </a:r>
            <a:r>
              <a:rPr lang="en-US" dirty="0" err="1"/>
              <a:t>hr</a:t>
            </a:r>
            <a:r>
              <a:rPr lang="en-US" dirty="0"/>
              <a:t> of the average salary of their respective sex category.  This demonstrates how much the white workers’ salaries influences the average salary across all racial groups, and indicates that white workers for either category contribute largely to the total number of workers.  The fact they have annual average salaries above the total averages implies that white workers also make more than the average salary across both sex categories.</a:t>
            </a:r>
          </a:p>
        </p:txBody>
      </p:sp>
      <p:sp>
        <p:nvSpPr>
          <p:cNvPr id="9" name="Text Placeholder 8">
            <a:extLst>
              <a:ext uri="{FF2B5EF4-FFF2-40B4-BE49-F238E27FC236}">
                <a16:creationId xmlns:a16="http://schemas.microsoft.com/office/drawing/2014/main" id="{4C06898D-82D1-4AC6-94AF-9E6C1393E0E5}"/>
              </a:ext>
            </a:extLst>
          </p:cNvPr>
          <p:cNvSpPr>
            <a:spLocks noGrp="1"/>
          </p:cNvSpPr>
          <p:nvPr>
            <p:ph type="body" sz="quarter" idx="13"/>
          </p:nvPr>
        </p:nvSpPr>
        <p:spPr>
          <a:xfrm>
            <a:off x="6518717" y="146878"/>
            <a:ext cx="4624149" cy="576262"/>
          </a:xfrm>
        </p:spPr>
        <p:txBody>
          <a:bodyPr/>
          <a:lstStyle/>
          <a:p>
            <a:r>
              <a:rPr lang="en-US" dirty="0"/>
              <a:t>Non-white worker trends</a:t>
            </a:r>
          </a:p>
        </p:txBody>
      </p:sp>
      <p:sp>
        <p:nvSpPr>
          <p:cNvPr id="11" name="Text Placeholder 10">
            <a:extLst>
              <a:ext uri="{FF2B5EF4-FFF2-40B4-BE49-F238E27FC236}">
                <a16:creationId xmlns:a16="http://schemas.microsoft.com/office/drawing/2014/main" id="{01AB6939-5DBD-4A58-98DE-C4BC11F90B11}"/>
              </a:ext>
            </a:extLst>
          </p:cNvPr>
          <p:cNvSpPr>
            <a:spLocks noGrp="1"/>
          </p:cNvSpPr>
          <p:nvPr>
            <p:ph type="body" sz="half" idx="20"/>
          </p:nvPr>
        </p:nvSpPr>
        <p:spPr>
          <a:xfrm>
            <a:off x="6518716" y="891507"/>
            <a:ext cx="4624149" cy="2364066"/>
          </a:xfrm>
        </p:spPr>
        <p:txBody>
          <a:bodyPr/>
          <a:lstStyle/>
          <a:p>
            <a:r>
              <a:rPr lang="en-US" dirty="0"/>
              <a:t>Black and Hispanic workers are consistently beneath the median salary for each of their sex categories between 1979 and 2018.  While not tabulated until 2000, Asian men consistently had a median salary above the median salaries across all racial categories.  Asian women worker’s median salaries tended around the average white female worker’s median salaries with visible spikes either above (2017) or below (2002) the average salary for white female workers.</a:t>
            </a:r>
          </a:p>
        </p:txBody>
      </p:sp>
      <p:pic>
        <p:nvPicPr>
          <p:cNvPr id="23" name="Content Placeholder 5">
            <a:extLst>
              <a:ext uri="{FF2B5EF4-FFF2-40B4-BE49-F238E27FC236}">
                <a16:creationId xmlns:a16="http://schemas.microsoft.com/office/drawing/2014/main" id="{7A32FE3A-F08C-4648-A20E-25C2765E8758}"/>
              </a:ext>
            </a:extLst>
          </p:cNvPr>
          <p:cNvPicPr>
            <a:picLocks noChangeAspect="1"/>
          </p:cNvPicPr>
          <p:nvPr/>
        </p:nvPicPr>
        <p:blipFill>
          <a:blip r:embed="rId2"/>
          <a:srcRect/>
          <a:stretch/>
        </p:blipFill>
        <p:spPr>
          <a:xfrm>
            <a:off x="1251504" y="148132"/>
            <a:ext cx="5183323" cy="3455549"/>
          </a:xfrm>
          <a:prstGeom prst="rect">
            <a:avLst/>
          </a:prstGeom>
        </p:spPr>
      </p:pic>
      <p:pic>
        <p:nvPicPr>
          <p:cNvPr id="24" name="Content Placeholder 5">
            <a:extLst>
              <a:ext uri="{FF2B5EF4-FFF2-40B4-BE49-F238E27FC236}">
                <a16:creationId xmlns:a16="http://schemas.microsoft.com/office/drawing/2014/main" id="{BC40AB86-CB1D-4292-9D71-040117CAD015}"/>
              </a:ext>
            </a:extLst>
          </p:cNvPr>
          <p:cNvPicPr>
            <a:picLocks noChangeAspect="1"/>
          </p:cNvPicPr>
          <p:nvPr/>
        </p:nvPicPr>
        <p:blipFill>
          <a:blip r:embed="rId3"/>
          <a:srcRect/>
          <a:stretch/>
        </p:blipFill>
        <p:spPr>
          <a:xfrm>
            <a:off x="5959543" y="3255573"/>
            <a:ext cx="5183323" cy="3455548"/>
          </a:xfrm>
          <a:prstGeom prst="rect">
            <a:avLst/>
          </a:prstGeom>
        </p:spPr>
      </p:pic>
    </p:spTree>
    <p:extLst>
      <p:ext uri="{BB962C8B-B14F-4D97-AF65-F5344CB8AC3E}">
        <p14:creationId xmlns:p14="http://schemas.microsoft.com/office/powerpoint/2010/main" val="26584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76625F-28BA-4551-9D6B-E69486424E4C}"/>
              </a:ext>
            </a:extLst>
          </p:cNvPr>
          <p:cNvSpPr>
            <a:spLocks noGrp="1"/>
          </p:cNvSpPr>
          <p:nvPr>
            <p:ph type="body" idx="1"/>
          </p:nvPr>
        </p:nvSpPr>
        <p:spPr>
          <a:xfrm>
            <a:off x="1248641" y="161673"/>
            <a:ext cx="4501243" cy="823912"/>
          </a:xfrm>
        </p:spPr>
        <p:txBody>
          <a:bodyPr/>
          <a:lstStyle/>
          <a:p>
            <a:r>
              <a:rPr lang="en-US" dirty="0"/>
              <a:t>How race affects workers’ wages (Both Sexes)</a:t>
            </a:r>
          </a:p>
        </p:txBody>
      </p:sp>
      <p:pic>
        <p:nvPicPr>
          <p:cNvPr id="8" name="Content Placeholder 7">
            <a:extLst>
              <a:ext uri="{FF2B5EF4-FFF2-40B4-BE49-F238E27FC236}">
                <a16:creationId xmlns:a16="http://schemas.microsoft.com/office/drawing/2014/main" id="{1A0D9839-0692-4227-9EC3-AFA5D3D90129}"/>
              </a:ext>
            </a:extLst>
          </p:cNvPr>
          <p:cNvPicPr>
            <a:picLocks noGrp="1" noChangeAspect="1"/>
          </p:cNvPicPr>
          <p:nvPr>
            <p:ph sz="half" idx="2"/>
          </p:nvPr>
        </p:nvPicPr>
        <p:blipFill>
          <a:blip r:embed="rId2"/>
          <a:stretch>
            <a:fillRect/>
          </a:stretch>
        </p:blipFill>
        <p:spPr>
          <a:xfrm>
            <a:off x="1248641" y="2967045"/>
            <a:ext cx="4975990" cy="3317326"/>
          </a:xfrm>
        </p:spPr>
      </p:pic>
      <p:sp>
        <p:nvSpPr>
          <p:cNvPr id="5" name="Text Placeholder 4">
            <a:extLst>
              <a:ext uri="{FF2B5EF4-FFF2-40B4-BE49-F238E27FC236}">
                <a16:creationId xmlns:a16="http://schemas.microsoft.com/office/drawing/2014/main" id="{E5911A8A-5CBB-4EF2-B593-2DD2086E4033}"/>
              </a:ext>
            </a:extLst>
          </p:cNvPr>
          <p:cNvSpPr>
            <a:spLocks noGrp="1"/>
          </p:cNvSpPr>
          <p:nvPr>
            <p:ph type="body" sz="quarter" idx="3"/>
          </p:nvPr>
        </p:nvSpPr>
        <p:spPr>
          <a:xfrm>
            <a:off x="6224630" y="3429000"/>
            <a:ext cx="4559420" cy="823912"/>
          </a:xfrm>
        </p:spPr>
        <p:txBody>
          <a:bodyPr/>
          <a:lstStyle/>
          <a:p>
            <a:r>
              <a:rPr lang="en-US" dirty="0"/>
              <a:t>How sex category affects workers’ wages (All Races)</a:t>
            </a:r>
          </a:p>
        </p:txBody>
      </p:sp>
      <p:pic>
        <p:nvPicPr>
          <p:cNvPr id="10" name="Content Placeholder 9">
            <a:extLst>
              <a:ext uri="{FF2B5EF4-FFF2-40B4-BE49-F238E27FC236}">
                <a16:creationId xmlns:a16="http://schemas.microsoft.com/office/drawing/2014/main" id="{E8BBEC45-237C-4167-98E1-C2EA3E2141E3}"/>
              </a:ext>
            </a:extLst>
          </p:cNvPr>
          <p:cNvPicPr>
            <a:picLocks noGrp="1" noChangeAspect="1"/>
          </p:cNvPicPr>
          <p:nvPr>
            <p:ph sz="quarter" idx="4"/>
          </p:nvPr>
        </p:nvPicPr>
        <p:blipFill>
          <a:blip r:embed="rId3"/>
          <a:srcRect/>
          <a:stretch/>
        </p:blipFill>
        <p:spPr>
          <a:xfrm>
            <a:off x="5749884" y="161673"/>
            <a:ext cx="5034166" cy="3356109"/>
          </a:xfrm>
        </p:spPr>
      </p:pic>
      <p:sp>
        <p:nvSpPr>
          <p:cNvPr id="13" name="Text Placeholder 4">
            <a:extLst>
              <a:ext uri="{FF2B5EF4-FFF2-40B4-BE49-F238E27FC236}">
                <a16:creationId xmlns:a16="http://schemas.microsoft.com/office/drawing/2014/main" id="{448CC16F-2DDE-4B7B-951A-3B0BC9BC7FE7}"/>
              </a:ext>
            </a:extLst>
          </p:cNvPr>
          <p:cNvSpPr txBox="1">
            <a:spLocks/>
          </p:cNvSpPr>
          <p:nvPr/>
        </p:nvSpPr>
        <p:spPr>
          <a:xfrm>
            <a:off x="1248641" y="985586"/>
            <a:ext cx="4501242" cy="198146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t>The data shows us that white and Asian workers had the highest average wages while Hispanic and Black workers had the lowest wages.  All race categories appear to exhibit similar rise- and fall-patterns between each other over time that reflect a shared impact from economic events (such as the recession following the 2008 financial crisis).  White and Asian salaries stay above $14/</a:t>
            </a:r>
            <a:r>
              <a:rPr lang="en-US" dirty="0" err="1"/>
              <a:t>hr</a:t>
            </a:r>
            <a:r>
              <a:rPr lang="en-US" dirty="0"/>
              <a:t> post 1997 while Hispanic and Black workers have yet to pass $14/</a:t>
            </a:r>
            <a:r>
              <a:rPr lang="en-US" dirty="0" err="1"/>
              <a:t>hr</a:t>
            </a:r>
            <a:r>
              <a:rPr lang="en-US" dirty="0"/>
              <a:t> by 2018.</a:t>
            </a:r>
          </a:p>
        </p:txBody>
      </p:sp>
      <p:sp>
        <p:nvSpPr>
          <p:cNvPr id="14" name="Text Placeholder 4">
            <a:extLst>
              <a:ext uri="{FF2B5EF4-FFF2-40B4-BE49-F238E27FC236}">
                <a16:creationId xmlns:a16="http://schemas.microsoft.com/office/drawing/2014/main" id="{CE0ECDA1-C57C-4590-BAC1-04D1B9EB95D1}"/>
              </a:ext>
            </a:extLst>
          </p:cNvPr>
          <p:cNvSpPr txBox="1">
            <a:spLocks/>
          </p:cNvSpPr>
          <p:nvPr/>
        </p:nvSpPr>
        <p:spPr>
          <a:xfrm>
            <a:off x="6253719" y="4154690"/>
            <a:ext cx="4501242" cy="198146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endParaRPr lang="en-US" dirty="0"/>
          </a:p>
        </p:txBody>
      </p:sp>
      <p:sp>
        <p:nvSpPr>
          <p:cNvPr id="15" name="Text Placeholder 4">
            <a:extLst>
              <a:ext uri="{FF2B5EF4-FFF2-40B4-BE49-F238E27FC236}">
                <a16:creationId xmlns:a16="http://schemas.microsoft.com/office/drawing/2014/main" id="{9B4B64A7-583B-459C-93F4-93F18A2E4511}"/>
              </a:ext>
            </a:extLst>
          </p:cNvPr>
          <p:cNvSpPr txBox="1">
            <a:spLocks/>
          </p:cNvSpPr>
          <p:nvPr/>
        </p:nvSpPr>
        <p:spPr>
          <a:xfrm>
            <a:off x="6268264" y="4154689"/>
            <a:ext cx="4501242" cy="2421643"/>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t>The two most noteworthy portions of the chart comparing annual average wages between the sexes are the periods of 1979-1995 and 1995-2018.  In the chronologically first period of time, there was a drop in the male annual average salary and a rise in the female salary.  This could reflect a rise of the female presence in the workforce that drives the medians of each category closer to the median between the two during this time.  The second time period shows a mirror-like relationship between the two sexes’ average salaries.  This indicates that both categories had similar reactions to market trends.  It also indicates that the differences in the average salaries between the two sexes did not change as significantly as they did in the first time period.</a:t>
            </a:r>
          </a:p>
        </p:txBody>
      </p:sp>
    </p:spTree>
    <p:extLst>
      <p:ext uri="{BB962C8B-B14F-4D97-AF65-F5344CB8AC3E}">
        <p14:creationId xmlns:p14="http://schemas.microsoft.com/office/powerpoint/2010/main" val="122401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A12E85-1269-4825-9CDE-8A54014CF74C}"/>
              </a:ext>
            </a:extLst>
          </p:cNvPr>
          <p:cNvPicPr>
            <a:picLocks noGrp="1" noChangeAspect="1"/>
          </p:cNvPicPr>
          <p:nvPr>
            <p:ph idx="1"/>
          </p:nvPr>
        </p:nvPicPr>
        <p:blipFill>
          <a:blip r:embed="rId2"/>
          <a:stretch>
            <a:fillRect/>
          </a:stretch>
        </p:blipFill>
        <p:spPr>
          <a:xfrm>
            <a:off x="4233182" y="276837"/>
            <a:ext cx="7043195" cy="4695462"/>
          </a:xfrm>
        </p:spPr>
      </p:pic>
      <p:sp>
        <p:nvSpPr>
          <p:cNvPr id="4" name="Text Placeholder 3">
            <a:extLst>
              <a:ext uri="{FF2B5EF4-FFF2-40B4-BE49-F238E27FC236}">
                <a16:creationId xmlns:a16="http://schemas.microsoft.com/office/drawing/2014/main" id="{2B06EDA0-3F3D-4BB7-95A8-BD627205C4E0}"/>
              </a:ext>
            </a:extLst>
          </p:cNvPr>
          <p:cNvSpPr>
            <a:spLocks noGrp="1"/>
          </p:cNvSpPr>
          <p:nvPr>
            <p:ph type="body" sz="half" idx="2"/>
          </p:nvPr>
        </p:nvSpPr>
        <p:spPr>
          <a:xfrm>
            <a:off x="2196192" y="5033283"/>
            <a:ext cx="7043195" cy="1651232"/>
          </a:xfrm>
        </p:spPr>
        <p:txBody>
          <a:bodyPr>
            <a:normAutofit/>
          </a:bodyPr>
          <a:lstStyle/>
          <a:p>
            <a:pPr algn="ctr"/>
            <a:r>
              <a:rPr lang="pt-BR" u="sng" dirty="0"/>
              <a:t>Summary Statistics From This Chart</a:t>
            </a:r>
          </a:p>
          <a:p>
            <a:r>
              <a:rPr lang="pt-BR" dirty="0"/>
              <a:t>Rate of change: ~(-0.0343)	Probability of Recurrence: ~1.0741*</a:t>
            </a:r>
            <a:r>
              <a:rPr lang="en-US" dirty="0"/>
              <a:t>10</a:t>
            </a:r>
            <a:r>
              <a:rPr lang="en-US" baseline="30000" dirty="0"/>
              <a:t>-5</a:t>
            </a:r>
            <a:r>
              <a:rPr lang="pt-BR" baseline="30000" dirty="0"/>
              <a:t>	</a:t>
            </a:r>
            <a:r>
              <a:rPr lang="pt-BR" dirty="0"/>
              <a:t>Estimate for Year 0: ~71.1289	Correlatin Coefficient:~( -0.8305)</a:t>
            </a:r>
          </a:p>
          <a:p>
            <a:pPr algn="ctr"/>
            <a:r>
              <a:rPr lang="pt-BR" dirty="0"/>
              <a:t>Standard Error: ~0.0056</a:t>
            </a:r>
          </a:p>
        </p:txBody>
      </p:sp>
      <p:sp>
        <p:nvSpPr>
          <p:cNvPr id="7" name="Text Placeholder 3">
            <a:extLst>
              <a:ext uri="{FF2B5EF4-FFF2-40B4-BE49-F238E27FC236}">
                <a16:creationId xmlns:a16="http://schemas.microsoft.com/office/drawing/2014/main" id="{1C75F7CD-3113-4D2B-8D80-14030CAB3C26}"/>
              </a:ext>
            </a:extLst>
          </p:cNvPr>
          <p:cNvSpPr txBox="1">
            <a:spLocks/>
          </p:cNvSpPr>
          <p:nvPr/>
        </p:nvSpPr>
        <p:spPr>
          <a:xfrm>
            <a:off x="1204233" y="276837"/>
            <a:ext cx="3028950" cy="469546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pt-BR" dirty="0"/>
              <a:t>The chart on the right was created by taking the average men’s salary for each year post-1999 and subtracting the average women’s salary of each respective year.  This was done to reflect the current trend in the differences bewteen men’s and women’s salaries for this century (21st).  The slope and correlation coefficent imply that there is a clear decline in the differences between men’s and women’s annual average salaries as the years progress.  However, the probability of recurrence (p-value) is less than 0.0001 which indicates that replicating this phenomenon would be unlikely should this data be collected for different time periods.  The standard error being below 0.01 suggests that deviation from the estimated linear relationship would expected to be rather small.</a:t>
            </a:r>
          </a:p>
        </p:txBody>
      </p:sp>
    </p:spTree>
    <p:extLst>
      <p:ext uri="{BB962C8B-B14F-4D97-AF65-F5344CB8AC3E}">
        <p14:creationId xmlns:p14="http://schemas.microsoft.com/office/powerpoint/2010/main" val="1818807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199</TotalTime>
  <Words>667</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The effect of race and sex on average (Median) income (Adjusted for inflation and in 2018 USD)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race and sex on average (Median) income</dc:title>
  <dc:creator>Joseph Conroy</dc:creator>
  <cp:lastModifiedBy>Joseph Conroy</cp:lastModifiedBy>
  <cp:revision>12</cp:revision>
  <dcterms:created xsi:type="dcterms:W3CDTF">2020-04-25T00:13:33Z</dcterms:created>
  <dcterms:modified xsi:type="dcterms:W3CDTF">2020-04-25T03:32:51Z</dcterms:modified>
</cp:coreProperties>
</file>