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-regular.fntdata"/><Relationship Id="rId25" Type="http://schemas.openxmlformats.org/officeDocument/2006/relationships/slide" Target="slides/slide19.xml"/><Relationship Id="rId27" Type="http://schemas.openxmlformats.org/officeDocument/2006/relationships/font" Target="fonts/Pl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4a7b894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d4a7b894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d4a7b894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d4a7b894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d4a7b8945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1d4a7b8945_2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d4a7b8945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1d4a7b8945_2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d4a7b8945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1d4a7b8945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4a7b8945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1d4a7b8945_2_2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d4a7b8945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1d4a7b8945_2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d4a7b894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1d4a7b8945_2_2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d4a7b8945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1d4a7b8945_2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d4a7b894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1d4a7b8945_2_2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4a7b89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4a7b89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d4a7b894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1d4a7b8945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4a7b894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d4a7b8945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4a7b8945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d4a7b8945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d4a7b8945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1d4a7b8945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d4a7b8945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d4a7b8945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4a7b8945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d4a7b8945_2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6da884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6da8849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d4a7b894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d4a7b8945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Sudoku Web App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 D: Jason, Robert, Nika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Database Schema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28650" y="1353425"/>
            <a:ext cx="3511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SudokuBoard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Columns: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board_id: AutoField (Primary Key)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board: CharField (Max Length: 81)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solution: CharField (Max Length: 81)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userBoard: CharField (Max Length: 81, Nullable, Blank)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creation_time: DateField (Default: Current Date)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ActionHistory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Columns: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id: AutoField (Primary Key)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sudoku_board_id: ForeignKey (SudokuBoard, On Delete: Cascade)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row: PositiveBigIntegerField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col: PositiveBigIntegerField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previous_value: 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new_value: 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timestamp: DateTimeField (Auto-set to Current)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25"/>
              <a:t>undone: BooleanField (Default: False)</a:t>
            </a:r>
            <a:endParaRPr sz="825"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910775" y="1268050"/>
            <a:ext cx="3511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NoteHistory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Columns: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id: AutoField (Primary Key)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sudoku_board_id: ForeignKey (SudokuBoard, On Delete: Cascade)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row: PositiveBigIntegerField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col: PositiveBigIntegerField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value: IntegerField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Unique Constraint (Optional):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825"/>
              <a:t>Unique combination of row and col per note</a:t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25"/>
              <a:t>SudokuBoard → ActionHistory: One-to-Many</a:t>
            </a:r>
            <a:endParaRPr sz="11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25"/>
              <a:t>SudokuBoard → NoteHistory: One-to-Many</a:t>
            </a:r>
            <a:endParaRPr sz="11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/>
        </p:nvSpPr>
        <p:spPr>
          <a:xfrm>
            <a:off x="406606" y="1175829"/>
            <a:ext cx="3289589" cy="24929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Select New Game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and Frontend are both running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is running and actor wants to start a new game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flow initiates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initiates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Actor specifies games size and difficulty and new puzzle appears and is ready for use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New Game</a:t>
            </a:r>
            <a:endParaRPr sz="1100"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641" y="1111052"/>
            <a:ext cx="2592120" cy="383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9339" y="1111052"/>
            <a:ext cx="1334410" cy="40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/>
        </p:nvSpPr>
        <p:spPr>
          <a:xfrm>
            <a:off x="406606" y="1175829"/>
            <a:ext cx="3289589" cy="265457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Set Cell Value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Company hosting puzzle app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app is in value entry mode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non-given cell to fill in (including overriding)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value to be put in chosen cell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‘given’ cell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an illegal value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Cell Value</a:t>
            </a:r>
            <a:endParaRPr sz="1100"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776" y="1068951"/>
            <a:ext cx="2698864" cy="36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5018" y="1106794"/>
            <a:ext cx="1244070" cy="396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/>
        </p:nvSpPr>
        <p:spPr>
          <a:xfrm>
            <a:off x="406606" y="1175829"/>
            <a:ext cx="3289589" cy="313932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Timer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Application time event handler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user is actively solving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begins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second has elapsed since last increment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Amount of time taken so far to solve an incomplete puzzle is displayed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Amount of time taken so far to solve an incomplete puzzle is displayed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can pause the timer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count and display are resumed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has been completed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endParaRPr sz="1100"/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616" y="1211049"/>
            <a:ext cx="2523882" cy="301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195" y="1126702"/>
            <a:ext cx="3019421" cy="323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/>
        </p:nvSpPr>
        <p:spPr>
          <a:xfrm>
            <a:off x="406606" y="1175829"/>
            <a:ext cx="3289589" cy="281615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Set Cell Note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app is in note entry mode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non-given cell to fill in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value to be put in chosen cell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an existing value will erase it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Selecting a new value will add it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‘given’ cell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an illegal value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Note</a:t>
            </a:r>
            <a:endParaRPr sz="1100"/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635" y="1106794"/>
            <a:ext cx="1959182" cy="396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709" y="1118099"/>
            <a:ext cx="1888699" cy="403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/>
        </p:nvSpPr>
        <p:spPr>
          <a:xfrm>
            <a:off x="361256" y="1221229"/>
            <a:ext cx="3289500" cy="2609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Undo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initiates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is re-displayed with cell last filled in put back to it’s previous value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 for both value and note entries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has no actor entered values or notes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975846" y="68167"/>
            <a:ext cx="4864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Undo</a:t>
            </a:r>
            <a:endParaRPr sz="1100"/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733" y="1095499"/>
            <a:ext cx="2912028" cy="343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582" y="1053355"/>
            <a:ext cx="2015396" cy="396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406606" y="1175829"/>
            <a:ext cx="3289589" cy="23314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Get Random Hint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initiates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is re-displayed with a randomly chosen error corrected, or (if no errors)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is re-displayed with a randomly chosen empty location filled in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 Hint</a:t>
            </a:r>
            <a:endParaRPr sz="1100"/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349" y="1084477"/>
            <a:ext cx="1801411" cy="405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476" y="1084477"/>
            <a:ext cx="3443873" cy="343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/>
        </p:nvSpPr>
        <p:spPr>
          <a:xfrm>
            <a:off x="406606" y="1175829"/>
            <a:ext cx="3289589" cy="265457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Get Specific Hint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initiates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non-given cell to be filled in with a correct answer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is re-displayed with cell indicated correctly filled 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selects a ‘given’ cell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Specific Hint</a:t>
            </a:r>
            <a:endParaRPr sz="1100"/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067" y="1078530"/>
            <a:ext cx="3225479" cy="35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792" y="1078530"/>
            <a:ext cx="1153439" cy="406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/>
        </p:nvSpPr>
        <p:spPr>
          <a:xfrm>
            <a:off x="406606" y="1175829"/>
            <a:ext cx="3289589" cy="281615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Title: Check Sudoku Puzzle for Correctness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Actor: Puzzle solver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Stakeholder: Group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has started an unfinished puzzle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Triggers: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initiates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success scenarios: 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[Basic Flow]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is re-displayed with any errors indicated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works for value entries, not note entries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user entered cell values are checked against the ‘ground truth’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paths: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[Alternative Flow]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no errors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 Puzzle</a:t>
            </a:r>
            <a:endParaRPr sz="1100"/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8985" y="1084937"/>
            <a:ext cx="3304763" cy="376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3748" y="1175829"/>
            <a:ext cx="1495868" cy="396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Algorithms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API Testing: Postman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Usability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 Interface (UI)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Testing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480316" y="1059674"/>
            <a:ext cx="7855975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To create a web app for Sudoku puzzles whose features include: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Traditional 9x9 Sudoku Puzzles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Puzzles can be selected from a library or generated on demand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Selectable difficulty levels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Ability to make notes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Check solution as far as completed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Undo last move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Undo until all mistakes gone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Get a random or specific hint</a:t>
            </a:r>
            <a:b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Solution Timer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b="0" lang="en" sz="3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 Overview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329092" y="1513904"/>
            <a:ext cx="3292601" cy="87716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 screen – appears when puzzle is instantiated: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(random) 9x9 puzzle will be provided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timer will be running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will select between Easy, Medium, Hard</a:t>
            </a:r>
            <a:endParaRPr sz="1100"/>
          </a:p>
          <a:p>
            <a:pPr indent="-1524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7"/>
          <p:cNvGrpSpPr/>
          <p:nvPr/>
        </p:nvGrpSpPr>
        <p:grpSpPr>
          <a:xfrm>
            <a:off x="5370205" y="2320305"/>
            <a:ext cx="820982" cy="713897"/>
            <a:chOff x="9571892" y="683675"/>
            <a:chExt cx="1094642" cy="951863"/>
          </a:xfrm>
        </p:grpSpPr>
        <p:sp>
          <p:nvSpPr>
            <p:cNvPr id="143" name="Google Shape;143;p27"/>
            <p:cNvSpPr/>
            <p:nvPr/>
          </p:nvSpPr>
          <p:spPr>
            <a:xfrm>
              <a:off x="10081846" y="1506416"/>
              <a:ext cx="222739" cy="76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ointing finger png images | PNGWing" id="144" name="Google Shape;14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71892" y="683675"/>
              <a:ext cx="1094642" cy="951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7"/>
          <p:cNvSpPr txBox="1"/>
          <p:nvPr/>
        </p:nvSpPr>
        <p:spPr>
          <a:xfrm>
            <a:off x="7840539" y="2366504"/>
            <a:ext cx="408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5608895" y="4361740"/>
            <a:ext cx="162659" cy="196207"/>
            <a:chOff x="7478526" y="5674981"/>
            <a:chExt cx="216879" cy="261610"/>
          </a:xfrm>
        </p:grpSpPr>
        <p:sp>
          <p:nvSpPr>
            <p:cNvPr id="147" name="Google Shape;147;p27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7839941" y="4370536"/>
            <a:ext cx="162659" cy="196207"/>
            <a:chOff x="7478526" y="5674981"/>
            <a:chExt cx="216879" cy="261610"/>
          </a:xfrm>
        </p:grpSpPr>
        <p:sp>
          <p:nvSpPr>
            <p:cNvPr id="150" name="Google Shape;150;p27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sp>
        <p:nvSpPr>
          <p:cNvPr id="152" name="Google Shape;152;p27"/>
          <p:cNvSpPr txBox="1"/>
          <p:nvPr/>
        </p:nvSpPr>
        <p:spPr>
          <a:xfrm>
            <a:off x="329092" y="2732439"/>
            <a:ext cx="3292500" cy="1423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 cell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 will be highlighted (border)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 a value 0-9 using keyboard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 entered will fill entry location selected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Provided entries are shown in blue and user entries are shown in black</a:t>
            </a:r>
            <a:endParaRPr sz="1100"/>
          </a:p>
          <a:p>
            <a:pPr indent="-1524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T Medium for 3/4/2024 : r/sudoku" id="153" name="Google Shape;1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24" y="928112"/>
            <a:ext cx="3450857" cy="3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Storyboards</a:t>
            </a:r>
            <a:endParaRPr sz="1100"/>
          </a:p>
        </p:txBody>
      </p:sp>
      <p:sp>
        <p:nvSpPr>
          <p:cNvPr id="155" name="Google Shape;155;p27"/>
          <p:cNvSpPr txBox="1"/>
          <p:nvPr/>
        </p:nvSpPr>
        <p:spPr>
          <a:xfrm>
            <a:off x="6523952" y="4817590"/>
            <a:ext cx="2087369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source: sudoku.coach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flipH="1">
            <a:off x="8100691" y="1217577"/>
            <a:ext cx="566361" cy="10108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7839941" y="1990206"/>
            <a:ext cx="0" cy="38926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7815650" y="2361606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7"/>
          <p:cNvCxnSpPr/>
          <p:nvPr/>
        </p:nvCxnSpPr>
        <p:spPr>
          <a:xfrm rot="10800000">
            <a:off x="7839941" y="1985258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7"/>
          <p:cNvSpPr txBox="1"/>
          <p:nvPr/>
        </p:nvSpPr>
        <p:spPr>
          <a:xfrm>
            <a:off x="7896269" y="1974089"/>
            <a:ext cx="4088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sp>
        <p:nvSpPr>
          <p:cNvPr id="161" name="Google Shape;161;p27"/>
          <p:cNvSpPr txBox="1"/>
          <p:nvPr/>
        </p:nvSpPr>
        <p:spPr>
          <a:xfrm>
            <a:off x="7154623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Puzzle</a:t>
            </a:r>
            <a:endParaRPr sz="1100"/>
          </a:p>
        </p:txBody>
      </p:sp>
      <p:sp>
        <p:nvSpPr>
          <p:cNvPr id="162" name="Google Shape;162;p27"/>
          <p:cNvSpPr txBox="1"/>
          <p:nvPr/>
        </p:nvSpPr>
        <p:spPr>
          <a:xfrm>
            <a:off x="5836197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Notes: Off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289266" y="1183510"/>
            <a:ext cx="3291145" cy="55399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puzzle: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drop down menu choose difficulty: Easy, Medium, or Hard</a:t>
            </a:r>
            <a:endParaRPr sz="1100"/>
          </a:p>
        </p:txBody>
      </p:sp>
      <p:sp>
        <p:nvSpPr>
          <p:cNvPr id="168" name="Google Shape;168;p28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5370205" y="2320305"/>
            <a:ext cx="820982" cy="713897"/>
            <a:chOff x="9571892" y="683675"/>
            <a:chExt cx="1094642" cy="951863"/>
          </a:xfrm>
        </p:grpSpPr>
        <p:sp>
          <p:nvSpPr>
            <p:cNvPr id="170" name="Google Shape;170;p28"/>
            <p:cNvSpPr/>
            <p:nvPr/>
          </p:nvSpPr>
          <p:spPr>
            <a:xfrm>
              <a:off x="10081846" y="1506416"/>
              <a:ext cx="222739" cy="76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ointing finger png images | PNGWing" id="171" name="Google Shape;17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71892" y="683675"/>
              <a:ext cx="1094642" cy="951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8"/>
          <p:cNvSpPr txBox="1"/>
          <p:nvPr/>
        </p:nvSpPr>
        <p:spPr>
          <a:xfrm>
            <a:off x="7840539" y="2366504"/>
            <a:ext cx="408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/>
          </a:p>
        </p:txBody>
      </p:sp>
      <p:grpSp>
        <p:nvGrpSpPr>
          <p:cNvPr id="173" name="Google Shape;173;p28"/>
          <p:cNvGrpSpPr/>
          <p:nvPr/>
        </p:nvGrpSpPr>
        <p:grpSpPr>
          <a:xfrm>
            <a:off x="5608895" y="4361740"/>
            <a:ext cx="162659" cy="196207"/>
            <a:chOff x="7478526" y="5674981"/>
            <a:chExt cx="216879" cy="261610"/>
          </a:xfrm>
        </p:grpSpPr>
        <p:sp>
          <p:nvSpPr>
            <p:cNvPr id="174" name="Google Shape;174;p28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grpSp>
        <p:nvGrpSpPr>
          <p:cNvPr id="176" name="Google Shape;176;p28"/>
          <p:cNvGrpSpPr/>
          <p:nvPr/>
        </p:nvGrpSpPr>
        <p:grpSpPr>
          <a:xfrm>
            <a:off x="7839941" y="4370536"/>
            <a:ext cx="162659" cy="196207"/>
            <a:chOff x="7478526" y="5674981"/>
            <a:chExt cx="216879" cy="261610"/>
          </a:xfrm>
        </p:grpSpPr>
        <p:sp>
          <p:nvSpPr>
            <p:cNvPr id="177" name="Google Shape;177;p28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pic>
        <p:nvPicPr>
          <p:cNvPr descr="NYT Medium for 3/4/2024 : r/sudoku" id="179" name="Google Shape;17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24" y="928112"/>
            <a:ext cx="3450857" cy="3860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8"/>
          <p:cNvCxnSpPr/>
          <p:nvPr/>
        </p:nvCxnSpPr>
        <p:spPr>
          <a:xfrm rot="10800000">
            <a:off x="7815650" y="2361606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8"/>
          <p:cNvSpPr txBox="1"/>
          <p:nvPr/>
        </p:nvSpPr>
        <p:spPr>
          <a:xfrm>
            <a:off x="7889904" y="1987054"/>
            <a:ext cx="42157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sp>
        <p:nvSpPr>
          <p:cNvPr id="182" name="Google Shape;182;p28"/>
          <p:cNvSpPr txBox="1"/>
          <p:nvPr/>
        </p:nvSpPr>
        <p:spPr>
          <a:xfrm>
            <a:off x="289266" y="2099804"/>
            <a:ext cx="3291145" cy="13619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Timer: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Toggle between a running and stopped puzzle timer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Timer will restart for a new game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Pause Timer: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the Pause Button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 timer: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the Resume Button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Storyboards</a:t>
            </a:r>
            <a:endParaRPr sz="1100"/>
          </a:p>
        </p:txBody>
      </p:sp>
      <p:sp>
        <p:nvSpPr>
          <p:cNvPr id="184" name="Google Shape;184;p28"/>
          <p:cNvSpPr txBox="1"/>
          <p:nvPr/>
        </p:nvSpPr>
        <p:spPr>
          <a:xfrm>
            <a:off x="289265" y="3805983"/>
            <a:ext cx="3291145" cy="39241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Puzzle: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errors will be shown in red</a:t>
            </a:r>
            <a:endParaRPr sz="1100"/>
          </a:p>
        </p:txBody>
      </p:sp>
      <p:cxnSp>
        <p:nvCxnSpPr>
          <p:cNvPr id="185" name="Google Shape;185;p28"/>
          <p:cNvCxnSpPr/>
          <p:nvPr/>
        </p:nvCxnSpPr>
        <p:spPr>
          <a:xfrm flipH="1" rot="10800000">
            <a:off x="4049195" y="1061965"/>
            <a:ext cx="699107" cy="45199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4350219" y="4081535"/>
            <a:ext cx="949455" cy="48520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 flipH="1">
            <a:off x="7668491" y="3812963"/>
            <a:ext cx="942829" cy="7708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6523952" y="4817590"/>
            <a:ext cx="2087369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source: sudoku.coach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154623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Puzzle</a:t>
            </a:r>
            <a:endParaRPr sz="1100"/>
          </a:p>
        </p:txBody>
      </p:sp>
      <p:sp>
        <p:nvSpPr>
          <p:cNvPr id="190" name="Google Shape;190;p28"/>
          <p:cNvSpPr txBox="1"/>
          <p:nvPr/>
        </p:nvSpPr>
        <p:spPr>
          <a:xfrm>
            <a:off x="5836197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Notes: Off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329279" y="1039099"/>
            <a:ext cx="3293134" cy="18466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 mode: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Toggle notes mode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 cell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 will be highlighted (border)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 can make notes of potential entries values 1-9 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 selected will be entered by keyboard input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 will override user entered values and vice-versa</a:t>
            </a:r>
            <a:endParaRPr sz="1100"/>
          </a:p>
          <a:p>
            <a:pPr indent="-1524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Storyboards</a:t>
            </a:r>
            <a:endParaRPr sz="1100"/>
          </a:p>
        </p:txBody>
      </p:sp>
      <p:grpSp>
        <p:nvGrpSpPr>
          <p:cNvPr id="197" name="Google Shape;197;p29"/>
          <p:cNvGrpSpPr/>
          <p:nvPr/>
        </p:nvGrpSpPr>
        <p:grpSpPr>
          <a:xfrm>
            <a:off x="5370205" y="2320305"/>
            <a:ext cx="820982" cy="713897"/>
            <a:chOff x="9571892" y="683675"/>
            <a:chExt cx="1094642" cy="951863"/>
          </a:xfrm>
        </p:grpSpPr>
        <p:sp>
          <p:nvSpPr>
            <p:cNvPr id="198" name="Google Shape;198;p29"/>
            <p:cNvSpPr/>
            <p:nvPr/>
          </p:nvSpPr>
          <p:spPr>
            <a:xfrm>
              <a:off x="10081846" y="1506416"/>
              <a:ext cx="222739" cy="76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ointing finger png images | PNGWing" id="199" name="Google Shape;19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71892" y="683675"/>
              <a:ext cx="1094642" cy="951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9"/>
          <p:cNvSpPr txBox="1"/>
          <p:nvPr/>
        </p:nvSpPr>
        <p:spPr>
          <a:xfrm>
            <a:off x="7840539" y="2366504"/>
            <a:ext cx="408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5608895" y="4361740"/>
            <a:ext cx="162659" cy="196207"/>
            <a:chOff x="7478526" y="5674981"/>
            <a:chExt cx="216879" cy="261610"/>
          </a:xfrm>
        </p:grpSpPr>
        <p:sp>
          <p:nvSpPr>
            <p:cNvPr id="202" name="Google Shape;202;p29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grpSp>
        <p:nvGrpSpPr>
          <p:cNvPr id="204" name="Google Shape;204;p29"/>
          <p:cNvGrpSpPr/>
          <p:nvPr/>
        </p:nvGrpSpPr>
        <p:grpSpPr>
          <a:xfrm>
            <a:off x="7839941" y="4370536"/>
            <a:ext cx="162659" cy="196207"/>
            <a:chOff x="7478526" y="5674981"/>
            <a:chExt cx="216879" cy="261610"/>
          </a:xfrm>
        </p:grpSpPr>
        <p:sp>
          <p:nvSpPr>
            <p:cNvPr id="205" name="Google Shape;205;p29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9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pic>
        <p:nvPicPr>
          <p:cNvPr descr="NYT Medium for 3/4/2024 : r/sudoku"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24" y="928112"/>
            <a:ext cx="3450857" cy="3860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9"/>
          <p:cNvCxnSpPr/>
          <p:nvPr/>
        </p:nvCxnSpPr>
        <p:spPr>
          <a:xfrm rot="10800000">
            <a:off x="7815650" y="2361606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6523952" y="4817590"/>
            <a:ext cx="2087369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source: sudoku.coach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154623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Puzzle</a:t>
            </a:r>
            <a:endParaRPr sz="1100"/>
          </a:p>
        </p:txBody>
      </p:sp>
      <p:sp>
        <p:nvSpPr>
          <p:cNvPr id="211" name="Google Shape;211;p29"/>
          <p:cNvSpPr txBox="1"/>
          <p:nvPr/>
        </p:nvSpPr>
        <p:spPr>
          <a:xfrm>
            <a:off x="5836197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Notes: On</a:t>
            </a:r>
            <a:endParaRPr sz="1100"/>
          </a:p>
        </p:txBody>
      </p:sp>
      <p:sp>
        <p:nvSpPr>
          <p:cNvPr id="212" name="Google Shape;212;p29"/>
          <p:cNvSpPr txBox="1"/>
          <p:nvPr/>
        </p:nvSpPr>
        <p:spPr>
          <a:xfrm>
            <a:off x="7815650" y="1985149"/>
            <a:ext cx="17813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213" name="Google Shape;213;p29"/>
          <p:cNvSpPr txBox="1"/>
          <p:nvPr/>
        </p:nvSpPr>
        <p:spPr>
          <a:xfrm flipH="1">
            <a:off x="7815650" y="2087231"/>
            <a:ext cx="153839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cxnSp>
        <p:nvCxnSpPr>
          <p:cNvPr id="214" name="Google Shape;214;p29"/>
          <p:cNvCxnSpPr/>
          <p:nvPr/>
        </p:nvCxnSpPr>
        <p:spPr>
          <a:xfrm flipH="1">
            <a:off x="8100691" y="1217577"/>
            <a:ext cx="566361" cy="10108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7839941" y="1990206"/>
            <a:ext cx="0" cy="38926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9"/>
          <p:cNvCxnSpPr/>
          <p:nvPr/>
        </p:nvCxnSpPr>
        <p:spPr>
          <a:xfrm rot="10800000">
            <a:off x="7839941" y="1985258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9"/>
          <p:cNvCxnSpPr/>
          <p:nvPr/>
        </p:nvCxnSpPr>
        <p:spPr>
          <a:xfrm>
            <a:off x="4350219" y="4081535"/>
            <a:ext cx="1569506" cy="48520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29"/>
          <p:cNvSpPr txBox="1"/>
          <p:nvPr/>
        </p:nvSpPr>
        <p:spPr>
          <a:xfrm>
            <a:off x="329279" y="3202200"/>
            <a:ext cx="3293134" cy="10387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Undo (two types):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Undo last entry (value or note)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Undo all entries (including notes) until puzzle is correct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repeated until there is no user input left</a:t>
            </a:r>
            <a:endParaRPr sz="1100"/>
          </a:p>
          <a:p>
            <a:pPr indent="-1524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 flipH="1" rot="10800000">
            <a:off x="4488873" y="4817590"/>
            <a:ext cx="1089387" cy="1962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406606" y="1175829"/>
            <a:ext cx="3153095" cy="200824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 (two types):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location to get hint for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hint at a random location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of an error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 at an empty location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hint at a specific location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Location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of an error</a:t>
            </a:r>
            <a:endParaRPr sz="1100"/>
          </a:p>
          <a:p>
            <a:pPr indent="-2222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 at an empty location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 appears in blue and is now permanent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008917" y="4853354"/>
            <a:ext cx="1206744" cy="2211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3559701" y="3798277"/>
            <a:ext cx="947868" cy="4276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2420200" y="3815920"/>
            <a:ext cx="357544" cy="41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Storyboards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5370205" y="2320305"/>
            <a:ext cx="820982" cy="713897"/>
            <a:chOff x="9571892" y="683675"/>
            <a:chExt cx="1094642" cy="951863"/>
          </a:xfrm>
        </p:grpSpPr>
        <p:sp>
          <p:nvSpPr>
            <p:cNvPr id="230" name="Google Shape;230;p30"/>
            <p:cNvSpPr/>
            <p:nvPr/>
          </p:nvSpPr>
          <p:spPr>
            <a:xfrm>
              <a:off x="10081846" y="1506416"/>
              <a:ext cx="222739" cy="76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ointing finger png images | PNGWing" id="231" name="Google Shape;23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71892" y="683675"/>
              <a:ext cx="1094642" cy="951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30"/>
          <p:cNvSpPr txBox="1"/>
          <p:nvPr/>
        </p:nvSpPr>
        <p:spPr>
          <a:xfrm>
            <a:off x="7840539" y="2366504"/>
            <a:ext cx="4088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5608895" y="4361740"/>
            <a:ext cx="162659" cy="196207"/>
            <a:chOff x="7478526" y="5674981"/>
            <a:chExt cx="216879" cy="261610"/>
          </a:xfrm>
        </p:grpSpPr>
        <p:sp>
          <p:nvSpPr>
            <p:cNvPr id="234" name="Google Shape;234;p30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grpSp>
        <p:nvGrpSpPr>
          <p:cNvPr id="236" name="Google Shape;236;p30"/>
          <p:cNvGrpSpPr/>
          <p:nvPr/>
        </p:nvGrpSpPr>
        <p:grpSpPr>
          <a:xfrm>
            <a:off x="7839941" y="4370536"/>
            <a:ext cx="162659" cy="196207"/>
            <a:chOff x="7478526" y="5674981"/>
            <a:chExt cx="216879" cy="261610"/>
          </a:xfrm>
        </p:grpSpPr>
        <p:sp>
          <p:nvSpPr>
            <p:cNvPr id="237" name="Google Shape;237;p30"/>
            <p:cNvSpPr/>
            <p:nvPr/>
          </p:nvSpPr>
          <p:spPr>
            <a:xfrm>
              <a:off x="7504234" y="5714152"/>
              <a:ext cx="183578" cy="185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>
              <a:off x="7478526" y="5674981"/>
              <a:ext cx="2168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100"/>
            </a:p>
          </p:txBody>
        </p:sp>
      </p:grpSp>
      <p:pic>
        <p:nvPicPr>
          <p:cNvPr descr="NYT Medium for 3/4/2024 : r/sudoku"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24" y="928112"/>
            <a:ext cx="3450857" cy="3860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0"/>
          <p:cNvCxnSpPr/>
          <p:nvPr/>
        </p:nvCxnSpPr>
        <p:spPr>
          <a:xfrm rot="10800000">
            <a:off x="7815650" y="2361606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30"/>
          <p:cNvSpPr txBox="1"/>
          <p:nvPr/>
        </p:nvSpPr>
        <p:spPr>
          <a:xfrm>
            <a:off x="6523952" y="4817590"/>
            <a:ext cx="2087369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source: sudoku.coach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7154623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Puzzle</a:t>
            </a:r>
            <a:endParaRPr sz="1100"/>
          </a:p>
        </p:txBody>
      </p:sp>
      <p:sp>
        <p:nvSpPr>
          <p:cNvPr id="243" name="Google Shape;243;p30"/>
          <p:cNvSpPr txBox="1"/>
          <p:nvPr/>
        </p:nvSpPr>
        <p:spPr>
          <a:xfrm>
            <a:off x="5836197" y="4605862"/>
            <a:ext cx="1322054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Notes: On</a:t>
            </a:r>
            <a:endParaRPr sz="1100"/>
          </a:p>
        </p:txBody>
      </p:sp>
      <p:cxnSp>
        <p:nvCxnSpPr>
          <p:cNvPr id="244" name="Google Shape;244;p30"/>
          <p:cNvCxnSpPr/>
          <p:nvPr/>
        </p:nvCxnSpPr>
        <p:spPr>
          <a:xfrm flipH="1">
            <a:off x="8100691" y="1217577"/>
            <a:ext cx="566361" cy="10108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7839941" y="1990206"/>
            <a:ext cx="0" cy="38926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30"/>
          <p:cNvCxnSpPr/>
          <p:nvPr/>
        </p:nvCxnSpPr>
        <p:spPr>
          <a:xfrm rot="10800000">
            <a:off x="7839941" y="1985258"/>
            <a:ext cx="37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30"/>
          <p:cNvSpPr txBox="1"/>
          <p:nvPr/>
        </p:nvSpPr>
        <p:spPr>
          <a:xfrm>
            <a:off x="7896269" y="1974089"/>
            <a:ext cx="4088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cxnSp>
        <p:nvCxnSpPr>
          <p:cNvPr id="248" name="Google Shape;248;p30"/>
          <p:cNvCxnSpPr/>
          <p:nvPr/>
        </p:nvCxnSpPr>
        <p:spPr>
          <a:xfrm flipH="1">
            <a:off x="8328140" y="3594977"/>
            <a:ext cx="566361" cy="101088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480316" y="1059674"/>
            <a:ext cx="78561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Process: Incremental Approach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llows us to implement requirements with minimal planning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begin using, experiencing, and testing some features earlier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Framework: Python/Django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Arial"/>
              <a:buChar char="•"/>
            </a:pPr>
            <a:r>
              <a:rPr b="0"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Python programming language as a base, </a:t>
            </a:r>
            <a:r>
              <a:rPr lang="en" sz="1500">
                <a:solidFill>
                  <a:srgbClr val="242424"/>
                </a:solidFill>
              </a:rPr>
              <a:t>SQLite database for persistent data storing.</a:t>
            </a:r>
            <a:r>
              <a:rPr b="0"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42424"/>
                </a:solidFill>
              </a:rPr>
              <a:t>E</a:t>
            </a:r>
            <a:r>
              <a:rPr b="0"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xpanded upon with HTML, CSS, JavaScript (React.js), Material</a:t>
            </a:r>
            <a:r>
              <a:rPr lang="en" sz="1500">
                <a:solidFill>
                  <a:srgbClr val="242424"/>
                </a:solidFill>
              </a:rPr>
              <a:t>UI for expanded features.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Why??? </a:t>
            </a:r>
            <a:r>
              <a:rPr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Good for web apps. A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llows us to focus on implementing the game logic and user interface and gives us access to REST API’s.</a:t>
            </a:r>
            <a:r>
              <a:rPr lang="en" sz="15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Plus all of us were familiar with Python,  HTML, CSS, JavaScript and SQL </a:t>
            </a:r>
            <a:endParaRPr sz="1100"/>
          </a:p>
        </p:txBody>
      </p:sp>
      <p:sp>
        <p:nvSpPr>
          <p:cNvPr id="254" name="Google Shape;254;p31"/>
          <p:cNvSpPr txBox="1"/>
          <p:nvPr/>
        </p:nvSpPr>
        <p:spPr>
          <a:xfrm>
            <a:off x="1975847" y="90892"/>
            <a:ext cx="4864914" cy="83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 Plan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1008917" y="4853354"/>
            <a:ext cx="1206600" cy="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379987" y="4204820"/>
            <a:ext cx="357600" cy="4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975846" y="90892"/>
            <a:ext cx="4864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Framework</a:t>
            </a:r>
            <a:endParaRPr sz="1100"/>
          </a:p>
        </p:txBody>
      </p:sp>
      <p:sp>
        <p:nvSpPr>
          <p:cNvPr id="262" name="Google Shape;262;p32"/>
          <p:cNvSpPr/>
          <p:nvPr/>
        </p:nvSpPr>
        <p:spPr>
          <a:xfrm>
            <a:off x="2230638" y="1557300"/>
            <a:ext cx="4462236" cy="28067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141463" y="1376725"/>
            <a:ext cx="3780900" cy="3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221638" y="1341550"/>
            <a:ext cx="3780900" cy="3238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7096450" y="465525"/>
            <a:ext cx="1623600" cy="16350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 rot="5400000">
            <a:off x="7380700" y="3198250"/>
            <a:ext cx="1055100" cy="2255100"/>
          </a:xfrm>
          <a:prstGeom prst="can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52375" y="2100525"/>
            <a:ext cx="2759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Browser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HTML, CSS, JavaScript (React)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974000" y="2588775"/>
            <a:ext cx="1206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Internet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5800650" y="2100525"/>
            <a:ext cx="2759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Server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Python Django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6528700" y="928200"/>
            <a:ext cx="2759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Database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MySQL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6528700" y="3885100"/>
            <a:ext cx="2759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File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System</a:t>
            </a:r>
            <a:endParaRPr b="1" sz="2100">
              <a:solidFill>
                <a:schemeClr val="lt1"/>
              </a:solidFill>
            </a:endParaRPr>
          </a:p>
        </p:txBody>
      </p:sp>
      <p:cxnSp>
        <p:nvCxnSpPr>
          <p:cNvPr id="272" name="Google Shape;272;p32"/>
          <p:cNvCxnSpPr/>
          <p:nvPr/>
        </p:nvCxnSpPr>
        <p:spPr>
          <a:xfrm flipH="1" rot="10800000">
            <a:off x="3951300" y="2100500"/>
            <a:ext cx="12603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/>
          <p:nvPr/>
        </p:nvCxnSpPr>
        <p:spPr>
          <a:xfrm flipH="1">
            <a:off x="3951225" y="3610675"/>
            <a:ext cx="1283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4351650" y="1890800"/>
            <a:ext cx="7608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json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4419800" y="3505825"/>
            <a:ext cx="7608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json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Demonstration!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