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1" r:id="rId1"/>
  </p:sldMasterIdLst>
  <p:sldIdLst>
    <p:sldId id="256" r:id="rId2"/>
    <p:sldId id="277" r:id="rId3"/>
    <p:sldId id="257" r:id="rId4"/>
    <p:sldId id="278" r:id="rId5"/>
    <p:sldId id="275" r:id="rId6"/>
    <p:sldId id="276" r:id="rId7"/>
    <p:sldId id="284" r:id="rId8"/>
    <p:sldId id="272" r:id="rId9"/>
    <p:sldId id="285" r:id="rId10"/>
    <p:sldId id="266" r:id="rId11"/>
    <p:sldId id="263" r:id="rId12"/>
    <p:sldId id="274" r:id="rId13"/>
    <p:sldId id="270" r:id="rId14"/>
    <p:sldId id="262" r:id="rId15"/>
    <p:sldId id="279" r:id="rId16"/>
    <p:sldId id="286" r:id="rId17"/>
    <p:sldId id="281" r:id="rId18"/>
    <p:sldId id="282" r:id="rId19"/>
    <p:sldId id="280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1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8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83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1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47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5794-3821-4B23-A2ED-F3802DDB1AD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6DA7CF-3E50-4913-BC5A-51578DE33A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2" r:id="rId1"/>
    <p:sldLayoutId id="2147484993" r:id="rId2"/>
    <p:sldLayoutId id="2147484994" r:id="rId3"/>
    <p:sldLayoutId id="2147484995" r:id="rId4"/>
    <p:sldLayoutId id="2147484996" r:id="rId5"/>
    <p:sldLayoutId id="2147484997" r:id="rId6"/>
    <p:sldLayoutId id="2147484998" r:id="rId7"/>
    <p:sldLayoutId id="2147484999" r:id="rId8"/>
    <p:sldLayoutId id="2147485000" r:id="rId9"/>
    <p:sldLayoutId id="2147485001" r:id="rId10"/>
    <p:sldLayoutId id="21474850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D0712110-0BC1-4B31-B3BB-63B44222E8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466B5F3-C053-4580-B04A-1EF9498882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A75C50-315D-4E4E-B1D7-51F39215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 fontScale="90000"/>
          </a:bodyPr>
          <a:lstStyle/>
          <a:p>
            <a: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9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welcome </a:t>
            </a:r>
            <a:br>
              <a:rPr lang="en-US" sz="3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br>
              <a:rPr lang="en-US" sz="3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S&amp;M Real Estates</a:t>
            </a:r>
            <a:endParaRPr lang="en-US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A6123F2-4B61-414F-A7E5-5B7828EA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DE7444A1-119A-485C-ACBA-6C6F30754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5CED634-E2D0-4AB7-96DD-816C9B52C5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FCDDCDFB-696D-4FDF-9B58-24F71B7C37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76EE863-4B29-4A6F-A9DD-34BEE07607B9}"/>
              </a:ext>
            </a:extLst>
          </p:cNvPr>
          <p:cNvSpPr txBox="1"/>
          <p:nvPr/>
        </p:nvSpPr>
        <p:spPr>
          <a:xfrm>
            <a:off x="4133460" y="3890865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37275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>
            <a:extLst>
              <a:ext uri="{FF2B5EF4-FFF2-40B4-BE49-F238E27FC236}">
                <a16:creationId xmlns="" xmlns:a16="http://schemas.microsoft.com/office/drawing/2014/main" id="{EEA869E1-F851-4A52-92F5-77E592B76A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083AD55-8296-44BD-8E14-DD2DDBC351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BF46B26-15FC-4C5A-94FA-AE9ED64B5C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912F6065-5345-44BD-B66E-5487CCD7A9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0EF77632-1A0C-4B9F-829B-226E68A78E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3DCFC27-6BCE-42B6-8372-070EA07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="" xmlns:a16="http://schemas.microsoft.com/office/drawing/2014/main" id="{0A705AE8-F503-49ED-9788-F26EC2A3E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08" y="1704863"/>
            <a:ext cx="4242437" cy="284744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96A4B1E0-284C-4A01-8141-A24D2B8EE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F82046CE-87C5-4670-A404-6AB453F5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224BAD7-5931-4CA6-BB58-0CBCFCFA65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包含 屏幕截图&#10;&#10;已生成高可信度的说明">
            <a:extLst>
              <a:ext uri="{FF2B5EF4-FFF2-40B4-BE49-F238E27FC236}">
                <a16:creationId xmlns="" xmlns:a16="http://schemas.microsoft.com/office/drawing/2014/main" id="{62E4EB23-0C44-44B6-87FB-3C6554ECE5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56" y="1676088"/>
            <a:ext cx="4247576" cy="284744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CA8A8A88-B12F-4D18-AA96-9F7F0E2DC76D}"/>
              </a:ext>
            </a:extLst>
          </p:cNvPr>
          <p:cNvSpPr txBox="1"/>
          <p:nvPr/>
        </p:nvSpPr>
        <p:spPr>
          <a:xfrm>
            <a:off x="1310191" y="972831"/>
            <a:ext cx="820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tax class we belong to?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4BD3AC8-C1E9-4CFD-B802-D9E49F045399}"/>
              </a:ext>
            </a:extLst>
          </p:cNvPr>
          <p:cNvSpPr txBox="1"/>
          <p:nvPr/>
        </p:nvSpPr>
        <p:spPr>
          <a:xfrm>
            <a:off x="4412086" y="545456"/>
            <a:ext cx="270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2. TAX CLASS</a:t>
            </a:r>
          </a:p>
        </p:txBody>
      </p:sp>
    </p:spTree>
    <p:extLst>
      <p:ext uri="{BB962C8B-B14F-4D97-AF65-F5344CB8AC3E}">
        <p14:creationId xmlns:p14="http://schemas.microsoft.com/office/powerpoint/2010/main" val="4194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86FC630-40C2-4854-9447-0A064A9186B7}"/>
              </a:ext>
            </a:extLst>
          </p:cNvPr>
          <p:cNvSpPr txBox="1"/>
          <p:nvPr/>
        </p:nvSpPr>
        <p:spPr>
          <a:xfrm>
            <a:off x="1372985" y="711247"/>
            <a:ext cx="9006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BUILDING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Prefer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family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rooms or two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family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rooms</a:t>
            </a:r>
          </a:p>
        </p:txBody>
      </p:sp>
      <p:pic>
        <p:nvPicPr>
          <p:cNvPr id="4" name="图片 3" descr="图片包含 屏幕截图&#10;&#10;已生成高可信度的说明">
            <a:extLst>
              <a:ext uri="{FF2B5EF4-FFF2-40B4-BE49-F238E27FC236}">
                <a16:creationId xmlns="" xmlns:a16="http://schemas.microsoft.com/office/drawing/2014/main" id="{9EC9DF2C-0AED-4621-9E36-BE905F8C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11" y="1899919"/>
            <a:ext cx="8590260" cy="41562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78188" y="4943191"/>
            <a:ext cx="525101" cy="92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D7022B07-B200-4E67-8C12-18EB9F760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937533"/>
            <a:ext cx="8229600" cy="3868247"/>
          </a:xfr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F1A9CD1-1078-426A-A94E-2B7ECE08C6ED}"/>
              </a:ext>
            </a:extLst>
          </p:cNvPr>
          <p:cNvSpPr txBox="1"/>
          <p:nvPr/>
        </p:nvSpPr>
        <p:spPr>
          <a:xfrm>
            <a:off x="1782902" y="1141667"/>
            <a:ext cx="808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EVEN THREE FAMILY DWELLINGS FALLS WITHIN YOUR BUDGET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35C3D674-3D59-4E93-80CA-0C0A9095E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C884B8F8-FDC9-498B-9960-5D7260AFC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25C8BE0-1457-4B4C-8813-822A7C9E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82" y="1185181"/>
            <a:ext cx="4176511" cy="744357"/>
          </a:xfrm>
        </p:spPr>
        <p:txBody>
          <a:bodyPr>
            <a:normAutofit fontScale="90000"/>
          </a:bodyPr>
          <a:lstStyle/>
          <a:p>
            <a:r>
              <a:rPr lang="en-US" dirty="0"/>
              <a:t>4.GROSS SQUARE FEET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F2A81E1-BCBE-426B-8C09-33274E694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32D954CB-9E4A-4944-B9F8-01F8D6A0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the size of the house which we can expect within the budget?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budget, you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can expect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gross square feet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ranging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500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00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sq.ft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="" xmlns:a16="http://schemas.microsoft.com/office/drawing/2014/main" id="{D0F029C8-54A9-419B-AAF8-0B182524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473297"/>
            <a:ext cx="4960442" cy="3325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9D1DDD4-5BB3-45BA-B9B3-06B62299AD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A24DAE64-2302-42EA-8239-F2F0775CA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="" xmlns:a16="http://schemas.microsoft.com/office/drawing/2014/main" id="{11587617-1CD9-4BB4-8FDB-02547523FB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B2359BEA-F467-446B-9ED2-7DE4AE3940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4BAB1797-3ACB-4ABB-A5D8-C76812399A2A}"/>
              </a:ext>
            </a:extLst>
          </p:cNvPr>
          <p:cNvSpPr txBox="1"/>
          <p:nvPr/>
        </p:nvSpPr>
        <p:spPr>
          <a:xfrm>
            <a:off x="1776729" y="4459039"/>
            <a:ext cx="8643011" cy="5515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07C4A58F-EDCB-42E6-BB21-2D410EF078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CEF18BD6-B169-4CEE-BB3D-71DFD6A833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0C253CD2-F713-407C-B979-22CDBA5319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81A9B51-5198-4727-85AD-36AAA9A109CF}"/>
              </a:ext>
            </a:extLst>
          </p:cNvPr>
          <p:cNvSpPr txBox="1"/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86FC630-40C2-4854-9447-0A064A9186B7}"/>
              </a:ext>
            </a:extLst>
          </p:cNvPr>
          <p:cNvSpPr txBox="1"/>
          <p:nvPr/>
        </p:nvSpPr>
        <p:spPr>
          <a:xfrm>
            <a:off x="1866123" y="697811"/>
            <a:ext cx="694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599" t="4069" b="4555"/>
          <a:stretch/>
        </p:blipFill>
        <p:spPr>
          <a:xfrm>
            <a:off x="1211703" y="550844"/>
            <a:ext cx="9843149" cy="50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="" xmlns:a16="http://schemas.microsoft.com/office/drawing/2014/main" id="{745E7E4E-F099-45BB-BB68-B07AC4E8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96" y="2121139"/>
            <a:ext cx="4264006" cy="3383922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6367E90-A18A-44B6-A96C-5FFE1B96C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03" y="2167589"/>
            <a:ext cx="4926093" cy="33023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1ED68565-0B6B-4A9C-8DCE-AFAE258C891B}"/>
              </a:ext>
            </a:extLst>
          </p:cNvPr>
          <p:cNvSpPr txBox="1"/>
          <p:nvPr/>
        </p:nvSpPr>
        <p:spPr>
          <a:xfrm>
            <a:off x="1429326" y="949154"/>
            <a:ext cx="9643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5. TOTAL AND RESIDENTIAL UNITS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elationship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between sale price and total units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7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24" y="282344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One month later…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75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25183"/>
          </a:xfrm>
        </p:spPr>
        <p:txBody>
          <a:bodyPr/>
          <a:lstStyle/>
          <a:p>
            <a:pPr algn="ctr"/>
            <a:r>
              <a:rPr lang="en-US" b="1" dirty="0" smtClean="0"/>
              <a:t>MODEL BUILDING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49390" y="1935570"/>
            <a:ext cx="2688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1 - LINEAR WITHOUT INTERACTION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57960" y="1982097"/>
            <a:ext cx="404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2 - LINEAR WITH INTERACTION 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71104" y="4210901"/>
            <a:ext cx="219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3-  RIDGE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06005" y="4265099"/>
            <a:ext cx="23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4 - LASSO</a:t>
            </a:r>
            <a:endParaRPr lang="en-US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60" y="2762108"/>
            <a:ext cx="4534533" cy="14861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58" y="4769667"/>
            <a:ext cx="2715004" cy="9596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0" y="2858900"/>
            <a:ext cx="2461226" cy="13255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60" y="4769667"/>
            <a:ext cx="4420485" cy="9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 comparison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668094"/>
              </p:ext>
            </p:extLst>
          </p:nvPr>
        </p:nvGraphicFramePr>
        <p:xfrm>
          <a:off x="1450975" y="2016125"/>
          <a:ext cx="96043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/>
                <a:gridCol w="2401094"/>
                <a:gridCol w="2401094"/>
                <a:gridCol w="2401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73.26%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48.62%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52.98%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1.218338e+14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9.272203e+12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1.1289204469e+10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9.9786e+13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2507" y="2399169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R²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7997" y="27685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27556" y="2768501"/>
            <a:ext cx="0" cy="108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11097" y="2399169"/>
            <a:ext cx="814812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2867" y="3965418"/>
            <a:ext cx="15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R²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53216" y="2768501"/>
            <a:ext cx="199449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68980" y="3137833"/>
            <a:ext cx="0" cy="94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9563" y="4150084"/>
            <a:ext cx="154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LOWEST 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35C3D674-3D59-4E93-80CA-0C0A9095E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C884B8F8-FDC9-498B-9960-5D7260AFC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F2A81E1-BCBE-426B-8C09-33274E694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9D1DDD4-5BB3-45BA-B9B3-06B62299AD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A24DAE64-2302-42EA-8239-F2F0775CA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8447E15-5EC2-45AD-B63A-B36B7FF6B94D}"/>
              </a:ext>
            </a:extLst>
          </p:cNvPr>
          <p:cNvSpPr txBox="1"/>
          <p:nvPr/>
        </p:nvSpPr>
        <p:spPr>
          <a:xfrm>
            <a:off x="1453896" y="945993"/>
            <a:ext cx="6189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dream 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house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 you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/>
          </a:p>
        </p:txBody>
      </p:sp>
      <p:pic>
        <p:nvPicPr>
          <p:cNvPr id="1026" name="Picture 2" descr="Image result for haunted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21" y="1888631"/>
            <a:ext cx="7315200" cy="386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hocking reaction mem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76" y="735879"/>
            <a:ext cx="1988668" cy="149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F960DC-326B-41A8-A80A-672198B2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322" y="1047465"/>
            <a:ext cx="9603275" cy="604053"/>
          </a:xfrm>
        </p:spPr>
        <p:txBody>
          <a:bodyPr/>
          <a:lstStyle/>
          <a:p>
            <a:pPr algn="ctr"/>
            <a:r>
              <a:rPr lang="en-US" b="1" dirty="0"/>
              <a:t>About </a:t>
            </a:r>
            <a:r>
              <a:rPr lang="en-US" b="1" dirty="0" smtClean="0"/>
              <a:t>us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E0F8EF-8C1D-46DD-BA93-6E981540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81061"/>
            <a:ext cx="9603275" cy="3085284"/>
          </a:xfrm>
        </p:spPr>
        <p:txBody>
          <a:bodyPr/>
          <a:lstStyle/>
          <a:p>
            <a:r>
              <a:rPr lang="en-US" b="1" dirty="0" smtClean="0"/>
              <a:t>Service</a:t>
            </a:r>
            <a:r>
              <a:rPr lang="en-US" dirty="0"/>
              <a:t>: </a:t>
            </a:r>
            <a:r>
              <a:rPr lang="en-US" dirty="0" smtClean="0"/>
              <a:t> Helping Customers pick the perfect house</a:t>
            </a:r>
          </a:p>
          <a:p>
            <a:r>
              <a:rPr lang="en-US" dirty="0"/>
              <a:t>1</a:t>
            </a:r>
            <a:r>
              <a:rPr lang="en-US" dirty="0" smtClean="0"/>
              <a:t> week old </a:t>
            </a:r>
            <a:r>
              <a:rPr lang="en-US" dirty="0" smtClean="0"/>
              <a:t>startup </a:t>
            </a:r>
            <a:r>
              <a:rPr lang="en-US" dirty="0" smtClean="0"/>
              <a:t>based in Brooklyn.</a:t>
            </a:r>
            <a:endParaRPr lang="en-US" dirty="0" smtClean="0"/>
          </a:p>
          <a:p>
            <a:r>
              <a:rPr lang="en-US" dirty="0" smtClean="0"/>
              <a:t>Only 2 employees –CEO AND CTO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61" y="2501196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The end!!!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833735" y="3902043"/>
            <a:ext cx="6981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THANKS FOR YOUR ATTENTION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70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="" xmlns:a16="http://schemas.microsoft.com/office/drawing/2014/main" id="{35C3D674-3D59-4E93-80CA-0C0A9095E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884B8F8-FDC9-498B-9960-5D7260AFC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F2A81E1-BCBE-426B-8C09-33274E694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E0E45215-89CE-40F4-90D5-97D1A34F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77" y="1992875"/>
            <a:ext cx="4172212" cy="34506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distribution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sales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Positively skewed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 the budget for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1,000,000$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内容占位符 4" descr="图片包含 屏幕截图&#10;&#10;已生成极高可信度的说明">
            <a:extLst>
              <a:ext uri="{FF2B5EF4-FFF2-40B4-BE49-F238E27FC236}">
                <a16:creationId xmlns="" xmlns:a16="http://schemas.microsoft.com/office/drawing/2014/main" id="{F7DA5746-0478-45D2-845A-C63B60EC2A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57" b="-1"/>
          <a:stretch/>
        </p:blipFill>
        <p:spPr>
          <a:xfrm>
            <a:off x="6094411" y="1167755"/>
            <a:ext cx="4960442" cy="393641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39D1DDD4-5BB3-45BA-B9B3-06B62299AD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A24DAE64-2302-42EA-8239-F2F0775CA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CD2D039-4F97-4DCF-9998-3F2075322DEF}"/>
              </a:ext>
            </a:extLst>
          </p:cNvPr>
          <p:cNvSpPr txBox="1"/>
          <p:nvPr/>
        </p:nvSpPr>
        <p:spPr>
          <a:xfrm>
            <a:off x="898660" y="1237041"/>
            <a:ext cx="496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HOUSING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- FIRST THINGS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14962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35C3D674-3D59-4E93-80CA-0C0A9095E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C884B8F8-FDC9-498B-9960-5D7260AFC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F2A81E1-BCBE-426B-8C09-33274E694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3DE50F3F-6017-4938-88FE-06240A92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Total units </a:t>
            </a:r>
          </a:p>
          <a:p>
            <a:r>
              <a:rPr lang="en-US" dirty="0"/>
              <a:t>Gross square feet</a:t>
            </a:r>
          </a:p>
          <a:p>
            <a:r>
              <a:rPr lang="en-US" dirty="0"/>
              <a:t>Residential </a:t>
            </a:r>
            <a:r>
              <a:rPr lang="en-US" dirty="0" smtClean="0"/>
              <a:t>units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Categorical variables  </a:t>
            </a:r>
          </a:p>
          <a:p>
            <a:r>
              <a:rPr lang="en-US" dirty="0"/>
              <a:t>Building class</a:t>
            </a:r>
          </a:p>
          <a:p>
            <a:r>
              <a:rPr lang="en-US" dirty="0"/>
              <a:t>Tax class</a:t>
            </a:r>
          </a:p>
          <a:p>
            <a:r>
              <a:rPr lang="en-US" dirty="0"/>
              <a:t>Neighborhood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9D1DDD4-5BB3-45BA-B9B3-06B62299AD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A24DAE64-2302-42EA-8239-F2F0775CA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FA62B7E-CA29-465D-81CF-6967F750559C}"/>
              </a:ext>
            </a:extLst>
          </p:cNvPr>
          <p:cNvSpPr txBox="1"/>
          <p:nvPr/>
        </p:nvSpPr>
        <p:spPr>
          <a:xfrm>
            <a:off x="1451581" y="646759"/>
            <a:ext cx="7638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important factors determining the house price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24" y="1620571"/>
            <a:ext cx="6267445" cy="44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A10795-0D23-4B65-80E7-AF2AC0AE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505972" cy="587136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Neighborhood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097021C-EA48-470B-B314-F655B3A0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first, we want to choose our neighborhood </a:t>
            </a:r>
          </a:p>
          <a:p>
            <a:r>
              <a:rPr lang="en-US" dirty="0"/>
              <a:t>Consideration: popularity, safety </a:t>
            </a:r>
          </a:p>
          <a:p>
            <a:r>
              <a:rPr lang="en-US" dirty="0"/>
              <a:t>Any advice?</a:t>
            </a:r>
          </a:p>
        </p:txBody>
      </p:sp>
    </p:spTree>
    <p:extLst>
      <p:ext uri="{BB962C8B-B14F-4D97-AF65-F5344CB8AC3E}">
        <p14:creationId xmlns:p14="http://schemas.microsoft.com/office/powerpoint/2010/main" val="352551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A01F181-930A-43B0-9ECA-259EE355514D}"/>
              </a:ext>
            </a:extLst>
          </p:cNvPr>
          <p:cNvSpPr txBox="1"/>
          <p:nvPr/>
        </p:nvSpPr>
        <p:spPr>
          <a:xfrm>
            <a:off x="1312176" y="156934"/>
            <a:ext cx="73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neighborhoods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are most popular?</a:t>
            </a:r>
          </a:p>
        </p:txBody>
      </p:sp>
      <p:pic>
        <p:nvPicPr>
          <p:cNvPr id="7" name="内容占位符 6" descr="图片包含 书写用具, 定居者&#10;&#10;已生成极高可信度的说明">
            <a:extLst>
              <a:ext uri="{FF2B5EF4-FFF2-40B4-BE49-F238E27FC236}">
                <a16:creationId xmlns="" xmlns:a16="http://schemas.microsoft.com/office/drawing/2014/main" id="{16FCD10E-7ABC-44A4-83C1-EDDE39CC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6" y="680154"/>
            <a:ext cx="10287232" cy="5195975"/>
          </a:xfrm>
        </p:spPr>
      </p:pic>
    </p:spTree>
    <p:extLst>
      <p:ext uri="{BB962C8B-B14F-4D97-AF65-F5344CB8AC3E}">
        <p14:creationId xmlns:p14="http://schemas.microsoft.com/office/powerpoint/2010/main" val="1917658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Most popular </a:t>
            </a:r>
            <a:r>
              <a:rPr lang="en-US" dirty="0" smtClean="0"/>
              <a:t>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BEDFORD STUYVESANT</a:t>
            </a:r>
          </a:p>
          <a:p>
            <a:r>
              <a:rPr lang="en-US" dirty="0" smtClean="0"/>
              <a:t>EAST NEWYORK</a:t>
            </a:r>
          </a:p>
          <a:p>
            <a:r>
              <a:rPr lang="en-US" dirty="0" smtClean="0"/>
              <a:t>BAY RIDGE</a:t>
            </a:r>
          </a:p>
          <a:p>
            <a:r>
              <a:rPr lang="en-US" dirty="0" smtClean="0"/>
              <a:t>FLATBUSH CENTRAL</a:t>
            </a:r>
          </a:p>
          <a:p>
            <a:r>
              <a:rPr lang="en-US" dirty="0" smtClean="0"/>
              <a:t>SHEEPSHEAD BAY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5A3FBEAE-3357-4C11-B166-ACB271919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11" y="1930399"/>
            <a:ext cx="9599389" cy="4068997"/>
          </a:xfr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E272AF5-A127-440C-A05E-76E4757F5B95}"/>
              </a:ext>
            </a:extLst>
          </p:cNvPr>
          <p:cNvSpPr txBox="1"/>
          <p:nvPr/>
        </p:nvSpPr>
        <p:spPr>
          <a:xfrm>
            <a:off x="2299378" y="751253"/>
            <a:ext cx="6627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sales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price of different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neighborhoods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7319" y="4843604"/>
            <a:ext cx="108641" cy="552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55960" y="4843604"/>
            <a:ext cx="144856" cy="92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5620" y="4843604"/>
            <a:ext cx="153909" cy="751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9529" y="4843604"/>
            <a:ext cx="153909" cy="751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36182" y="4843604"/>
            <a:ext cx="181069" cy="407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08855" y="1508609"/>
            <a:ext cx="76954" cy="330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5809" y="1354700"/>
            <a:ext cx="2960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LOWEST MEDIAN PRICE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572240" y="1616310"/>
            <a:ext cx="72428" cy="319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63599" y="1354700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HIGEST MEDIAN PRICE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6962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164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TAX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b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534969"/>
            <a:ext cx="9603275" cy="2931375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 </a:t>
            </a:r>
            <a:r>
              <a:rPr lang="en-US" b="1" dirty="0"/>
              <a:t>1:</a:t>
            </a:r>
            <a:r>
              <a:rPr lang="en-US" dirty="0"/>
              <a:t> </a:t>
            </a:r>
            <a:r>
              <a:rPr lang="en-US" dirty="0" smtClean="0"/>
              <a:t> Most </a:t>
            </a:r>
            <a:r>
              <a:rPr lang="en-US" dirty="0"/>
              <a:t>residential property of up to three units </a:t>
            </a:r>
            <a:endParaRPr lang="en-US" dirty="0" smtClean="0"/>
          </a:p>
          <a:p>
            <a:r>
              <a:rPr lang="en-US" b="1" dirty="0" smtClean="0"/>
              <a:t>Class </a:t>
            </a:r>
            <a:r>
              <a:rPr lang="en-US" b="1" dirty="0"/>
              <a:t>2</a:t>
            </a:r>
            <a:r>
              <a:rPr lang="en-US" dirty="0"/>
              <a:t>: </a:t>
            </a:r>
            <a:r>
              <a:rPr lang="en-US" dirty="0" smtClean="0"/>
              <a:t> Cooperatives </a:t>
            </a:r>
            <a:r>
              <a:rPr lang="en-US" dirty="0"/>
              <a:t>and condominiums. </a:t>
            </a:r>
          </a:p>
          <a:p>
            <a:r>
              <a:rPr lang="en-US" b="1" dirty="0" smtClean="0"/>
              <a:t>Class </a:t>
            </a:r>
            <a:r>
              <a:rPr lang="en-US" b="1" dirty="0"/>
              <a:t>3</a:t>
            </a:r>
            <a:r>
              <a:rPr lang="en-US" dirty="0"/>
              <a:t>: </a:t>
            </a:r>
            <a:r>
              <a:rPr lang="en-US" dirty="0" smtClean="0"/>
              <a:t> Gas</a:t>
            </a:r>
            <a:r>
              <a:rPr lang="en-US" dirty="0"/>
              <a:t>, telephone or electric company. </a:t>
            </a:r>
          </a:p>
          <a:p>
            <a:r>
              <a:rPr lang="en-US" b="1" dirty="0" smtClean="0"/>
              <a:t>Class </a:t>
            </a:r>
            <a:r>
              <a:rPr lang="en-US" b="1" dirty="0"/>
              <a:t>4:</a:t>
            </a:r>
            <a:r>
              <a:rPr lang="en-US" dirty="0"/>
              <a:t> </a:t>
            </a:r>
            <a:r>
              <a:rPr lang="en-US" dirty="0" smtClean="0"/>
              <a:t> Offices</a:t>
            </a:r>
            <a:r>
              <a:rPr lang="en-US" dirty="0"/>
              <a:t>, factories, warehouses, garage buildings, etc.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4891" y="1888638"/>
            <a:ext cx="341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tax class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belong to?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4891" y="2577094"/>
            <a:ext cx="1125459" cy="409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85975" y="2211803"/>
            <a:ext cx="0" cy="36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1414</TotalTime>
  <Words>316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等线</vt:lpstr>
      <vt:lpstr>等线 Light</vt:lpstr>
      <vt:lpstr>画廊</vt:lpstr>
      <vt:lpstr>     welcome  to  S&amp;M Real Estates</vt:lpstr>
      <vt:lpstr>About us</vt:lpstr>
      <vt:lpstr>PowerPoint Presentation</vt:lpstr>
      <vt:lpstr>PowerPoint Presentation</vt:lpstr>
      <vt:lpstr>1. Neighborhood</vt:lpstr>
      <vt:lpstr>PowerPoint Presentation</vt:lpstr>
      <vt:lpstr>Most popular neighborhoods</vt:lpstr>
      <vt:lpstr>PowerPoint Presentation</vt:lpstr>
      <vt:lpstr>2. TAX CLASS  </vt:lpstr>
      <vt:lpstr>PowerPoint Presentation</vt:lpstr>
      <vt:lpstr>PowerPoint Presentation</vt:lpstr>
      <vt:lpstr>PowerPoint Presentation</vt:lpstr>
      <vt:lpstr>4.GROSS SQUARE FEET</vt:lpstr>
      <vt:lpstr>PowerPoint Presentation</vt:lpstr>
      <vt:lpstr>PowerPoint Presentation</vt:lpstr>
      <vt:lpstr>One month later…</vt:lpstr>
      <vt:lpstr>MODEL BUILDING</vt:lpstr>
      <vt:lpstr>Model comparison</vt:lpstr>
      <vt:lpstr>PowerPoint Presentation</vt:lpstr>
      <vt:lpstr>The end!!!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Shiyou</dc:creator>
  <cp:lastModifiedBy>Sandeep Sandy</cp:lastModifiedBy>
  <cp:revision>74</cp:revision>
  <dcterms:created xsi:type="dcterms:W3CDTF">2018-11-25T03:33:31Z</dcterms:created>
  <dcterms:modified xsi:type="dcterms:W3CDTF">2018-11-26T21:15:49Z</dcterms:modified>
</cp:coreProperties>
</file>