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21" r:id="rId3"/>
    <p:sldId id="322" r:id="rId4"/>
    <p:sldId id="295" r:id="rId5"/>
    <p:sldId id="335" r:id="rId6"/>
    <p:sldId id="305" r:id="rId7"/>
    <p:sldId id="309" r:id="rId8"/>
    <p:sldId id="332" r:id="rId9"/>
    <p:sldId id="329" r:id="rId10"/>
    <p:sldId id="320" r:id="rId11"/>
    <p:sldId id="311" r:id="rId12"/>
    <p:sldId id="273" r:id="rId13"/>
    <p:sldId id="324" r:id="rId14"/>
    <p:sldId id="334" r:id="rId15"/>
    <p:sldId id="308" r:id="rId16"/>
    <p:sldId id="266" r:id="rId17"/>
    <p:sldId id="313" r:id="rId18"/>
    <p:sldId id="336" r:id="rId19"/>
    <p:sldId id="330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41F1C-0CD2-458D-B797-6133659B6D24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AE53-0D91-4168-A0F2-91C760B7E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tats.stackexchange.com/questions/6581/what-is-deviance-specifically-in-cart-rpa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746" y="2057400"/>
            <a:ext cx="63793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Marketing Analytics MSDS 450 Section 55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Solo 3 Sync Session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August 8,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93BC8-0C64-4022-A17A-CAE71C0D1263}" type="slidenum">
              <a:rPr lang="en-US" smtClean="0"/>
              <a:pPr lvl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304800"/>
            <a:ext cx="6635563" cy="1222529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Solo 3 Data description – ‘Customer Profile Data’</a:t>
            </a:r>
          </a:p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XYZ_complete_customer_data_frame.Rdata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351" y="1755524"/>
            <a:ext cx="887165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000" b="1" dirty="0"/>
              <a:t> Summarized sales data from retail industry on 30,779 customers</a:t>
            </a:r>
          </a:p>
          <a:p>
            <a:pPr>
              <a:buFont typeface="Arial" charset="0"/>
              <a:buChar char="•"/>
            </a:pPr>
            <a:endParaRPr lang="en-US" sz="2000" b="1" dirty="0"/>
          </a:p>
          <a:p>
            <a:pPr>
              <a:buFont typeface="Arial" charset="0"/>
              <a:buChar char="•"/>
            </a:pPr>
            <a:r>
              <a:rPr lang="en-US" sz="2000" b="1" dirty="0"/>
              <a:t> Data on actual transactions - $ as well as number of units of different products</a:t>
            </a:r>
          </a:p>
          <a:p>
            <a:pPr>
              <a:buFont typeface="Arial" charset="0"/>
              <a:buChar char="•"/>
            </a:pPr>
            <a:endParaRPr lang="en-US" sz="2000" b="1" dirty="0"/>
          </a:p>
          <a:p>
            <a:pPr>
              <a:buFont typeface="Arial" charset="0"/>
              <a:buChar char="•"/>
            </a:pPr>
            <a:r>
              <a:rPr lang="en-US" sz="2000" b="1" dirty="0"/>
              <a:t> Dr. Tom Miller wrote R code to summarize the transactions at the customer level</a:t>
            </a:r>
          </a:p>
          <a:p>
            <a:r>
              <a:rPr lang="en-US" sz="2000" b="1" dirty="0"/>
              <a:t>  from raw data (watch his video, if you want to know the details)</a:t>
            </a:r>
          </a:p>
          <a:p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Each customer’s zip code was gathered &amp; zip code level aggregate data merged</a:t>
            </a:r>
          </a:p>
          <a:p>
            <a:endParaRPr lang="en-US" sz="2000" b="1" dirty="0"/>
          </a:p>
          <a:p>
            <a:pPr>
              <a:buFont typeface="Arial" charset="0"/>
              <a:buChar char="•"/>
            </a:pPr>
            <a:r>
              <a:rPr lang="en-US" sz="2000" b="1" dirty="0"/>
              <a:t> In the summarized data set, each row is a unique customer</a:t>
            </a:r>
          </a:p>
          <a:p>
            <a:pPr>
              <a:buFont typeface="Arial" charset="0"/>
              <a:buChar char="•"/>
            </a:pPr>
            <a:endParaRPr lang="en-US" sz="2000" b="1" dirty="0"/>
          </a:p>
          <a:p>
            <a:pPr>
              <a:buFont typeface="Arial" charset="0"/>
              <a:buChar char="•"/>
            </a:pPr>
            <a:r>
              <a:rPr lang="en-US" sz="2000" b="1" dirty="0"/>
              <a:t> Some columns provide actual sales information of the customer</a:t>
            </a:r>
          </a:p>
          <a:p>
            <a:pPr>
              <a:buFont typeface="Arial" charset="0"/>
              <a:buChar char="•"/>
            </a:pPr>
            <a:endParaRPr lang="en-US" sz="2000" b="1" dirty="0"/>
          </a:p>
          <a:p>
            <a:pPr>
              <a:buFont typeface="Arial" charset="0"/>
              <a:buChar char="•"/>
            </a:pPr>
            <a:r>
              <a:rPr lang="en-US" sz="2000" b="1" dirty="0"/>
              <a:t> Other columns are zip-code related data which was purchased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93BC8-0C64-4022-A17A-CAE71C0D1263}" type="slidenum">
              <a:rPr lang="en-US" smtClean="0"/>
              <a:pPr lvl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98400" y="249146"/>
            <a:ext cx="3741822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Solo 3 Problem description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905000"/>
            <a:ext cx="70503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 XYZ's data to develop a model-based method for targeting customers that XYZ can use to make its upcoming mail campaign profitable.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This campaign will consist of one mailing to XYZ customers who are selected based on your analytic results and your recommendations.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954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 Data Frame: 30,779 observations &amp; of  554 variables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Most of the variables are categorical variables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First do EDA, to get insights about the data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You may build tree-based models to predict response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Goodness of fit statistics &amp; validation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You may build a logistic regression  or other models to predict response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Goodness of fit statistics &amp; validation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Use different cutoff points on the probabilities to develop multiple campaign scenarios</a:t>
            </a:r>
          </a:p>
          <a:p>
            <a:pPr>
              <a:buFont typeface="Arial" pitchFamily="34" charset="0"/>
              <a:buChar char="•"/>
            </a:pP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b="1" dirty="0"/>
              <a:t> Do financial analysis to compare different campaigns &amp; make a recommendation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52400"/>
            <a:ext cx="3479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Solo 3 Modeling Steps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19200"/>
            <a:ext cx="8153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/>
              <a:t> Solo 3 data is from a ‘real’ retail company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Not much information about the data other than the data dictionary – this mimics ‘real life’ – lot of time you really do not know much about the data!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Not much information about the goal either! – get the ‘best’ possible ‘target marketing’ plan!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Uses knowledge of Part 1 &amp; Part 2 as well</a:t>
            </a:r>
          </a:p>
          <a:p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Uses Part 3 of the Course – Tree/LR/SVM based models for prediction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  <a:p>
            <a:pPr>
              <a:buFont typeface="Arial" pitchFamily="34" charset="0"/>
              <a:buChar char="•"/>
            </a:pPr>
            <a:r>
              <a:rPr lang="en-US" sz="2000" b="1" dirty="0"/>
              <a:t> You will be ‘putting it all together’!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52400"/>
            <a:ext cx="326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Solo 3 Project tidbits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07" y="864393"/>
            <a:ext cx="7798949" cy="10525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85987"/>
            <a:ext cx="7904813" cy="106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43" y="3409949"/>
            <a:ext cx="7904813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43" y="4791074"/>
            <a:ext cx="8533003" cy="2028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143172"/>
            <a:ext cx="6234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Some information on the summarized variables</a:t>
            </a:r>
          </a:p>
        </p:txBody>
      </p:sp>
    </p:spTree>
    <p:extLst>
      <p:ext uri="{BB962C8B-B14F-4D97-AF65-F5344CB8AC3E}">
        <p14:creationId xmlns:p14="http://schemas.microsoft.com/office/powerpoint/2010/main" val="421284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0" y="609600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 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90600"/>
            <a:ext cx="6634162" cy="4978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52800" y="228600"/>
            <a:ext cx="249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Financial Analysis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248400"/>
            <a:ext cx="517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Recommendation: Use the current Targeting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304800"/>
            <a:ext cx="2514600" cy="58477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Next Steps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359440" cy="3108533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marL="514297" indent="-514297">
              <a:buFont typeface="Arial" pitchFamily="34" charset="0"/>
              <a:buChar char="•"/>
            </a:pPr>
            <a:r>
              <a:rPr lang="en-US" sz="2800" b="1" dirty="0"/>
              <a:t>Read the material on CART/Random Forest</a:t>
            </a:r>
          </a:p>
          <a:p>
            <a:pPr marL="514297" indent="-514297">
              <a:buFont typeface="Arial" pitchFamily="34" charset="0"/>
              <a:buChar char="•"/>
            </a:pPr>
            <a:r>
              <a:rPr lang="en-US" sz="2800" b="1" dirty="0"/>
              <a:t>Read the material on Logistic Regression (411)</a:t>
            </a:r>
          </a:p>
          <a:p>
            <a:pPr marL="514297" indent="-514297">
              <a:buFont typeface="Arial" pitchFamily="34" charset="0"/>
              <a:buChar char="•"/>
            </a:pPr>
            <a:r>
              <a:rPr lang="en-US" sz="2800" b="1" dirty="0"/>
              <a:t>Dr. Tom Miller’s Sync on Data Integration</a:t>
            </a:r>
          </a:p>
          <a:p>
            <a:pPr marL="514297" indent="-514297">
              <a:buFont typeface="Arial" pitchFamily="34" charset="0"/>
              <a:buChar char="•"/>
            </a:pPr>
            <a:r>
              <a:rPr lang="en-US" sz="2800" b="1" dirty="0"/>
              <a:t>Dr. Tom Miller’s Sync on Financials</a:t>
            </a:r>
          </a:p>
          <a:p>
            <a:pPr marL="514297" indent="-514297">
              <a:buFont typeface="Arial" pitchFamily="34" charset="0"/>
              <a:buChar char="•"/>
            </a:pPr>
            <a:r>
              <a:rPr lang="en-US" sz="2800" b="1" dirty="0"/>
              <a:t>Review R, Lander’s book (Chapter 20)</a:t>
            </a:r>
          </a:p>
          <a:p>
            <a:pPr marL="514297" indent="-514297">
              <a:buFont typeface="Arial" pitchFamily="34" charset="0"/>
              <a:buChar char="•"/>
            </a:pPr>
            <a:r>
              <a:rPr lang="en-US" sz="2800" b="1" dirty="0" err="1"/>
              <a:t>Kotler’s</a:t>
            </a:r>
            <a:r>
              <a:rPr lang="en-US" sz="2800" b="1" dirty="0"/>
              <a:t> book (Chapters 17 - 22)</a:t>
            </a:r>
          </a:p>
          <a:p>
            <a:pPr marL="514297" indent="-514297">
              <a:buFont typeface="Arial" pitchFamily="34" charset="0"/>
              <a:buChar char="•"/>
            </a:pPr>
            <a:r>
              <a:rPr lang="en-US" sz="2800" b="1" dirty="0"/>
              <a:t>Start on Solo 3 NOW!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304800"/>
            <a:ext cx="5029200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Some modeling strategies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359440" cy="3785642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Pretend you are a domain expert &amp; pick 50 or so variables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Review them &amp; clean up if necessary – numeric vs categorical (lumping?)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 NEED to create dummy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If ‘important’ variables have NA’s then make a decision (use or not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Need to decide whether to impute NA’s (MICE, </a:t>
            </a:r>
            <a:r>
              <a:rPr lang="en-US" sz="2000" b="1" dirty="0" err="1"/>
              <a:t>amelia</a:t>
            </a:r>
            <a:r>
              <a:rPr lang="en-US" sz="2000" b="1" dirty="0"/>
              <a:t>, etc. – quick decision)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Prepare the data for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Try at least 3 methods – Logistic regression, RF, SVM,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Compare the methods and pick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Make sure that you do the 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You will have at least 2 list of candidates – all, based on cut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Do the financial analysis for both groups and decide </a:t>
            </a:r>
          </a:p>
        </p:txBody>
      </p:sp>
    </p:spTree>
    <p:extLst>
      <p:ext uri="{BB962C8B-B14F-4D97-AF65-F5344CB8AC3E}">
        <p14:creationId xmlns:p14="http://schemas.microsoft.com/office/powerpoint/2010/main" val="562495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438400"/>
            <a:ext cx="209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95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93BC8-0C64-4022-A17A-CAE71C0D1263}" type="slidenum">
              <a:rPr lang="en-US" smtClean="0"/>
              <a:pPr lvl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4800" y="1216928"/>
            <a:ext cx="8294400" cy="476196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endParaRPr lang="en-US" b="1" dirty="0"/>
          </a:p>
          <a:p>
            <a:r>
              <a:rPr lang="en-US" sz="2000" b="1" dirty="0"/>
              <a:t>Course is divided into 3 Application parts:</a:t>
            </a:r>
          </a:p>
          <a:p>
            <a:endParaRPr lang="en-US" sz="2000" b="1" dirty="0"/>
          </a:p>
          <a:p>
            <a:pPr lvl="1"/>
            <a:r>
              <a:rPr lang="en-US" sz="2000" b="1" dirty="0"/>
              <a:t>Part 1 - Market Segmentation analysis – Solo 1 Project (3 weeks)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/>
              <a:t> Understanding the market – Clustering techniques</a:t>
            </a:r>
          </a:p>
          <a:p>
            <a:pPr lvl="2">
              <a:buFont typeface="Arial" pitchFamily="34" charset="0"/>
              <a:buChar char="•"/>
            </a:pPr>
            <a:endParaRPr lang="en-US" sz="2000" b="1" dirty="0"/>
          </a:p>
          <a:p>
            <a:pPr lvl="1"/>
            <a:r>
              <a:rPr lang="en-US" sz="2000" b="1" dirty="0"/>
              <a:t>Part 2 - Discrete Choice experimentation – Solo 2 Project (3 weeks)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/>
              <a:t> Understanding the market’s preferences – Conjoint (DOE),   Multinomial  Logistic Models (Bayesian methodology)</a:t>
            </a:r>
          </a:p>
          <a:p>
            <a:pPr lvl="2"/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Part 3 - Customer campaign response modeling 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         - Solo 3 Project (3 weeks)</a:t>
            </a:r>
          </a:p>
          <a:p>
            <a:pPr lvl="2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 Understand customers’ behavior &amp; their responses – Classification Models - Tree Based, Logistic Regression, SVM,…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9600" y="249146"/>
            <a:ext cx="2594456" cy="530032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900" b="1" dirty="0">
                <a:solidFill>
                  <a:srgbClr val="FF0000"/>
                </a:solidFill>
              </a:rPr>
              <a:t>Agenda – Part 3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93BC8-0C64-4022-A17A-CAE71C0D1263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9022" y="152400"/>
            <a:ext cx="7644237" cy="899364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 algn="ctr"/>
            <a:r>
              <a:rPr lang="en-US" sz="2900" b="1" dirty="0">
                <a:solidFill>
                  <a:srgbClr val="FF0000"/>
                </a:solidFill>
              </a:rPr>
              <a:t>Part 3 – Customer Campaign Response Modeling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138" y="1286614"/>
            <a:ext cx="8382000" cy="5069736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Customer Data (Raw data):</a:t>
            </a:r>
            <a:r>
              <a:rPr lang="en-US" b="1" dirty="0"/>
              <a:t>  Sales transactional data, &amp; other data from customers exist. Based on customer zip codes, </a:t>
            </a:r>
            <a:r>
              <a:rPr lang="en-US" b="1" dirty="0" err="1"/>
              <a:t>zipcode</a:t>
            </a:r>
            <a:r>
              <a:rPr lang="en-US" b="1" dirty="0"/>
              <a:t>-specific information can be purchased.</a:t>
            </a:r>
          </a:p>
          <a:p>
            <a:r>
              <a:rPr lang="en-US" b="1" dirty="0"/>
              <a:t>Note that the different data sources are at different atomic levels.</a:t>
            </a:r>
          </a:p>
          <a:p>
            <a:endParaRPr lang="en-US" b="1" dirty="0"/>
          </a:p>
          <a:p>
            <a:r>
              <a:rPr lang="en-US" b="1" u="sng" dirty="0">
                <a:solidFill>
                  <a:srgbClr val="FF0000"/>
                </a:solidFill>
              </a:rPr>
              <a:t>Customer Profile Data (Processed data):</a:t>
            </a:r>
            <a:r>
              <a:rPr lang="en-US" b="1" dirty="0"/>
              <a:t>  Based on sales &amp; other data, customer profile data is created. (</a:t>
            </a:r>
            <a:r>
              <a:rPr lang="en-US" b="1" dirty="0" err="1"/>
              <a:t>ie</a:t>
            </a:r>
            <a:r>
              <a:rPr lang="en-US" b="1" dirty="0"/>
              <a:t>) Each row is has a unique customer name. Other attributes are customer past sales, demographics, zip code-level demographics, etc. 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u="sng" dirty="0">
                <a:solidFill>
                  <a:srgbClr val="FF0000"/>
                </a:solidFill>
              </a:rPr>
              <a:t>Campaign Response Model - Predictive Model: </a:t>
            </a:r>
            <a:r>
              <a:rPr lang="en-US" b="1" dirty="0"/>
              <a:t>Based on customer profile data, we can use tree-based models such as CART to predict the customer response; Note that we are using ‘supervised learning’ techniques since we have the customer response;</a:t>
            </a:r>
          </a:p>
          <a:p>
            <a:r>
              <a:rPr lang="en-US" b="1" dirty="0"/>
              <a:t>We can also build a Logistic Regression model for respond/no respond. This will also provide us the probability that a person will respond in the future. Hence, we would be able to create a ‘targeted’ list of customers who have high probabilities of buying.</a:t>
            </a:r>
          </a:p>
          <a:p>
            <a:r>
              <a:rPr lang="en-US" b="1" dirty="0"/>
              <a:t>You can use different ‘cut-off’ probabilities to construct different ‘targeting’ scenarios</a:t>
            </a:r>
          </a:p>
          <a:p>
            <a:endParaRPr lang="en-US" b="1" dirty="0"/>
          </a:p>
          <a:p>
            <a:r>
              <a:rPr lang="en-US" b="1" u="sng" dirty="0">
                <a:solidFill>
                  <a:srgbClr val="FF0000"/>
                </a:solidFill>
              </a:rPr>
              <a:t>Financial Modeling: </a:t>
            </a:r>
            <a:r>
              <a:rPr lang="en-US" b="1" dirty="0"/>
              <a:t>Calculate the financial impact of the marketing campaign, for different ‘target marketing’ scenarios . Watch Dr. Tom Miller’s video.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dirty="0"/>
                  <a:t>Classification: When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b="1" dirty="0"/>
                  <a:t> is categorical, guessing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/>
                  <a:t> category (using predictors) is referred to 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classification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b="1" dirty="0"/>
                  <a:t>Regression: when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b="1" dirty="0"/>
                  <a:t> is continuous, characterizing average behavior of y as a function of predictors is known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regression</a:t>
                </a:r>
                <a:r>
                  <a:rPr lang="en-US" sz="2000" b="1" dirty="0"/>
                  <a:t>.</a:t>
                </a:r>
              </a:p>
              <a:p>
                <a:endParaRPr lang="en-US" sz="2000" b="1" dirty="0"/>
              </a:p>
              <a:p>
                <a:r>
                  <a:rPr lang="en-US" sz="2000" b="1" dirty="0"/>
                  <a:t>From Solo 3 perspective, Classification is adequate, no need for Regression Tree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39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56" y="304800"/>
            <a:ext cx="6452544" cy="65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Elements of Statistical Learning: Data Mining, Inference, and Prediction.  Hastie T, </a:t>
            </a:r>
            <a:r>
              <a:rPr lang="en-US" dirty="0" err="1"/>
              <a:t>Tibshirani</a:t>
            </a:r>
            <a:r>
              <a:rPr lang="en-US" dirty="0"/>
              <a:t> R, Friedman J. Second Edition 2009.</a:t>
            </a:r>
          </a:p>
          <a:p>
            <a:r>
              <a:rPr lang="en-US" dirty="0">
                <a:hlinkClick r:id="rId2"/>
              </a:rPr>
              <a:t>http://stats.stackexchange.com/questions/6581/what-is-deviance-specifically-in-cart-rpart</a:t>
            </a:r>
            <a:endParaRPr lang="en-US" dirty="0"/>
          </a:p>
          <a:p>
            <a:r>
              <a:rPr lang="en-US" dirty="0"/>
              <a:t>Hand DJ, Daly F, </a:t>
            </a:r>
            <a:r>
              <a:rPr lang="en-US" dirty="0" err="1"/>
              <a:t>McConway</a:t>
            </a:r>
            <a:r>
              <a:rPr lang="en-US" dirty="0"/>
              <a:t> K, </a:t>
            </a:r>
            <a:r>
              <a:rPr lang="en-US" dirty="0" err="1"/>
              <a:t>Lunn</a:t>
            </a:r>
            <a:r>
              <a:rPr lang="en-US" dirty="0"/>
              <a:t> D, </a:t>
            </a:r>
            <a:r>
              <a:rPr lang="en-US" dirty="0" err="1"/>
              <a:t>Ostrowski</a:t>
            </a:r>
            <a:r>
              <a:rPr lang="en-US" dirty="0"/>
              <a:t> E.  A Handbook of Small Data Sets, Chapman and Hall 1996.</a:t>
            </a:r>
          </a:p>
        </p:txBody>
      </p:sp>
    </p:spTree>
    <p:extLst>
      <p:ext uri="{BB962C8B-B14F-4D97-AF65-F5344CB8AC3E}">
        <p14:creationId xmlns:p14="http://schemas.microsoft.com/office/powerpoint/2010/main" val="345516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93BC8-0C64-4022-A17A-CAE71C0D1263}" type="slidenum">
              <a:rPr lang="en-US" smtClean="0"/>
              <a:pPr lvl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43200" y="342373"/>
            <a:ext cx="4050945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Logistic Regression (410/411)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320" y="1524000"/>
            <a:ext cx="8393480" cy="4484961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Similar to Multinomial Logistic Regression but with binary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Modeling the log(odds ratio)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E(y) = log(p/(1-p)) = 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0 + 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1x1 + 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2x2 + …..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p = </a:t>
            </a:r>
            <a:r>
              <a:rPr lang="en-US" sz="2200" b="1" dirty="0" err="1"/>
              <a:t>exp</a:t>
            </a:r>
            <a:r>
              <a:rPr lang="en-US" sz="2200" b="1" dirty="0"/>
              <a:t>(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0 + 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1x1 + 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2x2 ) / {1+ </a:t>
            </a:r>
            <a:r>
              <a:rPr lang="en-US" sz="2200" b="1" dirty="0" err="1"/>
              <a:t>exp</a:t>
            </a:r>
            <a:r>
              <a:rPr lang="en-US" sz="2200" b="1" dirty="0"/>
              <a:t>(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0 + 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1x1 + </a:t>
            </a:r>
            <a:r>
              <a:rPr lang="en-US" sz="2200" b="1" dirty="0">
                <a:latin typeface="Symbol" panose="05050102010706020507" pitchFamily="18" charset="2"/>
              </a:rPr>
              <a:t>b</a:t>
            </a:r>
            <a:r>
              <a:rPr lang="en-US" sz="2200" b="1" dirty="0"/>
              <a:t>2x2 )}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Note that we use the exponential function to do this in Solo 2</a:t>
            </a:r>
          </a:p>
          <a:p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Use the ‘predict’ function in R to compute the probabilities</a:t>
            </a:r>
          </a:p>
          <a:p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Model performance – AIC, Deviance, Confusion Matrix, etc.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04800"/>
            <a:ext cx="6517838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Goodness of Fit Statistics for Logistic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961" y="1219200"/>
            <a:ext cx="9087039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b="1" dirty="0"/>
              <a:t>Deviance is a measure of goodness of fit of a generalized linear model.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Similar to ‘residuals’ in OLS, ‘deviance’ is used for MLE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It is a measure of badness of fit–higher numbers indicate worse 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null deviance shows how well the response variable is predicted by a model </a:t>
            </a:r>
          </a:p>
          <a:p>
            <a:r>
              <a:rPr lang="en-US" sz="2000" b="1" dirty="0"/>
              <a:t>      that includes only the intercept (grand mean) – similar to overall RM in MLR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residual deviance is for the model with other predictors – similar to FM in </a:t>
            </a:r>
          </a:p>
          <a:p>
            <a:r>
              <a:rPr lang="en-US" sz="2000" b="1" dirty="0"/>
              <a:t>      MLR.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Chi-square test is used for hypothesis testing of FM vs RM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AIC is based on the Deviance, but penalizes for making the model more </a:t>
            </a:r>
          </a:p>
          <a:p>
            <a:r>
              <a:rPr lang="en-US" sz="2000" b="1" dirty="0"/>
              <a:t>      complicated, but does not have a practical interpretation.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Much like adjusted R-squared, it’s intent is to prevent including irrelevant</a:t>
            </a:r>
          </a:p>
          <a:p>
            <a:r>
              <a:rPr lang="en-US" sz="2000" b="1" dirty="0"/>
              <a:t>      predictors.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Smaller AIC, the better model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93BC8-0C64-4022-A17A-CAE71C0D1263}" type="slidenum">
              <a:rPr lang="en-US" smtClean="0"/>
              <a:pPr lvl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54240" y="318273"/>
            <a:ext cx="6362347" cy="468477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Solo 3 Assignment – Data files you would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5680" y="1355182"/>
            <a:ext cx="8143540" cy="4484961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 marL="414726" indent="-414726">
              <a:buAutoNum type="arabicParenR"/>
            </a:pPr>
            <a:r>
              <a:rPr lang="en-US" sz="2200" b="1" dirty="0"/>
              <a:t>Project Description File:  Solo-3-project description.pdf</a:t>
            </a:r>
          </a:p>
          <a:p>
            <a:pPr marL="414726" indent="-414726">
              <a:buAutoNum type="arabicParenR"/>
            </a:pPr>
            <a:endParaRPr lang="en-US" sz="2200" b="1" dirty="0"/>
          </a:p>
          <a:p>
            <a:pPr marL="414726" indent="-414726"/>
            <a:r>
              <a:rPr lang="en-US" sz="2200" b="1" dirty="0"/>
              <a:t>2)    Data Dictionary: Experian Data Dictionary.pdf</a:t>
            </a:r>
          </a:p>
          <a:p>
            <a:pPr marL="414726" indent="-414726"/>
            <a:r>
              <a:rPr lang="en-US" sz="2200" b="1" dirty="0"/>
              <a:t>       </a:t>
            </a:r>
          </a:p>
          <a:p>
            <a:pPr marL="414726" indent="-414726"/>
            <a:r>
              <a:rPr lang="en-US" sz="2200" b="1" dirty="0"/>
              <a:t>3)    Data Dictionary: </a:t>
            </a:r>
            <a:r>
              <a:rPr lang="en-US" sz="2200" b="1" dirty="0" err="1"/>
              <a:t>XYZ_Data</a:t>
            </a:r>
            <a:r>
              <a:rPr lang="en-US" sz="2200" b="1" dirty="0"/>
              <a:t> Dictionaries.xls</a:t>
            </a:r>
          </a:p>
          <a:p>
            <a:pPr marL="414726" indent="-414726"/>
            <a:endParaRPr lang="en-US" sz="2200" b="1" dirty="0"/>
          </a:p>
          <a:p>
            <a:pPr marL="457200" indent="-457200">
              <a:buAutoNum type="arabicParenR" startAt="4"/>
            </a:pPr>
            <a:r>
              <a:rPr lang="en-US" sz="2200" b="1" dirty="0"/>
              <a:t>Data file:   </a:t>
            </a:r>
            <a:r>
              <a:rPr lang="en-US" sz="2200" b="1" dirty="0" err="1"/>
              <a:t>XYZ_complete_customer_data_frame.Rdata</a:t>
            </a:r>
            <a:endParaRPr lang="en-US" sz="2200" b="1" dirty="0"/>
          </a:p>
          <a:p>
            <a:endParaRPr lang="en-US" sz="2200" b="1" dirty="0"/>
          </a:p>
          <a:p>
            <a:r>
              <a:rPr lang="en-US" sz="2200" b="1" dirty="0">
                <a:solidFill>
                  <a:srgbClr val="FF0000"/>
                </a:solidFill>
              </a:rPr>
              <a:t>(This is the Customer profile data, which is already processed, hence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you start from here, no need to start with the raw data)</a:t>
            </a:r>
          </a:p>
          <a:p>
            <a:pPr marL="414726" indent="-414726">
              <a:buAutoNum type="arabicParenR" startAt="3"/>
            </a:pPr>
            <a:endParaRPr lang="en-US" sz="2200" b="1" dirty="0"/>
          </a:p>
          <a:p>
            <a:pPr marL="414726" indent="-414726"/>
            <a:r>
              <a:rPr lang="en-US" sz="2200" b="1" dirty="0"/>
              <a:t>5)    ‘Read’ data  file:  </a:t>
            </a:r>
            <a:r>
              <a:rPr lang="en-US" sz="2200" b="1" dirty="0" err="1"/>
              <a:t>XYZ_read_data.r</a:t>
            </a:r>
            <a:endParaRPr lang="en-US" sz="2200" b="1" dirty="0"/>
          </a:p>
          <a:p>
            <a:pPr marL="414726" indent="-414726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666931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1420</Words>
  <Application>Microsoft Office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CART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Syamala Srinivasan</dc:creator>
  <cp:lastModifiedBy>Syamala Srinivasan</cp:lastModifiedBy>
  <cp:revision>233</cp:revision>
  <cp:lastPrinted>2015-11-04T20:09:12Z</cp:lastPrinted>
  <dcterms:created xsi:type="dcterms:W3CDTF">2014-08-14T15:18:21Z</dcterms:created>
  <dcterms:modified xsi:type="dcterms:W3CDTF">2018-08-08T19:36:03Z</dcterms:modified>
</cp:coreProperties>
</file>