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336" r:id="rId4"/>
    <p:sldId id="337" r:id="rId5"/>
    <p:sldId id="331" r:id="rId6"/>
    <p:sldId id="335" r:id="rId7"/>
    <p:sldId id="327" r:id="rId8"/>
    <p:sldId id="332" r:id="rId9"/>
    <p:sldId id="333" r:id="rId10"/>
    <p:sldId id="320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5DBC-8ECA-4746-A8AE-5211A97B30A2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9550-8A34-40FB-9B15-D94A917EE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principal-component-analysi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543" y="2209800"/>
            <a:ext cx="46486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MSDS 450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Solo 1 Deep Dive Sync Session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July 3,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24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Typing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9906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b="1" dirty="0"/>
              <a:t>Typing tool is used on an ongoing basis for segmentation, full use of segmentation is realized only when typing tool is also delivered along with segmentation results.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/>
              <a:t>Segmentation uses ‘Unsupervised’ learning methods whereas Typing tool uses ‘Supervised’ learning methods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/>
              <a:t>In Typing tools, generally, fewer predictors are used – either the original variables from segmentation or summarized version or totally different variables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/>
              <a:t>Several methods used – Discriminant Analysis, CART, Linear Probability Models, etc.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b="1" dirty="0"/>
              <a:t>During the segmentation process, typing tool also can be developed &amp; validated thru test sets or cross validation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949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2590800"/>
            <a:ext cx="209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62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304800"/>
            <a:ext cx="40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Solo 1 Assignment Details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143001"/>
            <a:ext cx="86811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reeform 1"/>
          <p:cNvSpPr/>
          <p:nvPr/>
        </p:nvSpPr>
        <p:spPr>
          <a:xfrm>
            <a:off x="6963599" y="2468880"/>
            <a:ext cx="1083122" cy="396240"/>
          </a:xfrm>
          <a:custGeom>
            <a:avLst/>
            <a:gdLst>
              <a:gd name="connsiteX0" fmla="*/ 869761 w 1083122"/>
              <a:gd name="connsiteY0" fmla="*/ 0 h 396240"/>
              <a:gd name="connsiteX1" fmla="*/ 321121 w 1083122"/>
              <a:gd name="connsiteY1" fmla="*/ 45720 h 396240"/>
              <a:gd name="connsiteX2" fmla="*/ 229681 w 1083122"/>
              <a:gd name="connsiteY2" fmla="*/ 91440 h 396240"/>
              <a:gd name="connsiteX3" fmla="*/ 183961 w 1083122"/>
              <a:gd name="connsiteY3" fmla="*/ 106680 h 396240"/>
              <a:gd name="connsiteX4" fmla="*/ 138241 w 1083122"/>
              <a:gd name="connsiteY4" fmla="*/ 137160 h 396240"/>
              <a:gd name="connsiteX5" fmla="*/ 46801 w 1083122"/>
              <a:gd name="connsiteY5" fmla="*/ 182880 h 396240"/>
              <a:gd name="connsiteX6" fmla="*/ 16321 w 1083122"/>
              <a:gd name="connsiteY6" fmla="*/ 228600 h 396240"/>
              <a:gd name="connsiteX7" fmla="*/ 16321 w 1083122"/>
              <a:gd name="connsiteY7" fmla="*/ 335280 h 396240"/>
              <a:gd name="connsiteX8" fmla="*/ 77281 w 1083122"/>
              <a:gd name="connsiteY8" fmla="*/ 365760 h 396240"/>
              <a:gd name="connsiteX9" fmla="*/ 168721 w 1083122"/>
              <a:gd name="connsiteY9" fmla="*/ 396240 h 396240"/>
              <a:gd name="connsiteX10" fmla="*/ 885001 w 1083122"/>
              <a:gd name="connsiteY10" fmla="*/ 381000 h 396240"/>
              <a:gd name="connsiteX11" fmla="*/ 930721 w 1083122"/>
              <a:gd name="connsiteY11" fmla="*/ 365760 h 396240"/>
              <a:gd name="connsiteX12" fmla="*/ 976441 w 1083122"/>
              <a:gd name="connsiteY12" fmla="*/ 335280 h 396240"/>
              <a:gd name="connsiteX13" fmla="*/ 1067881 w 1083122"/>
              <a:gd name="connsiteY13" fmla="*/ 289560 h 396240"/>
              <a:gd name="connsiteX14" fmla="*/ 1083121 w 1083122"/>
              <a:gd name="connsiteY14" fmla="*/ 243840 h 396240"/>
              <a:gd name="connsiteX15" fmla="*/ 1067881 w 1083122"/>
              <a:gd name="connsiteY15" fmla="*/ 106680 h 396240"/>
              <a:gd name="connsiteX16" fmla="*/ 976441 w 1083122"/>
              <a:gd name="connsiteY16" fmla="*/ 60960 h 396240"/>
              <a:gd name="connsiteX17" fmla="*/ 747841 w 1083122"/>
              <a:gd name="connsiteY17" fmla="*/ 30480 h 396240"/>
              <a:gd name="connsiteX18" fmla="*/ 717361 w 1083122"/>
              <a:gd name="connsiteY18" fmla="*/ 15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3122" h="396240">
                <a:moveTo>
                  <a:pt x="869761" y="0"/>
                </a:moveTo>
                <a:cubicBezTo>
                  <a:pt x="784401" y="3557"/>
                  <a:pt x="451083" y="2399"/>
                  <a:pt x="321121" y="45720"/>
                </a:cubicBezTo>
                <a:cubicBezTo>
                  <a:pt x="206203" y="84026"/>
                  <a:pt x="347854" y="32354"/>
                  <a:pt x="229681" y="91440"/>
                </a:cubicBezTo>
                <a:cubicBezTo>
                  <a:pt x="215313" y="98624"/>
                  <a:pt x="198329" y="99496"/>
                  <a:pt x="183961" y="106680"/>
                </a:cubicBezTo>
                <a:cubicBezTo>
                  <a:pt x="167578" y="114871"/>
                  <a:pt x="154624" y="128969"/>
                  <a:pt x="138241" y="137160"/>
                </a:cubicBezTo>
                <a:cubicBezTo>
                  <a:pt x="12048" y="200256"/>
                  <a:pt x="177828" y="95529"/>
                  <a:pt x="46801" y="182880"/>
                </a:cubicBezTo>
                <a:cubicBezTo>
                  <a:pt x="36641" y="198120"/>
                  <a:pt x="24512" y="212217"/>
                  <a:pt x="16321" y="228600"/>
                </a:cubicBezTo>
                <a:cubicBezTo>
                  <a:pt x="467" y="260307"/>
                  <a:pt x="-10651" y="302914"/>
                  <a:pt x="16321" y="335280"/>
                </a:cubicBezTo>
                <a:cubicBezTo>
                  <a:pt x="30865" y="352733"/>
                  <a:pt x="56187" y="357323"/>
                  <a:pt x="77281" y="365760"/>
                </a:cubicBezTo>
                <a:cubicBezTo>
                  <a:pt x="107112" y="377692"/>
                  <a:pt x="168721" y="396240"/>
                  <a:pt x="168721" y="396240"/>
                </a:cubicBezTo>
                <a:lnTo>
                  <a:pt x="885001" y="381000"/>
                </a:lnTo>
                <a:cubicBezTo>
                  <a:pt x="901053" y="380358"/>
                  <a:pt x="916353" y="372944"/>
                  <a:pt x="930721" y="365760"/>
                </a:cubicBezTo>
                <a:cubicBezTo>
                  <a:pt x="947104" y="357569"/>
                  <a:pt x="960058" y="343471"/>
                  <a:pt x="976441" y="335280"/>
                </a:cubicBezTo>
                <a:cubicBezTo>
                  <a:pt x="1102634" y="272184"/>
                  <a:pt x="936854" y="376911"/>
                  <a:pt x="1067881" y="289560"/>
                </a:cubicBezTo>
                <a:cubicBezTo>
                  <a:pt x="1072961" y="274320"/>
                  <a:pt x="1083121" y="259904"/>
                  <a:pt x="1083121" y="243840"/>
                </a:cubicBezTo>
                <a:cubicBezTo>
                  <a:pt x="1083121" y="197839"/>
                  <a:pt x="1083602" y="149912"/>
                  <a:pt x="1067881" y="106680"/>
                </a:cubicBezTo>
                <a:cubicBezTo>
                  <a:pt x="1060970" y="87676"/>
                  <a:pt x="993776" y="64112"/>
                  <a:pt x="976441" y="60960"/>
                </a:cubicBezTo>
                <a:cubicBezTo>
                  <a:pt x="927032" y="51977"/>
                  <a:pt x="800208" y="42117"/>
                  <a:pt x="747841" y="30480"/>
                </a:cubicBezTo>
                <a:cubicBezTo>
                  <a:pt x="736752" y="28016"/>
                  <a:pt x="727521" y="20320"/>
                  <a:pt x="717361" y="15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CD09B-9235-4A4F-8762-58BA4ACD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90" y="2819400"/>
            <a:ext cx="3352800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FAD759-E14D-4CE0-B8EF-499F42D8D67D}"/>
              </a:ext>
            </a:extLst>
          </p:cNvPr>
          <p:cNvSpPr txBox="1"/>
          <p:nvPr/>
        </p:nvSpPr>
        <p:spPr>
          <a:xfrm>
            <a:off x="3654592" y="3239989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Problem Formulation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B6E92-B822-406C-A050-CA43C764B6BE}"/>
              </a:ext>
            </a:extLst>
          </p:cNvPr>
          <p:cNvSpPr txBox="1"/>
          <p:nvPr/>
        </p:nvSpPr>
        <p:spPr>
          <a:xfrm>
            <a:off x="4912651" y="4341912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Exploration</a:t>
            </a:r>
          </a:p>
          <a:p>
            <a:r>
              <a:rPr lang="en-US" sz="1400" dirty="0"/>
              <a:t>EDA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24C0F-133C-468A-A7DE-FDBD72C0F3AA}"/>
              </a:ext>
            </a:extLst>
          </p:cNvPr>
          <p:cNvSpPr txBox="1"/>
          <p:nvPr/>
        </p:nvSpPr>
        <p:spPr>
          <a:xfrm>
            <a:off x="3587433" y="514554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Modeling/</a:t>
            </a:r>
          </a:p>
          <a:p>
            <a:r>
              <a:rPr lang="en-US" sz="1400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8E6A6-2A94-4E36-96F6-03AB65844955}"/>
              </a:ext>
            </a:extLst>
          </p:cNvPr>
          <p:cNvSpPr txBox="1"/>
          <p:nvPr/>
        </p:nvSpPr>
        <p:spPr>
          <a:xfrm>
            <a:off x="2621160" y="4192489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53E10-C8A1-458C-B19F-B7F038C5A1BA}"/>
              </a:ext>
            </a:extLst>
          </p:cNvPr>
          <p:cNvSpPr/>
          <p:nvPr/>
        </p:nvSpPr>
        <p:spPr>
          <a:xfrm>
            <a:off x="4539730" y="208193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“The formulation of the problem is often more essential than its solution, which may be merely a matter of mathematical or experimental skill.” Einstein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C6BA2-4C11-4F18-B163-77746B2083CC}"/>
              </a:ext>
            </a:extLst>
          </p:cNvPr>
          <p:cNvSpPr/>
          <p:nvPr/>
        </p:nvSpPr>
        <p:spPr>
          <a:xfrm>
            <a:off x="5966836" y="4883935"/>
            <a:ext cx="2562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“You can a see a lot by looking”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Yogi Berra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C939-B601-4F0C-A772-42A33E82B301}"/>
              </a:ext>
            </a:extLst>
          </p:cNvPr>
          <p:cNvSpPr/>
          <p:nvPr/>
        </p:nvSpPr>
        <p:spPr>
          <a:xfrm>
            <a:off x="111525" y="61862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“Models need to be as simple as possible but not simpler than necessary” Einstein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EEFDA-A08C-4F32-8856-A8FDE93073AA}"/>
              </a:ext>
            </a:extLst>
          </p:cNvPr>
          <p:cNvSpPr/>
          <p:nvPr/>
        </p:nvSpPr>
        <p:spPr>
          <a:xfrm>
            <a:off x="492525" y="3701080"/>
            <a:ext cx="25974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“All models are wrong but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some are useful”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George Box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9858F-C89E-4336-BA98-8A2941691C99}"/>
              </a:ext>
            </a:extLst>
          </p:cNvPr>
          <p:cNvSpPr txBox="1"/>
          <p:nvPr/>
        </p:nvSpPr>
        <p:spPr>
          <a:xfrm>
            <a:off x="4098584" y="42550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BB22-B8C2-4348-B020-1FC6A1B124B9}"/>
              </a:ext>
            </a:extLst>
          </p:cNvPr>
          <p:cNvSpPr txBox="1"/>
          <p:nvPr/>
        </p:nvSpPr>
        <p:spPr>
          <a:xfrm>
            <a:off x="2636690" y="168984"/>
            <a:ext cx="381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 Level Modeling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D1B88-EDC3-4BAE-B818-437B81AF3E90}"/>
              </a:ext>
            </a:extLst>
          </p:cNvPr>
          <p:cNvSpPr txBox="1"/>
          <p:nvPr/>
        </p:nvSpPr>
        <p:spPr>
          <a:xfrm>
            <a:off x="-32736" y="873580"/>
            <a:ext cx="4610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What is the goal?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Market Segmentation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Cluster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Unsupervised Learning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Heuristic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 not have distributional kind of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What is relevant?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Dimension reduction?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/>
              <a:t>Multicollinearity?</a:t>
            </a:r>
          </a:p>
        </p:txBody>
      </p:sp>
    </p:spTree>
    <p:extLst>
      <p:ext uri="{BB962C8B-B14F-4D97-AF65-F5344CB8AC3E}">
        <p14:creationId xmlns:p14="http://schemas.microsoft.com/office/powerpoint/2010/main" val="32377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7FB10-8703-4F60-94DB-F64B02969F93}"/>
              </a:ext>
            </a:extLst>
          </p:cNvPr>
          <p:cNvSpPr txBox="1"/>
          <p:nvPr/>
        </p:nvSpPr>
        <p:spPr>
          <a:xfrm>
            <a:off x="1600200" y="2743200"/>
            <a:ext cx="48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http://setosa.io/ev/principal-component-analysis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52400"/>
            <a:ext cx="7022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Clustering Methods – Different basis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Continuous 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Hierarchical based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Partition based (</a:t>
            </a:r>
            <a:r>
              <a:rPr lang="en-US" sz="2400" b="1" dirty="0" err="1"/>
              <a:t>eg</a:t>
            </a:r>
            <a:r>
              <a:rPr lang="en-US" sz="2400" b="1" dirty="0"/>
              <a:t>. k-means, PAM)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Model based (EM, mixture models)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Categorical 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 Solo 1, we have 40 attributes with 6-point 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each attribute, 6 binary variables are generated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40 x 6 = 240 binary columns (Yes/No for each score)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If there are 2,000 people, then we have 2,000 x 240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 rows (</a:t>
            </a:r>
            <a:r>
              <a:rPr lang="en-US" sz="2400" b="1" dirty="0" err="1"/>
              <a:t>ie</a:t>
            </a:r>
            <a:r>
              <a:rPr lang="en-US" sz="2400" b="1" dirty="0"/>
              <a:t> 2 people) are ‘close’ if the % match is ‘high’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Time series 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Industrial IOT</a:t>
            </a:r>
          </a:p>
        </p:txBody>
      </p:sp>
    </p:spTree>
    <p:extLst>
      <p:ext uri="{BB962C8B-B14F-4D97-AF65-F5344CB8AC3E}">
        <p14:creationId xmlns:p14="http://schemas.microsoft.com/office/powerpoint/2010/main" val="125954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52400"/>
            <a:ext cx="316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“You can see a lot by looking” Yogi Berra – Getting insights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EDA – Summary, Correlations, PCA,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cleansing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“Feature” construction &amp;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Box-Cox kind of transformations you used in 410 (log, 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Computing relevant ‘features’ from the 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Retail companies may use weekly # of transactions for each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Weekly Sales $ per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Zillow uses age of the house (Sale date – Build date)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Signal processing - Fourier, wavelet, etc. for IOT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Attitudinal data – Combine responses of similar questions</a:t>
            </a:r>
          </a:p>
        </p:txBody>
      </p:sp>
    </p:spTree>
    <p:extLst>
      <p:ext uri="{BB962C8B-B14F-4D97-AF65-F5344CB8AC3E}">
        <p14:creationId xmlns:p14="http://schemas.microsoft.com/office/powerpoint/2010/main" val="236821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762000"/>
            <a:ext cx="7961905" cy="26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121920"/>
            <a:ext cx="503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 24 – “Technology Savviness”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548030"/>
            <a:ext cx="51298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Grouping similar questions:</a:t>
            </a:r>
          </a:p>
          <a:p>
            <a:endParaRPr lang="en-US" dirty="0"/>
          </a:p>
          <a:p>
            <a:r>
              <a:rPr lang="en-US" b="1" dirty="0"/>
              <a:t>1, 2, 3, 5, 6 -&gt;  positive attitude towards technology </a:t>
            </a:r>
          </a:p>
          <a:p>
            <a:endParaRPr lang="en-US" b="1" dirty="0"/>
          </a:p>
          <a:p>
            <a:r>
              <a:rPr lang="en-US" b="1" dirty="0"/>
              <a:t>7,8 -&gt; music/TV</a:t>
            </a:r>
          </a:p>
          <a:p>
            <a:endParaRPr lang="en-US" b="1" dirty="0"/>
          </a:p>
          <a:p>
            <a:r>
              <a:rPr lang="en-US" b="1" dirty="0"/>
              <a:t>10, 11 -&gt; Internet/Communications</a:t>
            </a:r>
          </a:p>
          <a:p>
            <a:endParaRPr lang="en-US" b="1" dirty="0"/>
          </a:p>
          <a:p>
            <a:r>
              <a:rPr lang="en-US" b="1" dirty="0"/>
              <a:t>4, 9, 12 -&gt;  negative aspects of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36" y="6257475"/>
            <a:ext cx="806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 variables can be reduced to 4 groups/themes/dimensions by computing means </a:t>
            </a:r>
          </a:p>
        </p:txBody>
      </p:sp>
    </p:spTree>
    <p:extLst>
      <p:ext uri="{BB962C8B-B14F-4D97-AF65-F5344CB8AC3E}">
        <p14:creationId xmlns:p14="http://schemas.microsoft.com/office/powerpoint/2010/main" val="282196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21920"/>
            <a:ext cx="3683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 25 – “Leadership”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548030"/>
            <a:ext cx="2874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Grouping similar questions:</a:t>
            </a:r>
          </a:p>
          <a:p>
            <a:endParaRPr lang="en-US" dirty="0"/>
          </a:p>
          <a:p>
            <a:r>
              <a:rPr lang="en-US" b="1" dirty="0"/>
              <a:t>1, 2, 3, 4, 5 -&gt;  Leadership </a:t>
            </a:r>
          </a:p>
          <a:p>
            <a:endParaRPr lang="en-US" b="1" dirty="0"/>
          </a:p>
          <a:p>
            <a:r>
              <a:rPr lang="en-US" b="1" dirty="0"/>
              <a:t>7,8 -&gt; Control</a:t>
            </a:r>
          </a:p>
          <a:p>
            <a:endParaRPr lang="en-US" b="1" dirty="0"/>
          </a:p>
          <a:p>
            <a:r>
              <a:rPr lang="en-US" b="1" dirty="0"/>
              <a:t>9, 10, 11 -&gt; Drive</a:t>
            </a:r>
          </a:p>
          <a:p>
            <a:endParaRPr lang="en-US" b="1" dirty="0"/>
          </a:p>
          <a:p>
            <a:r>
              <a:rPr lang="en-US" b="1" dirty="0"/>
              <a:t>6, 12 -&gt;  negative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36" y="6257475"/>
            <a:ext cx="806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 variables can be reduced to 4 groups/themes/dimensions by computing means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810573"/>
            <a:ext cx="5201167" cy="27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21920"/>
            <a:ext cx="349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 26 – “Shopping”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8833" y="4376860"/>
            <a:ext cx="2808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Grouping similar questions:</a:t>
            </a:r>
            <a:endParaRPr lang="en-US" dirty="0"/>
          </a:p>
          <a:p>
            <a:r>
              <a:rPr lang="en-US" b="1" dirty="0"/>
              <a:t>3, 4, 5, 6, 7 -&gt;  bargain </a:t>
            </a:r>
          </a:p>
          <a:p>
            <a:r>
              <a:rPr lang="en-US" b="1" dirty="0"/>
              <a:t>8, 9, 10 -&gt; show off</a:t>
            </a:r>
          </a:p>
          <a:p>
            <a:r>
              <a:rPr lang="en-US" b="1" dirty="0"/>
              <a:t>11 -&gt; children</a:t>
            </a:r>
          </a:p>
          <a:p>
            <a:r>
              <a:rPr lang="en-US" b="1" dirty="0"/>
              <a:t>12, 13, 14 -&gt; hot</a:t>
            </a:r>
          </a:p>
          <a:p>
            <a:r>
              <a:rPr lang="en-US" b="1" dirty="0"/>
              <a:t>15, 16, 17, 18 -&gt;  brand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456" y="6416570"/>
            <a:ext cx="806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 variables can be reduced to 5 groups/themes/dimensions by computing means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674337"/>
            <a:ext cx="6647619" cy="25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3234333"/>
            <a:ext cx="620000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7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624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Syamala Srinivasan</dc:creator>
  <cp:lastModifiedBy>Syamala Srinivasan</cp:lastModifiedBy>
  <cp:revision>185</cp:revision>
  <dcterms:created xsi:type="dcterms:W3CDTF">2014-07-30T14:22:21Z</dcterms:created>
  <dcterms:modified xsi:type="dcterms:W3CDTF">2018-07-04T01:19:36Z</dcterms:modified>
</cp:coreProperties>
</file>