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2D55999-2F4A-46A4-884F-FFF8C064F236}">
  <a:tblStyle styleId="{52D55999-2F4A-46A4-884F-FFF8C064F23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5fdd214fe5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fdd214fe5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5fdd214fe5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fdd214fe5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5fdd214fe5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fdd214fe5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5fdd214fe5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fdd214fe5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5fdd214fe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fdd214fe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5fdd214fe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fdd214fe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5fdd214fe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fdd214fe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5fdd214fe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fdd214fe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5fdd214fe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fdd214fe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5fdd214fe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fdd214fe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5fdd214fe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fdd214fe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5fdd214fe5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fdd214fe5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0" y="0"/>
            <a:ext cx="9144000" cy="5143500"/>
          </a:xfrm>
          <a:prstGeom prst="rect">
            <a:avLst/>
          </a:prstGeom>
          <a:solidFill>
            <a:srgbClr val="1E96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0" y="0"/>
            <a:ext cx="540000" cy="5143500"/>
          </a:xfrm>
          <a:prstGeom prst="rect">
            <a:avLst/>
          </a:prstGeom>
          <a:solidFill>
            <a:srgbClr val="E22A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0" y="2571750"/>
            <a:ext cx="540000" cy="2571600"/>
          </a:xfrm>
          <a:prstGeom prst="rect">
            <a:avLst/>
          </a:prstGeom>
          <a:solidFill>
            <a:srgbClr val="FEDD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2672850" y="936500"/>
            <a:ext cx="4240500" cy="114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3000">
                <a:solidFill>
                  <a:srgbClr val="FFFFFF"/>
                </a:solidFill>
                <a:latin typeface="Montserrat"/>
                <a:ea typeface="Montserrat"/>
                <a:cs typeface="Montserrat"/>
                <a:sym typeface="Montserrat"/>
              </a:rPr>
              <a:t>RELATÓRIO DE RESULTADOS</a:t>
            </a:r>
            <a:r>
              <a:rPr lang="pt-BR" sz="3000"/>
              <a:t> </a:t>
            </a:r>
            <a:endParaRPr sz="3000"/>
          </a:p>
        </p:txBody>
      </p:sp>
      <p:sp>
        <p:nvSpPr>
          <p:cNvPr id="58" name="Google Shape;58;p13"/>
          <p:cNvSpPr/>
          <p:nvPr/>
        </p:nvSpPr>
        <p:spPr>
          <a:xfrm>
            <a:off x="2672900" y="2086100"/>
            <a:ext cx="4240500" cy="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3579750" y="2392550"/>
            <a:ext cx="2426700" cy="1789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txBox="1"/>
          <p:nvPr/>
        </p:nvSpPr>
        <p:spPr>
          <a:xfrm>
            <a:off x="3962750" y="3066300"/>
            <a:ext cx="16608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900"/>
              <a:t>[ INSIRA SUA LOGO AQUI ]</a:t>
            </a:r>
            <a:endParaRPr sz="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p:nvPr/>
        </p:nvSpPr>
        <p:spPr>
          <a:xfrm>
            <a:off x="-8150" y="0"/>
            <a:ext cx="455700" cy="5159700"/>
          </a:xfrm>
          <a:prstGeom prst="rect">
            <a:avLst/>
          </a:prstGeom>
          <a:solidFill>
            <a:srgbClr val="FEDD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txBox="1"/>
          <p:nvPr/>
        </p:nvSpPr>
        <p:spPr>
          <a:xfrm>
            <a:off x="3268950" y="137025"/>
            <a:ext cx="2855100" cy="5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1800">
                <a:solidFill>
                  <a:srgbClr val="FEDD2F"/>
                </a:solidFill>
                <a:latin typeface="Montserrat"/>
                <a:ea typeface="Montserrat"/>
                <a:cs typeface="Montserrat"/>
                <a:sym typeface="Montserrat"/>
              </a:rPr>
              <a:t>INSTAGRAM STORIES</a:t>
            </a:r>
            <a:endParaRPr b="1" sz="1800">
              <a:solidFill>
                <a:srgbClr val="FEDD2F"/>
              </a:solidFill>
              <a:latin typeface="Montserrat"/>
              <a:ea typeface="Montserrat"/>
              <a:cs typeface="Montserrat"/>
              <a:sym typeface="Montserrat"/>
            </a:endParaRPr>
          </a:p>
        </p:txBody>
      </p:sp>
      <p:graphicFrame>
        <p:nvGraphicFramePr>
          <p:cNvPr id="160" name="Google Shape;160;p22"/>
          <p:cNvGraphicFramePr/>
          <p:nvPr/>
        </p:nvGraphicFramePr>
        <p:xfrm>
          <a:off x="1329400" y="670125"/>
          <a:ext cx="3000000" cy="3000000"/>
        </p:xfrm>
        <a:graphic>
          <a:graphicData uri="http://schemas.openxmlformats.org/drawingml/2006/table">
            <a:tbl>
              <a:tblPr>
                <a:noFill/>
                <a:tableStyleId>{52D55999-2F4A-46A4-884F-FFF8C064F236}</a:tableStyleId>
              </a:tblPr>
              <a:tblGrid>
                <a:gridCol w="6899250"/>
              </a:tblGrid>
              <a:tr h="414175">
                <a:tc>
                  <a:txBody>
                    <a:bodyPr/>
                    <a:lstStyle/>
                    <a:p>
                      <a:pPr indent="0" lvl="0" marL="0" rtl="0" algn="ctr">
                        <a:lnSpc>
                          <a:spcPct val="115000"/>
                        </a:lnSpc>
                        <a:spcBef>
                          <a:spcPts val="0"/>
                        </a:spcBef>
                        <a:spcAft>
                          <a:spcPts val="0"/>
                        </a:spcAft>
                        <a:buNone/>
                      </a:pPr>
                      <a:r>
                        <a:rPr lang="pt-BR" sz="1100">
                          <a:solidFill>
                            <a:schemeClr val="accent2"/>
                          </a:solidFill>
                          <a:latin typeface="Montserrat"/>
                          <a:ea typeface="Montserrat"/>
                          <a:cs typeface="Montserrat"/>
                          <a:sym typeface="Montserrat"/>
                        </a:rPr>
                        <a:t>Melhores stories de acordo com a métrica de avaliação</a:t>
                      </a:r>
                      <a:endParaRPr>
                        <a:solidFill>
                          <a:schemeClr val="accent2"/>
                        </a:solidFill>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EDD2F"/>
                    </a:solidFill>
                  </a:tcPr>
                </a:tc>
              </a:tr>
            </a:tbl>
          </a:graphicData>
        </a:graphic>
      </p:graphicFrame>
      <p:sp>
        <p:nvSpPr>
          <p:cNvPr id="161" name="Google Shape;161;p22"/>
          <p:cNvSpPr/>
          <p:nvPr/>
        </p:nvSpPr>
        <p:spPr>
          <a:xfrm>
            <a:off x="1329400" y="1165050"/>
            <a:ext cx="2218200" cy="37158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2"/>
          <p:cNvSpPr/>
          <p:nvPr/>
        </p:nvSpPr>
        <p:spPr>
          <a:xfrm>
            <a:off x="3698325" y="1165050"/>
            <a:ext cx="2218200" cy="37158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2"/>
          <p:cNvSpPr/>
          <p:nvPr/>
        </p:nvSpPr>
        <p:spPr>
          <a:xfrm>
            <a:off x="6010450" y="1165050"/>
            <a:ext cx="2218200" cy="37158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4" name="Google Shape;164;p22"/>
          <p:cNvPicPr preferRelativeResize="0"/>
          <p:nvPr/>
        </p:nvPicPr>
        <p:blipFill>
          <a:blip r:embed="rId3">
            <a:alphaModFix/>
          </a:blip>
          <a:stretch>
            <a:fillRect/>
          </a:stretch>
        </p:blipFill>
        <p:spPr>
          <a:xfrm>
            <a:off x="8228650" y="45625"/>
            <a:ext cx="915350" cy="775910"/>
          </a:xfrm>
          <a:prstGeom prst="rect">
            <a:avLst/>
          </a:prstGeom>
          <a:noFill/>
          <a:ln>
            <a:noFill/>
          </a:ln>
        </p:spPr>
      </p:pic>
      <p:sp>
        <p:nvSpPr>
          <p:cNvPr id="165" name="Google Shape;165;p22"/>
          <p:cNvSpPr txBox="1"/>
          <p:nvPr/>
        </p:nvSpPr>
        <p:spPr>
          <a:xfrm>
            <a:off x="4152375" y="2860200"/>
            <a:ext cx="1310100" cy="32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900"/>
              <a:t>[ INSIRA IMAGEM ]</a:t>
            </a:r>
            <a:endParaRPr sz="900"/>
          </a:p>
        </p:txBody>
      </p:sp>
      <p:sp>
        <p:nvSpPr>
          <p:cNvPr id="166" name="Google Shape;166;p22"/>
          <p:cNvSpPr txBox="1"/>
          <p:nvPr/>
        </p:nvSpPr>
        <p:spPr>
          <a:xfrm>
            <a:off x="1783450" y="2860200"/>
            <a:ext cx="1310100" cy="32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900"/>
              <a:t>[ INSIRA IMAGEM ]</a:t>
            </a:r>
            <a:endParaRPr sz="900"/>
          </a:p>
        </p:txBody>
      </p:sp>
      <p:sp>
        <p:nvSpPr>
          <p:cNvPr id="167" name="Google Shape;167;p22"/>
          <p:cNvSpPr txBox="1"/>
          <p:nvPr/>
        </p:nvSpPr>
        <p:spPr>
          <a:xfrm>
            <a:off x="6464500" y="2860200"/>
            <a:ext cx="1310100" cy="32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900"/>
              <a:t>[ INSIRA IMAGEM ]</a:t>
            </a:r>
            <a:endParaRPr sz="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graphicFrame>
        <p:nvGraphicFramePr>
          <p:cNvPr id="172" name="Google Shape;172;p23"/>
          <p:cNvGraphicFramePr/>
          <p:nvPr/>
        </p:nvGraphicFramePr>
        <p:xfrm>
          <a:off x="1024600" y="796300"/>
          <a:ext cx="3000000" cy="3000000"/>
        </p:xfrm>
        <a:graphic>
          <a:graphicData uri="http://schemas.openxmlformats.org/drawingml/2006/table">
            <a:tbl>
              <a:tblPr>
                <a:noFill/>
                <a:tableStyleId>{52D55999-2F4A-46A4-884F-FFF8C064F236}</a:tableStyleId>
              </a:tblPr>
              <a:tblGrid>
                <a:gridCol w="7569625"/>
              </a:tblGrid>
              <a:tr h="1775450">
                <a:tc>
                  <a:txBody>
                    <a:bodyPr/>
                    <a:lstStyle/>
                    <a:p>
                      <a:pPr indent="0" lvl="0" marL="0" rtl="0" algn="l">
                        <a:spcBef>
                          <a:spcPts val="0"/>
                        </a:spcBef>
                        <a:spcAft>
                          <a:spcPts val="0"/>
                        </a:spcAft>
                        <a:buClr>
                          <a:schemeClr val="dk1"/>
                        </a:buClr>
                        <a:buSzPts val="1100"/>
                        <a:buFont typeface="Arial"/>
                        <a:buNone/>
                      </a:pPr>
                      <a:r>
                        <a:rPr lang="pt-BR" sz="1200">
                          <a:solidFill>
                            <a:schemeClr val="dk1"/>
                          </a:solidFill>
                          <a:latin typeface="Montserrat"/>
                          <a:ea typeface="Montserrat"/>
                          <a:cs typeface="Montserrat"/>
                          <a:sym typeface="Montserrat"/>
                        </a:rPr>
                        <a:t>Tendo todo o trabalho revisado de acordo com as suas métricas de sucesso, colete as informações que fizeram com que você encontrasse esses três melhores posts.</a:t>
                      </a:r>
                      <a:endParaRPr sz="12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pt-BR" sz="1200">
                          <a:solidFill>
                            <a:schemeClr val="dk1"/>
                          </a:solidFill>
                          <a:latin typeface="Montserrat"/>
                          <a:ea typeface="Montserrat"/>
                          <a:cs typeface="Montserrat"/>
                          <a:sym typeface="Montserrat"/>
                        </a:rPr>
                        <a:t>Ele foi bastante compartilhado?</a:t>
                      </a:r>
                      <a:endParaRPr b="1" sz="12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pt-BR" sz="1200">
                          <a:solidFill>
                            <a:schemeClr val="dk1"/>
                          </a:solidFill>
                          <a:latin typeface="Montserrat"/>
                          <a:ea typeface="Montserrat"/>
                          <a:cs typeface="Montserrat"/>
                          <a:sym typeface="Montserrat"/>
                        </a:rPr>
                        <a:t>A quantidade de interações foi superior aos outros posts?</a:t>
                      </a:r>
                      <a:endParaRPr b="1" sz="12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chemeClr val="dk1"/>
                        </a:solidFill>
                        <a:latin typeface="Montserrat"/>
                        <a:ea typeface="Montserrat"/>
                        <a:cs typeface="Montserrat"/>
                        <a:sym typeface="Montserrat"/>
                      </a:endParaRPr>
                    </a:p>
                    <a:p>
                      <a:pPr indent="0" lvl="0" marL="0" rtl="0" algn="l">
                        <a:spcBef>
                          <a:spcPts val="0"/>
                        </a:spcBef>
                        <a:spcAft>
                          <a:spcPts val="0"/>
                        </a:spcAft>
                        <a:buNone/>
                      </a:pPr>
                      <a:r>
                        <a:rPr lang="pt-BR" sz="1200">
                          <a:solidFill>
                            <a:schemeClr val="dk1"/>
                          </a:solidFill>
                          <a:latin typeface="Montserrat"/>
                          <a:ea typeface="Montserrat"/>
                          <a:cs typeface="Montserrat"/>
                          <a:sym typeface="Montserrat"/>
                        </a:rPr>
                        <a:t>O que você acredita que essa publicação tem de diferente e que trouxe esse comportamento?</a:t>
                      </a:r>
                      <a:endParaRPr/>
                    </a:p>
                  </a:txBody>
                  <a:tcPr marT="91425" marB="91425" marR="91425" marL="91425"/>
                </a:tc>
              </a:tr>
            </a:tbl>
          </a:graphicData>
        </a:graphic>
      </p:graphicFrame>
      <p:sp>
        <p:nvSpPr>
          <p:cNvPr id="173" name="Google Shape;173;p23"/>
          <p:cNvSpPr txBox="1"/>
          <p:nvPr/>
        </p:nvSpPr>
        <p:spPr>
          <a:xfrm>
            <a:off x="1024600" y="400900"/>
            <a:ext cx="26562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F1C232"/>
                </a:solidFill>
                <a:latin typeface="Montserrat"/>
                <a:ea typeface="Montserrat"/>
                <a:cs typeface="Montserrat"/>
                <a:sym typeface="Montserrat"/>
              </a:rPr>
              <a:t>Insights de Aprendizado </a:t>
            </a:r>
            <a:endParaRPr>
              <a:solidFill>
                <a:srgbClr val="F1C232"/>
              </a:solidFill>
              <a:latin typeface="Montserrat"/>
              <a:ea typeface="Montserrat"/>
              <a:cs typeface="Montserrat"/>
              <a:sym typeface="Montserrat"/>
            </a:endParaRPr>
          </a:p>
        </p:txBody>
      </p:sp>
      <p:sp>
        <p:nvSpPr>
          <p:cNvPr id="174" name="Google Shape;174;p23"/>
          <p:cNvSpPr/>
          <p:nvPr/>
        </p:nvSpPr>
        <p:spPr>
          <a:xfrm>
            <a:off x="-8150" y="0"/>
            <a:ext cx="455700" cy="5159700"/>
          </a:xfrm>
          <a:prstGeom prst="rect">
            <a:avLst/>
          </a:prstGeom>
          <a:solidFill>
            <a:srgbClr val="FEDD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p:nvPr/>
        </p:nvSpPr>
        <p:spPr>
          <a:xfrm>
            <a:off x="0" y="-13800"/>
            <a:ext cx="4032000" cy="5143500"/>
          </a:xfrm>
          <a:prstGeom prst="rect">
            <a:avLst/>
          </a:prstGeom>
          <a:solidFill>
            <a:srgbClr val="1E96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4"/>
          <p:cNvSpPr txBox="1"/>
          <p:nvPr/>
        </p:nvSpPr>
        <p:spPr>
          <a:xfrm>
            <a:off x="4495775" y="273400"/>
            <a:ext cx="1645500" cy="4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200">
                <a:solidFill>
                  <a:srgbClr val="1E96FA"/>
                </a:solidFill>
                <a:latin typeface="Montserrat"/>
                <a:ea typeface="Montserrat"/>
                <a:cs typeface="Montserrat"/>
                <a:sym typeface="Montserrat"/>
              </a:rPr>
              <a:t>O que funcionou?</a:t>
            </a:r>
            <a:endParaRPr sz="1200">
              <a:solidFill>
                <a:srgbClr val="1E96FA"/>
              </a:solidFill>
              <a:latin typeface="Montserrat"/>
              <a:ea typeface="Montserrat"/>
              <a:cs typeface="Montserrat"/>
              <a:sym typeface="Montserrat"/>
            </a:endParaRPr>
          </a:p>
        </p:txBody>
      </p:sp>
      <p:sp>
        <p:nvSpPr>
          <p:cNvPr id="181" name="Google Shape;181;p24"/>
          <p:cNvSpPr txBox="1"/>
          <p:nvPr/>
        </p:nvSpPr>
        <p:spPr>
          <a:xfrm>
            <a:off x="4495775" y="1889325"/>
            <a:ext cx="3162900" cy="4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200">
                <a:solidFill>
                  <a:srgbClr val="1E96FA"/>
                </a:solidFill>
                <a:latin typeface="Montserrat"/>
                <a:ea typeface="Montserrat"/>
                <a:cs typeface="Montserrat"/>
                <a:sym typeface="Montserrat"/>
              </a:rPr>
              <a:t>O que não funcionou? </a:t>
            </a:r>
            <a:endParaRPr sz="1200">
              <a:solidFill>
                <a:srgbClr val="1E96FA"/>
              </a:solidFill>
              <a:latin typeface="Montserrat"/>
              <a:ea typeface="Montserrat"/>
              <a:cs typeface="Montserrat"/>
              <a:sym typeface="Montserrat"/>
            </a:endParaRPr>
          </a:p>
        </p:txBody>
      </p:sp>
      <p:sp>
        <p:nvSpPr>
          <p:cNvPr id="182" name="Google Shape;182;p24"/>
          <p:cNvSpPr txBox="1"/>
          <p:nvPr/>
        </p:nvSpPr>
        <p:spPr>
          <a:xfrm>
            <a:off x="4495775" y="3514775"/>
            <a:ext cx="3162900" cy="4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200">
                <a:solidFill>
                  <a:srgbClr val="1E96FA"/>
                </a:solidFill>
                <a:latin typeface="Montserrat"/>
                <a:ea typeface="Montserrat"/>
                <a:cs typeface="Montserrat"/>
                <a:sym typeface="Montserrat"/>
              </a:rPr>
              <a:t>Oportunidades detectadas</a:t>
            </a:r>
            <a:endParaRPr sz="1200">
              <a:solidFill>
                <a:srgbClr val="1E96FA"/>
              </a:solidFill>
              <a:latin typeface="Montserrat"/>
              <a:ea typeface="Montserrat"/>
              <a:cs typeface="Montserrat"/>
              <a:sym typeface="Montserrat"/>
            </a:endParaRPr>
          </a:p>
        </p:txBody>
      </p:sp>
      <p:sp>
        <p:nvSpPr>
          <p:cNvPr id="183" name="Google Shape;183;p24"/>
          <p:cNvSpPr txBox="1"/>
          <p:nvPr/>
        </p:nvSpPr>
        <p:spPr>
          <a:xfrm>
            <a:off x="274500" y="1416325"/>
            <a:ext cx="3757500" cy="174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pt-BR" sz="3000">
                <a:solidFill>
                  <a:srgbClr val="FFFFFF"/>
                </a:solidFill>
                <a:latin typeface="Montserrat"/>
                <a:ea typeface="Montserrat"/>
                <a:cs typeface="Montserrat"/>
                <a:sym typeface="Montserrat"/>
              </a:rPr>
              <a:t>RESULTADOS </a:t>
            </a:r>
            <a:endParaRPr b="1" sz="3000">
              <a:solidFill>
                <a:srgbClr val="FFFFFF"/>
              </a:solidFill>
              <a:latin typeface="Montserrat"/>
              <a:ea typeface="Montserrat"/>
              <a:cs typeface="Montserrat"/>
              <a:sym typeface="Montserrat"/>
            </a:endParaRPr>
          </a:p>
          <a:p>
            <a:pPr indent="0" lvl="0" marL="0" rtl="0" algn="l">
              <a:lnSpc>
                <a:spcPct val="115000"/>
              </a:lnSpc>
              <a:spcBef>
                <a:spcPts val="0"/>
              </a:spcBef>
              <a:spcAft>
                <a:spcPts val="0"/>
              </a:spcAft>
              <a:buNone/>
            </a:pPr>
            <a:r>
              <a:rPr b="1" lang="pt-BR" sz="3000">
                <a:solidFill>
                  <a:srgbClr val="FFFFFF"/>
                </a:solidFill>
                <a:latin typeface="Montserrat"/>
                <a:ea typeface="Montserrat"/>
                <a:cs typeface="Montserrat"/>
                <a:sym typeface="Montserrat"/>
              </a:rPr>
              <a:t>MENSAIS E </a:t>
            </a:r>
            <a:endParaRPr b="1" sz="3000">
              <a:solidFill>
                <a:srgbClr val="FFFFFF"/>
              </a:solidFill>
              <a:latin typeface="Montserrat"/>
              <a:ea typeface="Montserrat"/>
              <a:cs typeface="Montserrat"/>
              <a:sym typeface="Montserrat"/>
            </a:endParaRPr>
          </a:p>
          <a:p>
            <a:pPr indent="0" lvl="0" marL="0" rtl="0" algn="l">
              <a:lnSpc>
                <a:spcPct val="115000"/>
              </a:lnSpc>
              <a:spcBef>
                <a:spcPts val="0"/>
              </a:spcBef>
              <a:spcAft>
                <a:spcPts val="0"/>
              </a:spcAft>
              <a:buNone/>
            </a:pPr>
            <a:r>
              <a:rPr b="1" lang="pt-BR" sz="3000">
                <a:solidFill>
                  <a:srgbClr val="FFFFFF"/>
                </a:solidFill>
                <a:latin typeface="Montserrat"/>
                <a:ea typeface="Montserrat"/>
                <a:cs typeface="Montserrat"/>
                <a:sym typeface="Montserrat"/>
              </a:rPr>
              <a:t>APRENDIZADOS</a:t>
            </a:r>
            <a:r>
              <a:rPr b="1" lang="pt-BR" sz="2400">
                <a:solidFill>
                  <a:srgbClr val="FFFFFF"/>
                </a:solidFill>
                <a:latin typeface="Montserrat"/>
                <a:ea typeface="Montserrat"/>
                <a:cs typeface="Montserrat"/>
                <a:sym typeface="Montserrat"/>
              </a:rPr>
              <a:t> </a:t>
            </a:r>
            <a:endParaRPr b="1" sz="2400">
              <a:solidFill>
                <a:srgbClr val="FFFFFF"/>
              </a:solidFill>
              <a:latin typeface="Montserrat"/>
              <a:ea typeface="Montserrat"/>
              <a:cs typeface="Montserrat"/>
              <a:sym typeface="Montserrat"/>
            </a:endParaRPr>
          </a:p>
        </p:txBody>
      </p:sp>
      <p:graphicFrame>
        <p:nvGraphicFramePr>
          <p:cNvPr id="184" name="Google Shape;184;p24"/>
          <p:cNvGraphicFramePr/>
          <p:nvPr/>
        </p:nvGraphicFramePr>
        <p:xfrm>
          <a:off x="4495775" y="2256500"/>
          <a:ext cx="3000000" cy="3000000"/>
        </p:xfrm>
        <a:graphic>
          <a:graphicData uri="http://schemas.openxmlformats.org/drawingml/2006/table">
            <a:tbl>
              <a:tblPr>
                <a:noFill/>
                <a:tableStyleId>{52D55999-2F4A-46A4-884F-FFF8C064F236}</a:tableStyleId>
              </a:tblPr>
              <a:tblGrid>
                <a:gridCol w="4221050"/>
              </a:tblGrid>
              <a:tr h="1063725">
                <a:tc>
                  <a:txBody>
                    <a:bodyPr/>
                    <a:lstStyle/>
                    <a:p>
                      <a:pPr indent="0" lvl="0" marL="0" rtl="0" algn="l">
                        <a:spcBef>
                          <a:spcPts val="0"/>
                        </a:spcBef>
                        <a:spcAft>
                          <a:spcPts val="0"/>
                        </a:spcAft>
                        <a:buClr>
                          <a:schemeClr val="dk1"/>
                        </a:buClr>
                        <a:buSzPts val="1100"/>
                        <a:buFont typeface="Arial"/>
                        <a:buNone/>
                      </a:pPr>
                      <a:r>
                        <a:rPr lang="pt-BR" sz="1200">
                          <a:latin typeface="Montserrat"/>
                          <a:ea typeface="Montserrat"/>
                          <a:cs typeface="Montserrat"/>
                          <a:sym typeface="Montserrat"/>
                        </a:rPr>
                        <a:t>No processo de descoberta dos melhores posts, você também encontrou aqueles que não fizeram tanto sucesso assim.</a:t>
                      </a:r>
                      <a:endParaRPr sz="12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pt-BR" sz="1200">
                          <a:latin typeface="Montserrat"/>
                          <a:ea typeface="Montserrat"/>
                          <a:cs typeface="Montserrat"/>
                          <a:sym typeface="Montserrat"/>
                        </a:rPr>
                        <a:t>Você consegue identificar indícios que apontem para a queda de resultados?</a:t>
                      </a:r>
                      <a:endParaRPr sz="1200">
                        <a:latin typeface="Montserrat"/>
                        <a:ea typeface="Montserrat"/>
                        <a:cs typeface="Montserrat"/>
                        <a:sym typeface="Montserrat"/>
                      </a:endParaRPr>
                    </a:p>
                    <a:p>
                      <a:pPr indent="0" lvl="0" marL="0" rtl="0" algn="l">
                        <a:spcBef>
                          <a:spcPts val="0"/>
                        </a:spcBef>
                        <a:spcAft>
                          <a:spcPts val="0"/>
                        </a:spcAft>
                        <a:buNone/>
                      </a:pPr>
                      <a:r>
                        <a:rPr lang="pt-BR" sz="1200">
                          <a:latin typeface="Montserrat"/>
                          <a:ea typeface="Montserrat"/>
                          <a:cs typeface="Montserrat"/>
                          <a:sym typeface="Montserrat"/>
                        </a:rPr>
                        <a:t>É o tipo de mídia? É o horário?</a:t>
                      </a:r>
                      <a:endParaRPr sz="1200">
                        <a:latin typeface="Montserrat"/>
                        <a:ea typeface="Montserrat"/>
                        <a:cs typeface="Montserrat"/>
                        <a:sym typeface="Montserrat"/>
                      </a:endParaRPr>
                    </a:p>
                  </a:txBody>
                  <a:tcPr marT="91425" marB="91425" marR="91425" marL="91425">
                    <a:lnL cap="flat" cmpd="sng" w="9525">
                      <a:solidFill>
                        <a:srgbClr val="1E96FA"/>
                      </a:solidFill>
                      <a:prstDash val="solid"/>
                      <a:round/>
                      <a:headEnd len="sm" w="sm" type="none"/>
                      <a:tailEnd len="sm" w="sm" type="none"/>
                    </a:lnL>
                    <a:lnR cap="flat" cmpd="sng" w="9525">
                      <a:solidFill>
                        <a:srgbClr val="1E96FA"/>
                      </a:solidFill>
                      <a:prstDash val="solid"/>
                      <a:round/>
                      <a:headEnd len="sm" w="sm" type="none"/>
                      <a:tailEnd len="sm" w="sm" type="none"/>
                    </a:lnR>
                    <a:lnT cap="flat" cmpd="sng" w="9525">
                      <a:solidFill>
                        <a:srgbClr val="1E96FA"/>
                      </a:solidFill>
                      <a:prstDash val="solid"/>
                      <a:round/>
                      <a:headEnd len="sm" w="sm" type="none"/>
                      <a:tailEnd len="sm" w="sm" type="none"/>
                    </a:lnT>
                    <a:lnB cap="flat" cmpd="sng" w="9525">
                      <a:solidFill>
                        <a:srgbClr val="1E96FA"/>
                      </a:solidFill>
                      <a:prstDash val="solid"/>
                      <a:round/>
                      <a:headEnd len="sm" w="sm" type="none"/>
                      <a:tailEnd len="sm" w="sm" type="none"/>
                    </a:lnB>
                  </a:tcPr>
                </a:tc>
              </a:tr>
            </a:tbl>
          </a:graphicData>
        </a:graphic>
      </p:graphicFrame>
      <p:graphicFrame>
        <p:nvGraphicFramePr>
          <p:cNvPr id="185" name="Google Shape;185;p24"/>
          <p:cNvGraphicFramePr/>
          <p:nvPr/>
        </p:nvGraphicFramePr>
        <p:xfrm>
          <a:off x="4495775" y="3854725"/>
          <a:ext cx="3000000" cy="3000000"/>
        </p:xfrm>
        <a:graphic>
          <a:graphicData uri="http://schemas.openxmlformats.org/drawingml/2006/table">
            <a:tbl>
              <a:tblPr>
                <a:noFill/>
                <a:tableStyleId>{52D55999-2F4A-46A4-884F-FFF8C064F236}</a:tableStyleId>
              </a:tblPr>
              <a:tblGrid>
                <a:gridCol w="4221050"/>
              </a:tblGrid>
              <a:tr h="934550">
                <a:tc>
                  <a:txBody>
                    <a:bodyPr/>
                    <a:lstStyle/>
                    <a:p>
                      <a:pPr indent="0" lvl="0" marL="0" rtl="0" algn="l">
                        <a:spcBef>
                          <a:spcPts val="0"/>
                        </a:spcBef>
                        <a:spcAft>
                          <a:spcPts val="0"/>
                        </a:spcAft>
                        <a:buClr>
                          <a:schemeClr val="dk1"/>
                        </a:buClr>
                        <a:buSzPts val="1100"/>
                        <a:buFont typeface="Arial"/>
                        <a:buNone/>
                      </a:pPr>
                      <a:r>
                        <a:rPr lang="pt-BR" sz="1200">
                          <a:latin typeface="Montserrat"/>
                          <a:ea typeface="Montserrat"/>
                          <a:cs typeface="Montserrat"/>
                          <a:sym typeface="Montserrat"/>
                        </a:rPr>
                        <a:t>Entre todos os indícios coletados, existe alguma oportunidade para um novo conteúdo ou teste?</a:t>
                      </a:r>
                      <a:endParaRPr sz="12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pt-BR" sz="1200">
                          <a:latin typeface="Montserrat"/>
                          <a:ea typeface="Montserrat"/>
                          <a:cs typeface="Montserrat"/>
                          <a:sym typeface="Montserrat"/>
                        </a:rPr>
                        <a:t>O usuário, por exemplo, fez algum comentário relevante?</a:t>
                      </a:r>
                      <a:endParaRPr sz="1200">
                        <a:latin typeface="Montserrat"/>
                        <a:ea typeface="Montserrat"/>
                        <a:cs typeface="Montserrat"/>
                        <a:sym typeface="Montserrat"/>
                      </a:endParaRPr>
                    </a:p>
                    <a:p>
                      <a:pPr indent="0" lvl="0" marL="0" rtl="0" algn="l">
                        <a:spcBef>
                          <a:spcPts val="0"/>
                        </a:spcBef>
                        <a:spcAft>
                          <a:spcPts val="0"/>
                        </a:spcAft>
                        <a:buNone/>
                      </a:pPr>
                      <a:r>
                        <a:rPr lang="pt-BR" sz="1200">
                          <a:latin typeface="Montserrat"/>
                          <a:ea typeface="Montserrat"/>
                          <a:cs typeface="Montserrat"/>
                          <a:sym typeface="Montserrat"/>
                        </a:rPr>
                        <a:t>Aqui é hora de expor todos os insights detectados.</a:t>
                      </a:r>
                      <a:endParaRPr sz="1200">
                        <a:latin typeface="Montserrat"/>
                        <a:ea typeface="Montserrat"/>
                        <a:cs typeface="Montserrat"/>
                        <a:sym typeface="Montserrat"/>
                      </a:endParaRPr>
                    </a:p>
                  </a:txBody>
                  <a:tcPr marT="91425" marB="91425" marR="91425" marL="91425">
                    <a:lnL cap="flat" cmpd="sng" w="9525">
                      <a:solidFill>
                        <a:srgbClr val="1E96FA"/>
                      </a:solidFill>
                      <a:prstDash val="solid"/>
                      <a:round/>
                      <a:headEnd len="sm" w="sm" type="none"/>
                      <a:tailEnd len="sm" w="sm" type="none"/>
                    </a:lnL>
                    <a:lnR cap="flat" cmpd="sng" w="9525">
                      <a:solidFill>
                        <a:srgbClr val="1E96FA"/>
                      </a:solidFill>
                      <a:prstDash val="solid"/>
                      <a:round/>
                      <a:headEnd len="sm" w="sm" type="none"/>
                      <a:tailEnd len="sm" w="sm" type="none"/>
                    </a:lnR>
                    <a:lnT cap="flat" cmpd="sng" w="9525">
                      <a:solidFill>
                        <a:srgbClr val="1E96FA"/>
                      </a:solidFill>
                      <a:prstDash val="solid"/>
                      <a:round/>
                      <a:headEnd len="sm" w="sm" type="none"/>
                      <a:tailEnd len="sm" w="sm" type="none"/>
                    </a:lnT>
                    <a:lnB cap="flat" cmpd="sng" w="9525">
                      <a:solidFill>
                        <a:srgbClr val="1E96FA"/>
                      </a:solidFill>
                      <a:prstDash val="solid"/>
                      <a:round/>
                      <a:headEnd len="sm" w="sm" type="none"/>
                      <a:tailEnd len="sm" w="sm" type="none"/>
                    </a:lnB>
                  </a:tcPr>
                </a:tc>
              </a:tr>
            </a:tbl>
          </a:graphicData>
        </a:graphic>
      </p:graphicFrame>
      <p:graphicFrame>
        <p:nvGraphicFramePr>
          <p:cNvPr id="186" name="Google Shape;186;p24"/>
          <p:cNvGraphicFramePr/>
          <p:nvPr/>
        </p:nvGraphicFramePr>
        <p:xfrm>
          <a:off x="4495775" y="680200"/>
          <a:ext cx="3000000" cy="3000000"/>
        </p:xfrm>
        <a:graphic>
          <a:graphicData uri="http://schemas.openxmlformats.org/drawingml/2006/table">
            <a:tbl>
              <a:tblPr>
                <a:noFill/>
                <a:tableStyleId>{52D55999-2F4A-46A4-884F-FFF8C064F236}</a:tableStyleId>
              </a:tblPr>
              <a:tblGrid>
                <a:gridCol w="4221050"/>
              </a:tblGrid>
              <a:tr h="1063725">
                <a:tc>
                  <a:txBody>
                    <a:bodyPr/>
                    <a:lstStyle/>
                    <a:p>
                      <a:pPr indent="0" lvl="0" marL="0" rtl="0" algn="l">
                        <a:spcBef>
                          <a:spcPts val="0"/>
                        </a:spcBef>
                        <a:spcAft>
                          <a:spcPts val="0"/>
                        </a:spcAft>
                        <a:buClr>
                          <a:schemeClr val="dk1"/>
                        </a:buClr>
                        <a:buSzPts val="1100"/>
                        <a:buFont typeface="Arial"/>
                        <a:buNone/>
                      </a:pPr>
                      <a:r>
                        <a:rPr lang="pt-BR" sz="1200">
                          <a:latin typeface="Montserrat"/>
                          <a:ea typeface="Montserrat"/>
                          <a:cs typeface="Montserrat"/>
                          <a:sym typeface="Montserrat"/>
                        </a:rPr>
                        <a:t>Dentro do universo de publicações e alterações que você analisou, o que mais funcionou? E porque funcionou?</a:t>
                      </a:r>
                      <a:endParaRPr sz="12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pt-BR" sz="1200">
                          <a:latin typeface="Montserrat"/>
                          <a:ea typeface="Montserrat"/>
                          <a:cs typeface="Montserrat"/>
                          <a:sym typeface="Montserrat"/>
                        </a:rPr>
                        <a:t>Foi uma nova legenda?</a:t>
                      </a:r>
                      <a:endParaRPr sz="12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pt-BR" sz="1200">
                          <a:latin typeface="Montserrat"/>
                          <a:ea typeface="Montserrat"/>
                          <a:cs typeface="Montserrat"/>
                          <a:sym typeface="Montserrat"/>
                        </a:rPr>
                        <a:t>Talvez o uso de uma outra hashtag?</a:t>
                      </a:r>
                      <a:endParaRPr sz="1200">
                        <a:latin typeface="Montserrat"/>
                        <a:ea typeface="Montserrat"/>
                        <a:cs typeface="Montserrat"/>
                        <a:sym typeface="Montserrat"/>
                      </a:endParaRPr>
                    </a:p>
                    <a:p>
                      <a:pPr indent="0" lvl="0" marL="0" rtl="0" algn="l">
                        <a:spcBef>
                          <a:spcPts val="0"/>
                        </a:spcBef>
                        <a:spcAft>
                          <a:spcPts val="0"/>
                        </a:spcAft>
                        <a:buNone/>
                      </a:pPr>
                      <a:r>
                        <a:rPr lang="pt-BR" sz="1200">
                          <a:latin typeface="Montserrat"/>
                          <a:ea typeface="Montserrat"/>
                          <a:cs typeface="Montserrat"/>
                          <a:sym typeface="Montserrat"/>
                        </a:rPr>
                        <a:t>Você realizou alguma mudança na bio?</a:t>
                      </a:r>
                      <a:endParaRPr sz="1200">
                        <a:latin typeface="Montserrat"/>
                        <a:ea typeface="Montserrat"/>
                        <a:cs typeface="Montserrat"/>
                        <a:sym typeface="Montserrat"/>
                      </a:endParaRPr>
                    </a:p>
                  </a:txBody>
                  <a:tcPr marT="91425" marB="91425" marR="91425" marL="91425">
                    <a:lnL cap="flat" cmpd="sng" w="9525">
                      <a:solidFill>
                        <a:srgbClr val="1E96FA"/>
                      </a:solidFill>
                      <a:prstDash val="solid"/>
                      <a:round/>
                      <a:headEnd len="sm" w="sm" type="none"/>
                      <a:tailEnd len="sm" w="sm" type="none"/>
                    </a:lnL>
                    <a:lnR cap="flat" cmpd="sng" w="9525">
                      <a:solidFill>
                        <a:srgbClr val="1E96FA"/>
                      </a:solidFill>
                      <a:prstDash val="solid"/>
                      <a:round/>
                      <a:headEnd len="sm" w="sm" type="none"/>
                      <a:tailEnd len="sm" w="sm" type="none"/>
                    </a:lnR>
                    <a:lnT cap="flat" cmpd="sng" w="9525">
                      <a:solidFill>
                        <a:srgbClr val="1E96FA"/>
                      </a:solidFill>
                      <a:prstDash val="solid"/>
                      <a:round/>
                      <a:headEnd len="sm" w="sm" type="none"/>
                      <a:tailEnd len="sm" w="sm" type="none"/>
                    </a:lnT>
                    <a:lnB cap="flat" cmpd="sng" w="9525">
                      <a:solidFill>
                        <a:srgbClr val="1E96FA"/>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p:nvPr/>
        </p:nvSpPr>
        <p:spPr>
          <a:xfrm>
            <a:off x="0" y="0"/>
            <a:ext cx="9144000" cy="5143500"/>
          </a:xfrm>
          <a:prstGeom prst="rect">
            <a:avLst/>
          </a:prstGeom>
          <a:solidFill>
            <a:srgbClr val="1E96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5"/>
          <p:cNvSpPr/>
          <p:nvPr/>
        </p:nvSpPr>
        <p:spPr>
          <a:xfrm>
            <a:off x="0" y="0"/>
            <a:ext cx="540000" cy="5143500"/>
          </a:xfrm>
          <a:prstGeom prst="rect">
            <a:avLst/>
          </a:prstGeom>
          <a:solidFill>
            <a:srgbClr val="E22A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5"/>
          <p:cNvSpPr/>
          <p:nvPr/>
        </p:nvSpPr>
        <p:spPr>
          <a:xfrm>
            <a:off x="0" y="2571750"/>
            <a:ext cx="540000" cy="2571600"/>
          </a:xfrm>
          <a:prstGeom prst="rect">
            <a:avLst/>
          </a:prstGeom>
          <a:solidFill>
            <a:srgbClr val="FEDD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5"/>
          <p:cNvSpPr txBox="1"/>
          <p:nvPr/>
        </p:nvSpPr>
        <p:spPr>
          <a:xfrm>
            <a:off x="2608750" y="1754050"/>
            <a:ext cx="4056300" cy="126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3000">
                <a:solidFill>
                  <a:srgbClr val="FFFFFF"/>
                </a:solidFill>
                <a:latin typeface="Montserrat"/>
                <a:ea typeface="Montserrat"/>
                <a:cs typeface="Montserrat"/>
                <a:sym typeface="Montserrat"/>
              </a:rPr>
              <a:t>OBRIGADO!</a:t>
            </a:r>
            <a:endParaRPr sz="3000"/>
          </a:p>
        </p:txBody>
      </p:sp>
      <p:sp>
        <p:nvSpPr>
          <p:cNvPr id="195" name="Google Shape;195;p25"/>
          <p:cNvSpPr/>
          <p:nvPr/>
        </p:nvSpPr>
        <p:spPr>
          <a:xfrm>
            <a:off x="2697225" y="2434950"/>
            <a:ext cx="4240500" cy="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 name="Shape 64"/>
        <p:cNvGrpSpPr/>
        <p:nvPr/>
      </p:nvGrpSpPr>
      <p:grpSpPr>
        <a:xfrm>
          <a:off x="0" y="0"/>
          <a:ext cx="0" cy="0"/>
          <a:chOff x="0" y="0"/>
          <a:chExt cx="0" cy="0"/>
        </a:xfrm>
      </p:grpSpPr>
      <p:sp>
        <p:nvSpPr>
          <p:cNvPr id="65" name="Google Shape;65;p14"/>
          <p:cNvSpPr/>
          <p:nvPr/>
        </p:nvSpPr>
        <p:spPr>
          <a:xfrm>
            <a:off x="0" y="0"/>
            <a:ext cx="1254900" cy="5143500"/>
          </a:xfrm>
          <a:prstGeom prst="rect">
            <a:avLst/>
          </a:prstGeom>
          <a:solidFill>
            <a:srgbClr val="1E96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txBox="1"/>
          <p:nvPr/>
        </p:nvSpPr>
        <p:spPr>
          <a:xfrm rot="-5400000">
            <a:off x="-1415250" y="1915975"/>
            <a:ext cx="4231500" cy="5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2400">
                <a:solidFill>
                  <a:srgbClr val="FFFFFF"/>
                </a:solidFill>
                <a:latin typeface="Montserrat"/>
                <a:ea typeface="Montserrat"/>
                <a:cs typeface="Montserrat"/>
                <a:sym typeface="Montserrat"/>
              </a:rPr>
              <a:t>INSTRUÇÕES DE USO</a:t>
            </a:r>
            <a:endParaRPr b="1" sz="2400">
              <a:solidFill>
                <a:srgbClr val="FFFFFF"/>
              </a:solidFill>
              <a:latin typeface="Montserrat"/>
              <a:ea typeface="Montserrat"/>
              <a:cs typeface="Montserrat"/>
              <a:sym typeface="Montserrat"/>
            </a:endParaRPr>
          </a:p>
        </p:txBody>
      </p:sp>
      <p:sp>
        <p:nvSpPr>
          <p:cNvPr id="67" name="Google Shape;67;p14"/>
          <p:cNvSpPr txBox="1"/>
          <p:nvPr/>
        </p:nvSpPr>
        <p:spPr>
          <a:xfrm>
            <a:off x="1474125" y="651025"/>
            <a:ext cx="5032500" cy="3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pt-BR">
                <a:latin typeface="Nunito"/>
                <a:ea typeface="Nunito"/>
                <a:cs typeface="Nunito"/>
                <a:sym typeface="Nunito"/>
              </a:rPr>
              <a:t>Oi, ficamos bastante felizes que você tenha escolhido usar este material gratuito!</a:t>
            </a:r>
            <a:endParaRPr b="1">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sz="1200">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pt-BR" sz="1200">
                <a:latin typeface="Nunito"/>
                <a:ea typeface="Nunito"/>
                <a:cs typeface="Nunito"/>
                <a:sym typeface="Nunito"/>
              </a:rPr>
              <a:t>Para que várias pessoas possam usá-lo ao mesmo tempo, precisamos deixar este arquivo principal fechado para edições. Mas não se preocupe. Você pode criar o seu fazendo uma simples cópia deste material.</a:t>
            </a:r>
            <a:endParaRPr sz="1200">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sz="1200">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pt-BR" sz="1200">
                <a:latin typeface="Nunito"/>
                <a:ea typeface="Nunito"/>
                <a:cs typeface="Nunito"/>
                <a:sym typeface="Nunito"/>
              </a:rPr>
              <a:t>Passo a passo:</a:t>
            </a:r>
            <a:endParaRPr sz="1200">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sz="1200">
              <a:latin typeface="Nunito"/>
              <a:ea typeface="Nunito"/>
              <a:cs typeface="Nunito"/>
              <a:sym typeface="Nunito"/>
            </a:endParaRPr>
          </a:p>
          <a:p>
            <a:pPr indent="-304800" lvl="0" marL="457200" rtl="0" algn="l">
              <a:spcBef>
                <a:spcPts val="0"/>
              </a:spcBef>
              <a:spcAft>
                <a:spcPts val="0"/>
              </a:spcAft>
              <a:buSzPts val="1200"/>
              <a:buFont typeface="Nunito"/>
              <a:buChar char="●"/>
            </a:pPr>
            <a:r>
              <a:rPr lang="pt-BR" sz="1200">
                <a:latin typeface="Nunito"/>
                <a:ea typeface="Nunito"/>
                <a:cs typeface="Nunito"/>
                <a:sym typeface="Nunito"/>
              </a:rPr>
              <a:t>Lá no canto esquerdo, clique em </a:t>
            </a:r>
            <a:r>
              <a:rPr b="1" lang="pt-BR" sz="1200">
                <a:latin typeface="Nunito"/>
                <a:ea typeface="Nunito"/>
                <a:cs typeface="Nunito"/>
                <a:sym typeface="Nunito"/>
              </a:rPr>
              <a:t>Arquivo</a:t>
            </a:r>
            <a:r>
              <a:rPr lang="pt-BR" sz="1200">
                <a:latin typeface="Nunito"/>
                <a:ea typeface="Nunito"/>
                <a:cs typeface="Nunito"/>
                <a:sym typeface="Nunito"/>
              </a:rPr>
              <a:t> e em seguida em </a:t>
            </a:r>
            <a:r>
              <a:rPr b="1" lang="pt-BR" sz="1200">
                <a:latin typeface="Nunito"/>
                <a:ea typeface="Nunito"/>
                <a:cs typeface="Nunito"/>
                <a:sym typeface="Nunito"/>
              </a:rPr>
              <a:t>Fazer uma cópia</a:t>
            </a:r>
            <a:r>
              <a:rPr lang="pt-BR" sz="1200">
                <a:latin typeface="Nunito"/>
                <a:ea typeface="Nunito"/>
                <a:cs typeface="Nunito"/>
                <a:sym typeface="Nunito"/>
              </a:rPr>
              <a:t>. Pronto!</a:t>
            </a:r>
            <a:endParaRPr sz="1200">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sz="1200">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pt-BR" sz="1200">
                <a:latin typeface="Nunito"/>
                <a:ea typeface="Nunito"/>
                <a:cs typeface="Nunito"/>
                <a:sym typeface="Nunito"/>
              </a:rPr>
              <a:t>Agora você só precisa apagar esta página de instruções de uso, colocar as suas informações nos devidos lugares e poderá usar esta base para todos os seus relatórios de redes sociais. ;)</a:t>
            </a:r>
            <a:endParaRPr sz="1200">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pt-BR" sz="1200">
                <a:latin typeface="Nunito"/>
                <a:ea typeface="Nunito"/>
                <a:cs typeface="Nunito"/>
                <a:sym typeface="Nunito"/>
              </a:rPr>
              <a:t>Ah, lembrando que, caso você tenha alguma dúvida sobre os dados apresentados neste modelo, é só voltar a ler o nosso blogpost!</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a:p>
            <a:pPr indent="0" lvl="0" marL="0" rtl="0" algn="l">
              <a:spcBef>
                <a:spcPts val="0"/>
              </a:spcBef>
              <a:spcAft>
                <a:spcPts val="0"/>
              </a:spcAft>
              <a:buNone/>
            </a:pPr>
            <a:r>
              <a:rPr lang="pt-BR" sz="1200">
                <a:latin typeface="Nunito"/>
                <a:ea typeface="Nunito"/>
                <a:cs typeface="Nunito"/>
                <a:sym typeface="Nunito"/>
              </a:rPr>
              <a:t>Esperamos ter te ajudado, tá bem?</a:t>
            </a:r>
            <a:endParaRPr sz="1200">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sz="1200">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pt-BR" sz="1200">
                <a:latin typeface="Nunito"/>
                <a:ea typeface="Nunito"/>
                <a:cs typeface="Nunito"/>
                <a:sym typeface="Nunito"/>
              </a:rPr>
              <a:t>Abraços,</a:t>
            </a:r>
            <a:endParaRPr sz="1200">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pt-BR" sz="1200">
                <a:latin typeface="Nunito"/>
                <a:ea typeface="Nunito"/>
                <a:cs typeface="Nunito"/>
                <a:sym typeface="Nunito"/>
              </a:rPr>
              <a:t>Equipe do Postgrain.</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Google Shape;72;p15"/>
          <p:cNvSpPr txBox="1"/>
          <p:nvPr/>
        </p:nvSpPr>
        <p:spPr>
          <a:xfrm>
            <a:off x="2677225" y="559775"/>
            <a:ext cx="2539200" cy="6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2400">
                <a:solidFill>
                  <a:srgbClr val="FFFFFF"/>
                </a:solidFill>
                <a:latin typeface="Montserrat"/>
                <a:ea typeface="Montserrat"/>
                <a:cs typeface="Montserrat"/>
                <a:sym typeface="Montserrat"/>
              </a:rPr>
              <a:t>INTRODUÇÃO</a:t>
            </a:r>
            <a:endParaRPr b="1" sz="2400">
              <a:solidFill>
                <a:srgbClr val="FFFFFF"/>
              </a:solidFill>
              <a:latin typeface="Montserrat"/>
              <a:ea typeface="Montserrat"/>
              <a:cs typeface="Montserrat"/>
              <a:sym typeface="Montserrat"/>
            </a:endParaRPr>
          </a:p>
        </p:txBody>
      </p:sp>
      <p:sp>
        <p:nvSpPr>
          <p:cNvPr id="73" name="Google Shape;73;p15"/>
          <p:cNvSpPr txBox="1"/>
          <p:nvPr/>
        </p:nvSpPr>
        <p:spPr>
          <a:xfrm>
            <a:off x="2765925" y="1137900"/>
            <a:ext cx="5365500" cy="20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rgbClr val="FFFFFF"/>
                </a:solidFill>
                <a:latin typeface="Nunito"/>
                <a:ea typeface="Nunito"/>
                <a:cs typeface="Nunito"/>
                <a:sym typeface="Nunito"/>
              </a:rPr>
              <a:t>Se este é um relatório interno, utilize a página de </a:t>
            </a:r>
            <a:r>
              <a:rPr b="1" lang="pt-BR">
                <a:solidFill>
                  <a:srgbClr val="FFFFFF"/>
                </a:solidFill>
                <a:latin typeface="Nunito"/>
                <a:ea typeface="Nunito"/>
                <a:cs typeface="Nunito"/>
                <a:sym typeface="Nunito"/>
              </a:rPr>
              <a:t>introdução</a:t>
            </a:r>
            <a:r>
              <a:rPr lang="pt-BR">
                <a:solidFill>
                  <a:srgbClr val="FFFFFF"/>
                </a:solidFill>
                <a:latin typeface="Nunito"/>
                <a:ea typeface="Nunito"/>
                <a:cs typeface="Nunito"/>
                <a:sym typeface="Nunito"/>
              </a:rPr>
              <a:t> deste material para falar um pouco sobre o cliente, sobre o processo criativo e as estratégias adotadas anteriormente.</a:t>
            </a:r>
            <a:endParaRPr>
              <a:solidFill>
                <a:srgbClr val="FFFFFF"/>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a:solidFill>
                <a:srgbClr val="FFFFFF"/>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pt-BR">
                <a:solidFill>
                  <a:srgbClr val="FFFFFF"/>
                </a:solidFill>
                <a:latin typeface="Nunito"/>
                <a:ea typeface="Nunito"/>
                <a:cs typeface="Nunito"/>
                <a:sym typeface="Nunito"/>
              </a:rPr>
              <a:t>Caso você já possua um processo de relatório em andamento, este é o momento para falar um pouco dos resultados anteriores aos dados que você vai interpretar neste documento.</a:t>
            </a:r>
            <a:endParaRPr>
              <a:solidFill>
                <a:srgbClr val="FFFFFF"/>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p:nvPr/>
        </p:nvSpPr>
        <p:spPr>
          <a:xfrm>
            <a:off x="0" y="-13800"/>
            <a:ext cx="551700" cy="5143500"/>
          </a:xfrm>
          <a:prstGeom prst="rect">
            <a:avLst/>
          </a:prstGeom>
          <a:solidFill>
            <a:srgbClr val="1E96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p:nvPr/>
        </p:nvSpPr>
        <p:spPr>
          <a:xfrm>
            <a:off x="4309200" y="1021275"/>
            <a:ext cx="4834800" cy="72900"/>
          </a:xfrm>
          <a:prstGeom prst="rect">
            <a:avLst/>
          </a:prstGeom>
          <a:solidFill>
            <a:srgbClr val="1E96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a:off x="4309200" y="3658275"/>
            <a:ext cx="4834800" cy="72900"/>
          </a:xfrm>
          <a:prstGeom prst="rect">
            <a:avLst/>
          </a:prstGeom>
          <a:solidFill>
            <a:srgbClr val="1E96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p:nvPr/>
        </p:nvSpPr>
        <p:spPr>
          <a:xfrm>
            <a:off x="1105100" y="1170375"/>
            <a:ext cx="2497500" cy="2497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txBox="1"/>
          <p:nvPr/>
        </p:nvSpPr>
        <p:spPr>
          <a:xfrm>
            <a:off x="4309200" y="614475"/>
            <a:ext cx="2732100" cy="4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solidFill>
                  <a:srgbClr val="1E96FA"/>
                </a:solidFill>
                <a:latin typeface="Montserrat"/>
                <a:ea typeface="Montserrat"/>
                <a:cs typeface="Montserrat"/>
                <a:sym typeface="Montserrat"/>
              </a:rPr>
              <a:t>Objetivo</a:t>
            </a:r>
            <a:endParaRPr sz="1800">
              <a:solidFill>
                <a:srgbClr val="1E96FA"/>
              </a:solidFill>
              <a:latin typeface="Montserrat"/>
              <a:ea typeface="Montserrat"/>
              <a:cs typeface="Montserrat"/>
              <a:sym typeface="Montserrat"/>
            </a:endParaRPr>
          </a:p>
        </p:txBody>
      </p:sp>
      <p:sp>
        <p:nvSpPr>
          <p:cNvPr id="83" name="Google Shape;83;p16"/>
          <p:cNvSpPr txBox="1"/>
          <p:nvPr/>
        </p:nvSpPr>
        <p:spPr>
          <a:xfrm>
            <a:off x="4309200" y="3231675"/>
            <a:ext cx="3162900" cy="4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solidFill>
                  <a:srgbClr val="1E96FA"/>
                </a:solidFill>
                <a:latin typeface="Montserrat"/>
                <a:ea typeface="Montserrat"/>
                <a:cs typeface="Montserrat"/>
                <a:sym typeface="Montserrat"/>
              </a:rPr>
              <a:t>Data da coleta</a:t>
            </a:r>
            <a:endParaRPr sz="1800">
              <a:solidFill>
                <a:srgbClr val="1E96FA"/>
              </a:solidFill>
              <a:latin typeface="Montserrat"/>
              <a:ea typeface="Montserrat"/>
              <a:cs typeface="Montserrat"/>
              <a:sym typeface="Montserrat"/>
            </a:endParaRPr>
          </a:p>
        </p:txBody>
      </p:sp>
      <p:sp>
        <p:nvSpPr>
          <p:cNvPr id="84" name="Google Shape;84;p16"/>
          <p:cNvSpPr txBox="1"/>
          <p:nvPr/>
        </p:nvSpPr>
        <p:spPr>
          <a:xfrm>
            <a:off x="1694150" y="2157075"/>
            <a:ext cx="13194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900"/>
              <a:t>[ INSIRA A LOGO DO CLIENTE  AQUI ]</a:t>
            </a:r>
            <a:endParaRPr sz="900"/>
          </a:p>
        </p:txBody>
      </p:sp>
      <p:sp>
        <p:nvSpPr>
          <p:cNvPr id="85" name="Google Shape;85;p16"/>
          <p:cNvSpPr txBox="1"/>
          <p:nvPr/>
        </p:nvSpPr>
        <p:spPr>
          <a:xfrm>
            <a:off x="4358900" y="3812050"/>
            <a:ext cx="46521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200">
                <a:latin typeface="Montserrat"/>
                <a:ea typeface="Montserrat"/>
                <a:cs typeface="Montserrat"/>
                <a:sym typeface="Montserrat"/>
              </a:rPr>
              <a:t>Dados coletados na internet podem sofrer inúmeras alterações em questão de dias ou horas. Use esse espaço para </a:t>
            </a:r>
            <a:r>
              <a:rPr b="1" lang="pt-BR" sz="1200">
                <a:latin typeface="Montserrat"/>
                <a:ea typeface="Montserrat"/>
                <a:cs typeface="Montserrat"/>
                <a:sym typeface="Montserrat"/>
              </a:rPr>
              <a:t>informar a data e horário de coleta dos seus dados</a:t>
            </a:r>
            <a:r>
              <a:rPr lang="pt-BR" sz="1200">
                <a:latin typeface="Montserrat"/>
                <a:ea typeface="Montserrat"/>
                <a:cs typeface="Montserrat"/>
                <a:sym typeface="Montserrat"/>
              </a:rPr>
              <a:t>, para que não haja contestações no futuro.</a:t>
            </a:r>
            <a:endParaRPr sz="1200">
              <a:latin typeface="Montserrat"/>
              <a:ea typeface="Montserrat"/>
              <a:cs typeface="Montserrat"/>
              <a:sym typeface="Montserrat"/>
            </a:endParaRPr>
          </a:p>
        </p:txBody>
      </p:sp>
      <p:sp>
        <p:nvSpPr>
          <p:cNvPr id="86" name="Google Shape;86;p16"/>
          <p:cNvSpPr txBox="1"/>
          <p:nvPr/>
        </p:nvSpPr>
        <p:spPr>
          <a:xfrm>
            <a:off x="4327200" y="1180875"/>
            <a:ext cx="4438200" cy="13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200">
                <a:latin typeface="Montserrat"/>
                <a:ea typeface="Montserrat"/>
                <a:cs typeface="Montserrat"/>
                <a:sym typeface="Montserrat"/>
              </a:rPr>
              <a:t>Como dissemos no blogpost, cada objetivo de comunicação pode ser diferente. </a:t>
            </a:r>
            <a:endParaRPr sz="12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pt-BR" sz="1200">
                <a:latin typeface="Montserrat"/>
                <a:ea typeface="Montserrat"/>
                <a:cs typeface="Montserrat"/>
                <a:sym typeface="Montserrat"/>
              </a:rPr>
              <a:t>Nesta página, fale um pouco de como o objetivo do seu negócio e o objetivo de comunicação naquela rede social podem ser semelhantes.</a:t>
            </a:r>
            <a:endParaRPr sz="12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pt-BR" sz="1200">
                <a:latin typeface="Montserrat"/>
                <a:ea typeface="Montserrat"/>
                <a:cs typeface="Montserrat"/>
                <a:sym typeface="Montserrat"/>
              </a:rPr>
              <a:t>Caso eles não sejam, explique o porquê.</a:t>
            </a:r>
            <a:endParaRPr sz="12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p:nvPr/>
        </p:nvSpPr>
        <p:spPr>
          <a:xfrm>
            <a:off x="4118050" y="8150"/>
            <a:ext cx="5026200" cy="5143500"/>
          </a:xfrm>
          <a:prstGeom prst="rect">
            <a:avLst/>
          </a:prstGeom>
          <a:solidFill>
            <a:srgbClr val="E22A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txBox="1"/>
          <p:nvPr/>
        </p:nvSpPr>
        <p:spPr>
          <a:xfrm>
            <a:off x="5179500" y="2128700"/>
            <a:ext cx="3121800" cy="5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3600">
                <a:solidFill>
                  <a:srgbClr val="FFFFFF"/>
                </a:solidFill>
                <a:latin typeface="Montserrat"/>
                <a:ea typeface="Montserrat"/>
                <a:cs typeface="Montserrat"/>
                <a:sym typeface="Montserrat"/>
              </a:rPr>
              <a:t>INSTAGRAM</a:t>
            </a:r>
            <a:endParaRPr b="1" sz="3600">
              <a:solidFill>
                <a:srgbClr val="FFFFFF"/>
              </a:solidFill>
              <a:latin typeface="Montserrat"/>
              <a:ea typeface="Montserrat"/>
              <a:cs typeface="Montserrat"/>
              <a:sym typeface="Montserrat"/>
            </a:endParaRPr>
          </a:p>
        </p:txBody>
      </p:sp>
      <p:pic>
        <p:nvPicPr>
          <p:cNvPr id="93" name="Google Shape;93;p17"/>
          <p:cNvPicPr preferRelativeResize="0"/>
          <p:nvPr/>
        </p:nvPicPr>
        <p:blipFill>
          <a:blip r:embed="rId3">
            <a:alphaModFix/>
          </a:blip>
          <a:stretch>
            <a:fillRect/>
          </a:stretch>
        </p:blipFill>
        <p:spPr>
          <a:xfrm>
            <a:off x="160500" y="468825"/>
            <a:ext cx="3813250" cy="428990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p:nvPr/>
        </p:nvSpPr>
        <p:spPr>
          <a:xfrm>
            <a:off x="-8150" y="0"/>
            <a:ext cx="455700" cy="5159700"/>
          </a:xfrm>
          <a:prstGeom prst="rect">
            <a:avLst/>
          </a:prstGeom>
          <a:solidFill>
            <a:srgbClr val="E22A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txBox="1"/>
          <p:nvPr/>
        </p:nvSpPr>
        <p:spPr>
          <a:xfrm>
            <a:off x="3991463" y="153250"/>
            <a:ext cx="1635900" cy="5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1800">
                <a:solidFill>
                  <a:srgbClr val="E22A78"/>
                </a:solidFill>
                <a:latin typeface="Montserrat"/>
                <a:ea typeface="Montserrat"/>
                <a:cs typeface="Montserrat"/>
                <a:sym typeface="Montserrat"/>
              </a:rPr>
              <a:t>INSTAGRAM</a:t>
            </a:r>
            <a:endParaRPr b="1" sz="1800">
              <a:solidFill>
                <a:srgbClr val="E22A78"/>
              </a:solidFill>
              <a:latin typeface="Montserrat"/>
              <a:ea typeface="Montserrat"/>
              <a:cs typeface="Montserrat"/>
              <a:sym typeface="Montserrat"/>
            </a:endParaRPr>
          </a:p>
        </p:txBody>
      </p:sp>
      <p:graphicFrame>
        <p:nvGraphicFramePr>
          <p:cNvPr id="100" name="Google Shape;100;p18"/>
          <p:cNvGraphicFramePr/>
          <p:nvPr/>
        </p:nvGraphicFramePr>
        <p:xfrm>
          <a:off x="1024600" y="2749355"/>
          <a:ext cx="3000000" cy="3000000"/>
        </p:xfrm>
        <a:graphic>
          <a:graphicData uri="http://schemas.openxmlformats.org/drawingml/2006/table">
            <a:tbl>
              <a:tblPr>
                <a:noFill/>
                <a:tableStyleId>{52D55999-2F4A-46A4-884F-FFF8C064F236}</a:tableStyleId>
              </a:tblPr>
              <a:tblGrid>
                <a:gridCol w="1103175"/>
                <a:gridCol w="1058600"/>
                <a:gridCol w="1450125"/>
                <a:gridCol w="1044775"/>
                <a:gridCol w="964100"/>
                <a:gridCol w="894075"/>
                <a:gridCol w="1054775"/>
              </a:tblGrid>
              <a:tr h="494225">
                <a:tc>
                  <a:txBody>
                    <a:bodyPr/>
                    <a:lstStyle/>
                    <a:p>
                      <a:pPr indent="0" lvl="0" marL="0" rtl="0" algn="l">
                        <a:spcBef>
                          <a:spcPts val="0"/>
                        </a:spcBef>
                        <a:spcAft>
                          <a:spcPts val="0"/>
                        </a:spcAft>
                        <a:buNone/>
                      </a:pPr>
                      <a:r>
                        <a:t/>
                      </a:r>
                      <a:endParaRPr>
                        <a:highlight>
                          <a:srgbClr val="E22A78"/>
                        </a:highlight>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762A1"/>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762A1"/>
                    </a:solidFill>
                  </a:tcPr>
                </a:tc>
                <a:tc>
                  <a:txBody>
                    <a:bodyPr/>
                    <a:lstStyle/>
                    <a:p>
                      <a:pPr indent="0" lvl="0" marL="0" rtl="0" algn="l">
                        <a:spcBef>
                          <a:spcPts val="0"/>
                        </a:spcBef>
                        <a:spcAft>
                          <a:spcPts val="0"/>
                        </a:spcAft>
                        <a:buNone/>
                      </a:pPr>
                      <a:r>
                        <a:rPr lang="pt-BR"/>
                        <a:t> </a:t>
                      </a:r>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762A1"/>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762A1"/>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762A1"/>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762A1"/>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762A1"/>
                    </a:solidFill>
                  </a:tcPr>
                </a:tc>
              </a:tr>
              <a:tr h="1177250">
                <a:tc>
                  <a:txBody>
                    <a:bodyPr/>
                    <a:lstStyle/>
                    <a:p>
                      <a:pPr indent="0" lvl="0" marL="0" rtl="0" algn="l">
                        <a:spcBef>
                          <a:spcPts val="0"/>
                        </a:spcBef>
                        <a:spcAft>
                          <a:spcPts val="0"/>
                        </a:spcAft>
                        <a:buNone/>
                      </a:pPr>
                      <a:r>
                        <a:t/>
                      </a:r>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rPr lang="pt-BR">
                          <a:solidFill>
                            <a:srgbClr val="6AA84F"/>
                          </a:solidFill>
                          <a:latin typeface="Montserrat"/>
                          <a:ea typeface="Montserrat"/>
                          <a:cs typeface="Montserrat"/>
                          <a:sym typeface="Montserrat"/>
                        </a:rPr>
                        <a:t>+ </a:t>
                      </a:r>
                      <a:r>
                        <a:rPr lang="pt-BR">
                          <a:latin typeface="Montserrat"/>
                          <a:ea typeface="Montserrat"/>
                          <a:cs typeface="Montserrat"/>
                          <a:sym typeface="Montserrat"/>
                        </a:rPr>
                        <a:t>550</a:t>
                      </a:r>
                      <a:endParaRPr>
                        <a:latin typeface="Montserrat"/>
                        <a:ea typeface="Montserrat"/>
                        <a:cs typeface="Montserrat"/>
                        <a:sym typeface="Montserrat"/>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pt-BR">
                          <a:solidFill>
                            <a:schemeClr val="dk1"/>
                          </a:solidFill>
                          <a:latin typeface="Montserrat"/>
                          <a:ea typeface="Montserrat"/>
                          <a:cs typeface="Montserrat"/>
                          <a:sym typeface="Montserrat"/>
                        </a:rPr>
                        <a:t>750</a:t>
                      </a:r>
                      <a:endParaRPr>
                        <a:latin typeface="Montserrat"/>
                        <a:ea typeface="Montserrat"/>
                        <a:cs typeface="Montserrat"/>
                        <a:sym typeface="Montserrat"/>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pt-BR">
                          <a:solidFill>
                            <a:schemeClr val="dk1"/>
                          </a:solidFill>
                          <a:latin typeface="Montserrat"/>
                          <a:ea typeface="Montserrat"/>
                          <a:cs typeface="Montserrat"/>
                          <a:sym typeface="Montserrat"/>
                        </a:rPr>
                        <a:t>11.430</a:t>
                      </a:r>
                      <a:endParaRPr>
                        <a:latin typeface="Montserrat"/>
                        <a:ea typeface="Montserrat"/>
                        <a:cs typeface="Montserrat"/>
                        <a:sym typeface="Montserrat"/>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pt-BR">
                          <a:solidFill>
                            <a:schemeClr val="dk1"/>
                          </a:solidFill>
                          <a:latin typeface="Montserrat"/>
                          <a:ea typeface="Montserrat"/>
                          <a:cs typeface="Montserrat"/>
                          <a:sym typeface="Montserrat"/>
                        </a:rPr>
                        <a:t>4.505</a:t>
                      </a:r>
                      <a:endParaRPr>
                        <a:latin typeface="Montserrat"/>
                        <a:ea typeface="Montserrat"/>
                        <a:cs typeface="Montserrat"/>
                        <a:sym typeface="Montserrat"/>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pt-BR">
                          <a:solidFill>
                            <a:schemeClr val="dk1"/>
                          </a:solidFill>
                          <a:latin typeface="Montserrat"/>
                          <a:ea typeface="Montserrat"/>
                          <a:cs typeface="Montserrat"/>
                          <a:sym typeface="Montserrat"/>
                        </a:rPr>
                        <a:t>150</a:t>
                      </a:r>
                      <a:endParaRPr>
                        <a:latin typeface="Montserrat"/>
                        <a:ea typeface="Montserrat"/>
                        <a:cs typeface="Montserrat"/>
                        <a:sym typeface="Montserrat"/>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pt-BR">
                          <a:solidFill>
                            <a:schemeClr val="dk1"/>
                          </a:solidFill>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07850">
                <a:tc>
                  <a:txBody>
                    <a:bodyPr/>
                    <a:lstStyle/>
                    <a:p>
                      <a:pPr indent="0" lvl="0" marL="0" rtl="0" algn="l">
                        <a:spcBef>
                          <a:spcPts val="0"/>
                        </a:spcBef>
                        <a:spcAft>
                          <a:spcPts val="0"/>
                        </a:spcAft>
                        <a:buNone/>
                      </a:pPr>
                      <a:r>
                        <a:t/>
                      </a:r>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78BDF6"/>
                    </a:solidFill>
                  </a:tcPr>
                </a:tc>
                <a:tc>
                  <a:txBody>
                    <a:bodyPr/>
                    <a:lstStyle/>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78BDF6"/>
                    </a:solidFill>
                  </a:tcPr>
                </a:tc>
                <a:tc>
                  <a:txBody>
                    <a:bodyPr/>
                    <a:lstStyle/>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78BDF6"/>
                    </a:solidFill>
                  </a:tcPr>
                </a:tc>
                <a:tc>
                  <a:txBody>
                    <a:bodyPr/>
                    <a:lstStyle/>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78BDF6"/>
                    </a:solidFill>
                  </a:tcPr>
                </a:tc>
                <a:tc>
                  <a:txBody>
                    <a:bodyPr/>
                    <a:lstStyle/>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78BDF6"/>
                    </a:solidFill>
                  </a:tcPr>
                </a:tc>
                <a:tc>
                  <a:txBody>
                    <a:bodyPr/>
                    <a:lstStyle/>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78BDF6"/>
                    </a:solidFill>
                  </a:tcPr>
                </a:tc>
                <a:tc>
                  <a:txBody>
                    <a:bodyPr/>
                    <a:lstStyle/>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78BDF6"/>
                    </a:solidFill>
                  </a:tcPr>
                </a:tc>
              </a:tr>
            </a:tbl>
          </a:graphicData>
        </a:graphic>
      </p:graphicFrame>
      <p:sp>
        <p:nvSpPr>
          <p:cNvPr id="101" name="Google Shape;101;p18"/>
          <p:cNvSpPr txBox="1"/>
          <p:nvPr/>
        </p:nvSpPr>
        <p:spPr>
          <a:xfrm>
            <a:off x="1220200" y="3653050"/>
            <a:ext cx="765000" cy="3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Montserrat"/>
                <a:ea typeface="Montserrat"/>
                <a:cs typeface="Montserrat"/>
                <a:sym typeface="Montserrat"/>
              </a:rPr>
              <a:t>TOTAL</a:t>
            </a:r>
            <a:endParaRPr>
              <a:latin typeface="Montserrat"/>
              <a:ea typeface="Montserrat"/>
              <a:cs typeface="Montserrat"/>
              <a:sym typeface="Montserrat"/>
            </a:endParaRPr>
          </a:p>
        </p:txBody>
      </p:sp>
      <p:sp>
        <p:nvSpPr>
          <p:cNvPr id="102" name="Google Shape;102;p18"/>
          <p:cNvSpPr txBox="1"/>
          <p:nvPr/>
        </p:nvSpPr>
        <p:spPr>
          <a:xfrm>
            <a:off x="2180788" y="2839850"/>
            <a:ext cx="984600" cy="32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050">
                <a:solidFill>
                  <a:schemeClr val="lt1"/>
                </a:solidFill>
                <a:latin typeface="Montserrat"/>
                <a:ea typeface="Montserrat"/>
                <a:cs typeface="Montserrat"/>
                <a:sym typeface="Montserrat"/>
              </a:rPr>
              <a:t>Seguidores</a:t>
            </a:r>
            <a:endParaRPr>
              <a:solidFill>
                <a:schemeClr val="lt1"/>
              </a:solidFill>
              <a:latin typeface="Montserrat"/>
              <a:ea typeface="Montserrat"/>
              <a:cs typeface="Montserrat"/>
              <a:sym typeface="Montserrat"/>
            </a:endParaRPr>
          </a:p>
        </p:txBody>
      </p:sp>
      <p:sp>
        <p:nvSpPr>
          <p:cNvPr id="103" name="Google Shape;103;p18"/>
          <p:cNvSpPr txBox="1"/>
          <p:nvPr/>
        </p:nvSpPr>
        <p:spPr>
          <a:xfrm>
            <a:off x="3225874" y="2785925"/>
            <a:ext cx="1378800" cy="32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050">
                <a:solidFill>
                  <a:schemeClr val="lt1"/>
                </a:solidFill>
                <a:latin typeface="Montserrat"/>
                <a:ea typeface="Montserrat"/>
                <a:cs typeface="Montserrat"/>
                <a:sym typeface="Montserrat"/>
              </a:rPr>
              <a:t>Engajamento</a:t>
            </a:r>
            <a:endParaRPr sz="1050">
              <a:solidFill>
                <a:schemeClr val="lt1"/>
              </a:solidFill>
              <a:latin typeface="Montserrat"/>
              <a:ea typeface="Montserrat"/>
              <a:cs typeface="Montserrat"/>
              <a:sym typeface="Montserrat"/>
            </a:endParaRPr>
          </a:p>
          <a:p>
            <a:pPr indent="0" lvl="0" marL="0" rtl="0" algn="ctr">
              <a:spcBef>
                <a:spcPts val="0"/>
              </a:spcBef>
              <a:spcAft>
                <a:spcPts val="0"/>
              </a:spcAft>
              <a:buNone/>
            </a:pPr>
            <a:r>
              <a:rPr lang="pt-BR" sz="1050">
                <a:solidFill>
                  <a:schemeClr val="lt1"/>
                </a:solidFill>
                <a:latin typeface="Montserrat"/>
                <a:ea typeface="Montserrat"/>
                <a:cs typeface="Montserrat"/>
                <a:sym typeface="Montserrat"/>
              </a:rPr>
              <a:t>Total</a:t>
            </a:r>
            <a:endParaRPr sz="1050">
              <a:solidFill>
                <a:schemeClr val="lt1"/>
              </a:solidFill>
              <a:latin typeface="Montserrat"/>
              <a:ea typeface="Montserrat"/>
              <a:cs typeface="Montserrat"/>
              <a:sym typeface="Montserrat"/>
            </a:endParaRPr>
          </a:p>
        </p:txBody>
      </p:sp>
      <p:sp>
        <p:nvSpPr>
          <p:cNvPr id="104" name="Google Shape;104;p18"/>
          <p:cNvSpPr txBox="1"/>
          <p:nvPr/>
        </p:nvSpPr>
        <p:spPr>
          <a:xfrm>
            <a:off x="4665150" y="2839850"/>
            <a:ext cx="947400" cy="32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050">
                <a:solidFill>
                  <a:schemeClr val="lt1"/>
                </a:solidFill>
                <a:latin typeface="Montserrat"/>
                <a:ea typeface="Montserrat"/>
                <a:cs typeface="Montserrat"/>
                <a:sym typeface="Montserrat"/>
              </a:rPr>
              <a:t>Impressões</a:t>
            </a:r>
            <a:endParaRPr>
              <a:solidFill>
                <a:schemeClr val="lt1"/>
              </a:solidFill>
              <a:latin typeface="Montserrat"/>
              <a:ea typeface="Montserrat"/>
              <a:cs typeface="Montserrat"/>
              <a:sym typeface="Montserrat"/>
            </a:endParaRPr>
          </a:p>
        </p:txBody>
      </p:sp>
      <p:sp>
        <p:nvSpPr>
          <p:cNvPr id="105" name="Google Shape;105;p18"/>
          <p:cNvSpPr txBox="1"/>
          <p:nvPr/>
        </p:nvSpPr>
        <p:spPr>
          <a:xfrm>
            <a:off x="5799075" y="2785925"/>
            <a:ext cx="765000" cy="32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050">
                <a:solidFill>
                  <a:schemeClr val="lt1"/>
                </a:solidFill>
                <a:latin typeface="Montserrat"/>
                <a:ea typeface="Montserrat"/>
                <a:cs typeface="Montserrat"/>
                <a:sym typeface="Montserrat"/>
              </a:rPr>
              <a:t>Alcance</a:t>
            </a:r>
            <a:endParaRPr sz="1050">
              <a:solidFill>
                <a:schemeClr val="lt1"/>
              </a:solidFill>
              <a:latin typeface="Montserrat"/>
              <a:ea typeface="Montserrat"/>
              <a:cs typeface="Montserrat"/>
              <a:sym typeface="Montserrat"/>
            </a:endParaRPr>
          </a:p>
          <a:p>
            <a:pPr indent="0" lvl="0" marL="0" rtl="0" algn="ctr">
              <a:spcBef>
                <a:spcPts val="0"/>
              </a:spcBef>
              <a:spcAft>
                <a:spcPts val="0"/>
              </a:spcAft>
              <a:buNone/>
            </a:pPr>
            <a:r>
              <a:rPr lang="pt-BR" sz="1050">
                <a:solidFill>
                  <a:schemeClr val="lt1"/>
                </a:solidFill>
                <a:latin typeface="Montserrat"/>
                <a:ea typeface="Montserrat"/>
                <a:cs typeface="Montserrat"/>
                <a:sym typeface="Montserrat"/>
              </a:rPr>
              <a:t>Total</a:t>
            </a:r>
            <a:endParaRPr sz="1050">
              <a:solidFill>
                <a:schemeClr val="lt1"/>
              </a:solidFill>
              <a:latin typeface="Montserrat"/>
              <a:ea typeface="Montserrat"/>
              <a:cs typeface="Montserrat"/>
              <a:sym typeface="Montserrat"/>
            </a:endParaRPr>
          </a:p>
        </p:txBody>
      </p:sp>
      <p:sp>
        <p:nvSpPr>
          <p:cNvPr id="106" name="Google Shape;106;p18"/>
          <p:cNvSpPr txBox="1"/>
          <p:nvPr/>
        </p:nvSpPr>
        <p:spPr>
          <a:xfrm>
            <a:off x="6695113" y="2785925"/>
            <a:ext cx="724200" cy="32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050">
                <a:solidFill>
                  <a:schemeClr val="lt1"/>
                </a:solidFill>
                <a:latin typeface="Montserrat"/>
                <a:ea typeface="Montserrat"/>
                <a:cs typeface="Montserrat"/>
                <a:sym typeface="Montserrat"/>
              </a:rPr>
              <a:t>Cliques na bio</a:t>
            </a:r>
            <a:endParaRPr sz="1050">
              <a:solidFill>
                <a:schemeClr val="lt1"/>
              </a:solidFill>
              <a:latin typeface="Montserrat"/>
              <a:ea typeface="Montserrat"/>
              <a:cs typeface="Montserrat"/>
              <a:sym typeface="Montserrat"/>
            </a:endParaRPr>
          </a:p>
        </p:txBody>
      </p:sp>
      <p:sp>
        <p:nvSpPr>
          <p:cNvPr id="107" name="Google Shape;107;p18"/>
          <p:cNvSpPr txBox="1"/>
          <p:nvPr/>
        </p:nvSpPr>
        <p:spPr>
          <a:xfrm>
            <a:off x="7758475" y="2839850"/>
            <a:ext cx="597300" cy="32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050">
                <a:solidFill>
                  <a:schemeClr val="lt1"/>
                </a:solidFill>
                <a:latin typeface="Montserrat"/>
                <a:ea typeface="Montserrat"/>
                <a:cs typeface="Montserrat"/>
                <a:sym typeface="Montserrat"/>
              </a:rPr>
              <a:t>Posts</a:t>
            </a:r>
            <a:endParaRPr sz="1050">
              <a:solidFill>
                <a:schemeClr val="lt1"/>
              </a:solidFill>
              <a:latin typeface="Montserrat"/>
              <a:ea typeface="Montserrat"/>
              <a:cs typeface="Montserrat"/>
              <a:sym typeface="Montserrat"/>
            </a:endParaRPr>
          </a:p>
        </p:txBody>
      </p:sp>
      <p:sp>
        <p:nvSpPr>
          <p:cNvPr id="108" name="Google Shape;108;p18"/>
          <p:cNvSpPr txBox="1"/>
          <p:nvPr/>
        </p:nvSpPr>
        <p:spPr>
          <a:xfrm>
            <a:off x="1024602" y="4454425"/>
            <a:ext cx="11562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050">
                <a:solidFill>
                  <a:schemeClr val="lt1"/>
                </a:solidFill>
                <a:latin typeface="Montserrat"/>
                <a:ea typeface="Montserrat"/>
                <a:cs typeface="Montserrat"/>
                <a:sym typeface="Montserrat"/>
              </a:rPr>
              <a:t>Porcentagem</a:t>
            </a:r>
            <a:endParaRPr>
              <a:solidFill>
                <a:schemeClr val="lt1"/>
              </a:solidFill>
              <a:latin typeface="Montserrat"/>
              <a:ea typeface="Montserrat"/>
              <a:cs typeface="Montserrat"/>
              <a:sym typeface="Montserrat"/>
            </a:endParaRPr>
          </a:p>
        </p:txBody>
      </p:sp>
      <p:graphicFrame>
        <p:nvGraphicFramePr>
          <p:cNvPr id="109" name="Google Shape;109;p18"/>
          <p:cNvGraphicFramePr/>
          <p:nvPr/>
        </p:nvGraphicFramePr>
        <p:xfrm>
          <a:off x="1024600" y="948700"/>
          <a:ext cx="3000000" cy="3000000"/>
        </p:xfrm>
        <a:graphic>
          <a:graphicData uri="http://schemas.openxmlformats.org/drawingml/2006/table">
            <a:tbl>
              <a:tblPr>
                <a:noFill/>
                <a:tableStyleId>{52D55999-2F4A-46A4-884F-FFF8C064F236}</a:tableStyleId>
              </a:tblPr>
              <a:tblGrid>
                <a:gridCol w="7569625"/>
              </a:tblGrid>
              <a:tr h="1209075">
                <a:tc>
                  <a:txBody>
                    <a:bodyPr/>
                    <a:lstStyle/>
                    <a:p>
                      <a:pPr indent="0" lvl="0" marL="0" rtl="0" algn="l">
                        <a:spcBef>
                          <a:spcPts val="0"/>
                        </a:spcBef>
                        <a:spcAft>
                          <a:spcPts val="0"/>
                        </a:spcAft>
                        <a:buClr>
                          <a:schemeClr val="dk1"/>
                        </a:buClr>
                        <a:buSzPts val="1100"/>
                        <a:buFont typeface="Arial"/>
                        <a:buNone/>
                      </a:pPr>
                      <a:r>
                        <a:rPr lang="pt-BR" sz="1200">
                          <a:latin typeface="Montserrat"/>
                          <a:ea typeface="Montserrat"/>
                          <a:cs typeface="Montserrat"/>
                          <a:sym typeface="Montserrat"/>
                        </a:rPr>
                        <a:t>Explique um pouco do processo de criação dos posts. Que tipo de mídia foi utilizada? Quantas publicações foram feitas? Você escolheu utilizar os dias de maior atividade do seu público de acordo com o Instagram Insights?</a:t>
                      </a:r>
                      <a:endParaRPr sz="12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a:p>
                      <a:pPr indent="0" lvl="0" marL="0" rtl="0" algn="l">
                        <a:spcBef>
                          <a:spcPts val="0"/>
                        </a:spcBef>
                        <a:spcAft>
                          <a:spcPts val="0"/>
                        </a:spcAft>
                        <a:buNone/>
                      </a:pPr>
                      <a:r>
                        <a:rPr lang="pt-BR" sz="1200">
                          <a:latin typeface="Montserrat"/>
                          <a:ea typeface="Montserrat"/>
                          <a:cs typeface="Montserrat"/>
                          <a:sym typeface="Montserrat"/>
                        </a:rPr>
                        <a:t>Explique toda a estratégia referente ao período analisado aqui.</a:t>
                      </a:r>
                      <a:endParaRPr sz="1200">
                        <a:latin typeface="Montserrat"/>
                        <a:ea typeface="Montserrat"/>
                        <a:cs typeface="Montserrat"/>
                        <a:sym typeface="Montserrat"/>
                      </a:endParaRPr>
                    </a:p>
                  </a:txBody>
                  <a:tcPr marT="91425" marB="91425" marR="91425" marL="91425"/>
                </a:tc>
              </a:tr>
            </a:tbl>
          </a:graphicData>
        </a:graphic>
      </p:graphicFrame>
      <p:sp>
        <p:nvSpPr>
          <p:cNvPr id="110" name="Google Shape;110;p18"/>
          <p:cNvSpPr txBox="1"/>
          <p:nvPr/>
        </p:nvSpPr>
        <p:spPr>
          <a:xfrm>
            <a:off x="1024598" y="2332800"/>
            <a:ext cx="18918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F762A1"/>
                </a:solidFill>
                <a:latin typeface="Montserrat"/>
                <a:ea typeface="Montserrat"/>
                <a:cs typeface="Montserrat"/>
                <a:sym typeface="Montserrat"/>
              </a:rPr>
              <a:t>Métricas</a:t>
            </a:r>
            <a:endParaRPr>
              <a:solidFill>
                <a:srgbClr val="F762A1"/>
              </a:solidFill>
              <a:latin typeface="Montserrat"/>
              <a:ea typeface="Montserrat"/>
              <a:cs typeface="Montserrat"/>
              <a:sym typeface="Montserrat"/>
            </a:endParaRPr>
          </a:p>
        </p:txBody>
      </p:sp>
      <p:sp>
        <p:nvSpPr>
          <p:cNvPr id="111" name="Google Shape;111;p18"/>
          <p:cNvSpPr txBox="1"/>
          <p:nvPr/>
        </p:nvSpPr>
        <p:spPr>
          <a:xfrm>
            <a:off x="1024606" y="553300"/>
            <a:ext cx="14862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F762A1"/>
                </a:solidFill>
                <a:latin typeface="Montserrat"/>
                <a:ea typeface="Montserrat"/>
                <a:cs typeface="Montserrat"/>
                <a:sym typeface="Montserrat"/>
              </a:rPr>
              <a:t>Estratégia</a:t>
            </a:r>
            <a:endParaRPr>
              <a:solidFill>
                <a:srgbClr val="F762A1"/>
              </a:solidFill>
              <a:latin typeface="Montserrat"/>
              <a:ea typeface="Montserrat"/>
              <a:cs typeface="Montserrat"/>
              <a:sym typeface="Montserrat"/>
            </a:endParaRPr>
          </a:p>
        </p:txBody>
      </p:sp>
      <p:pic>
        <p:nvPicPr>
          <p:cNvPr id="112" name="Google Shape;112;p18"/>
          <p:cNvPicPr preferRelativeResize="0"/>
          <p:nvPr/>
        </p:nvPicPr>
        <p:blipFill>
          <a:blip r:embed="rId3">
            <a:alphaModFix/>
          </a:blip>
          <a:stretch>
            <a:fillRect/>
          </a:stretch>
        </p:blipFill>
        <p:spPr>
          <a:xfrm>
            <a:off x="8267574" y="48424"/>
            <a:ext cx="765000" cy="6484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p:nvPr/>
        </p:nvSpPr>
        <p:spPr>
          <a:xfrm>
            <a:off x="-8150" y="0"/>
            <a:ext cx="455700" cy="5159700"/>
          </a:xfrm>
          <a:prstGeom prst="rect">
            <a:avLst/>
          </a:prstGeom>
          <a:solidFill>
            <a:srgbClr val="E22A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txBox="1"/>
          <p:nvPr/>
        </p:nvSpPr>
        <p:spPr>
          <a:xfrm>
            <a:off x="4059450" y="153225"/>
            <a:ext cx="1635900" cy="5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1800">
                <a:solidFill>
                  <a:srgbClr val="E22A78"/>
                </a:solidFill>
                <a:latin typeface="Montserrat"/>
                <a:ea typeface="Montserrat"/>
                <a:cs typeface="Montserrat"/>
                <a:sym typeface="Montserrat"/>
              </a:rPr>
              <a:t>INSTAGRAM</a:t>
            </a:r>
            <a:endParaRPr b="1" sz="1800">
              <a:solidFill>
                <a:srgbClr val="E22A78"/>
              </a:solidFill>
              <a:latin typeface="Montserrat"/>
              <a:ea typeface="Montserrat"/>
              <a:cs typeface="Montserrat"/>
              <a:sym typeface="Montserrat"/>
            </a:endParaRPr>
          </a:p>
        </p:txBody>
      </p:sp>
      <p:graphicFrame>
        <p:nvGraphicFramePr>
          <p:cNvPr id="119" name="Google Shape;119;p19"/>
          <p:cNvGraphicFramePr/>
          <p:nvPr/>
        </p:nvGraphicFramePr>
        <p:xfrm>
          <a:off x="1024600" y="3615700"/>
          <a:ext cx="3000000" cy="3000000"/>
        </p:xfrm>
        <a:graphic>
          <a:graphicData uri="http://schemas.openxmlformats.org/drawingml/2006/table">
            <a:tbl>
              <a:tblPr>
                <a:noFill/>
                <a:tableStyleId>{52D55999-2F4A-46A4-884F-FFF8C064F236}</a:tableStyleId>
              </a:tblPr>
              <a:tblGrid>
                <a:gridCol w="7569625"/>
              </a:tblGrid>
              <a:tr h="1448375">
                <a:tc>
                  <a:txBody>
                    <a:bodyPr/>
                    <a:lstStyle/>
                    <a:p>
                      <a:pPr indent="0" lvl="0" marL="0" rtl="0" algn="l">
                        <a:spcBef>
                          <a:spcPts val="0"/>
                        </a:spcBef>
                        <a:spcAft>
                          <a:spcPts val="0"/>
                        </a:spcAft>
                        <a:buClr>
                          <a:schemeClr val="dk1"/>
                        </a:buClr>
                        <a:buSzPts val="1100"/>
                        <a:buFont typeface="Arial"/>
                        <a:buNone/>
                      </a:pPr>
                      <a:r>
                        <a:rPr lang="pt-BR" sz="1200">
                          <a:latin typeface="Montserrat"/>
                          <a:ea typeface="Montserrat"/>
                          <a:cs typeface="Montserrat"/>
                          <a:sym typeface="Montserrat"/>
                        </a:rPr>
                        <a:t>Tendo todo o trabalho revisado de acordo com as suas métricas de sucesso, colete as informações que fizeram com que você encontrasse esses dois melhores posts.</a:t>
                      </a:r>
                      <a:endParaRPr sz="12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pt-BR" sz="1200">
                          <a:latin typeface="Montserrat"/>
                          <a:ea typeface="Montserrat"/>
                          <a:cs typeface="Montserrat"/>
                          <a:sym typeface="Montserrat"/>
                        </a:rPr>
                        <a:t>Ele foi bastante compartilhado?</a:t>
                      </a:r>
                      <a:endParaRPr b="1" sz="12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pt-BR" sz="1200">
                          <a:latin typeface="Montserrat"/>
                          <a:ea typeface="Montserrat"/>
                          <a:cs typeface="Montserrat"/>
                          <a:sym typeface="Montserrat"/>
                        </a:rPr>
                        <a:t>A quantidade de interações foi superior aos outros posts?</a:t>
                      </a:r>
                      <a:endParaRPr b="1" sz="12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latin typeface="Montserrat"/>
                        <a:ea typeface="Montserrat"/>
                        <a:cs typeface="Montserrat"/>
                        <a:sym typeface="Montserrat"/>
                      </a:endParaRPr>
                    </a:p>
                    <a:p>
                      <a:pPr indent="0" lvl="0" marL="0" rtl="0" algn="l">
                        <a:spcBef>
                          <a:spcPts val="0"/>
                        </a:spcBef>
                        <a:spcAft>
                          <a:spcPts val="0"/>
                        </a:spcAft>
                        <a:buNone/>
                      </a:pPr>
                      <a:r>
                        <a:rPr lang="pt-BR" sz="1200">
                          <a:latin typeface="Montserrat"/>
                          <a:ea typeface="Montserrat"/>
                          <a:cs typeface="Montserrat"/>
                          <a:sym typeface="Montserrat"/>
                        </a:rPr>
                        <a:t>O</a:t>
                      </a:r>
                      <a:r>
                        <a:rPr lang="pt-BR" sz="1200">
                          <a:latin typeface="Montserrat"/>
                          <a:ea typeface="Montserrat"/>
                          <a:cs typeface="Montserrat"/>
                          <a:sym typeface="Montserrat"/>
                        </a:rPr>
                        <a:t> que você acredita que essa publicação tem de diferente e que trouxe esse comportamento?</a:t>
                      </a:r>
                      <a:endParaRPr sz="1200">
                        <a:latin typeface="Montserrat"/>
                        <a:ea typeface="Montserrat"/>
                        <a:cs typeface="Montserrat"/>
                        <a:sym typeface="Montserrat"/>
                      </a:endParaRPr>
                    </a:p>
                  </a:txBody>
                  <a:tcPr marT="91425" marB="91425" marR="91425" marL="91425"/>
                </a:tc>
              </a:tr>
            </a:tbl>
          </a:graphicData>
        </a:graphic>
      </p:graphicFrame>
      <p:sp>
        <p:nvSpPr>
          <p:cNvPr id="120" name="Google Shape;120;p19"/>
          <p:cNvSpPr txBox="1"/>
          <p:nvPr/>
        </p:nvSpPr>
        <p:spPr>
          <a:xfrm>
            <a:off x="1024600" y="3220300"/>
            <a:ext cx="26562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F762A1"/>
                </a:solidFill>
                <a:latin typeface="Montserrat"/>
                <a:ea typeface="Montserrat"/>
                <a:cs typeface="Montserrat"/>
                <a:sym typeface="Montserrat"/>
              </a:rPr>
              <a:t>Insights de Aprendizado </a:t>
            </a:r>
            <a:endParaRPr>
              <a:solidFill>
                <a:srgbClr val="F762A1"/>
              </a:solidFill>
              <a:latin typeface="Montserrat"/>
              <a:ea typeface="Montserrat"/>
              <a:cs typeface="Montserrat"/>
              <a:sym typeface="Montserrat"/>
            </a:endParaRPr>
          </a:p>
        </p:txBody>
      </p:sp>
      <p:graphicFrame>
        <p:nvGraphicFramePr>
          <p:cNvPr id="121" name="Google Shape;121;p19"/>
          <p:cNvGraphicFramePr/>
          <p:nvPr/>
        </p:nvGraphicFramePr>
        <p:xfrm>
          <a:off x="1024600" y="960900"/>
          <a:ext cx="3000000" cy="3000000"/>
        </p:xfrm>
        <a:graphic>
          <a:graphicData uri="http://schemas.openxmlformats.org/drawingml/2006/table">
            <a:tbl>
              <a:tblPr>
                <a:noFill/>
                <a:tableStyleId>{52D55999-2F4A-46A4-884F-FFF8C064F236}</a:tableStyleId>
              </a:tblPr>
              <a:tblGrid>
                <a:gridCol w="2373300"/>
              </a:tblGrid>
              <a:tr h="554950">
                <a:tc>
                  <a:txBody>
                    <a:bodyPr/>
                    <a:lstStyle/>
                    <a:p>
                      <a:pPr indent="0" lvl="0" marL="0" rtl="0" algn="l">
                        <a:lnSpc>
                          <a:spcPct val="115000"/>
                        </a:lnSpc>
                        <a:spcBef>
                          <a:spcPts val="0"/>
                        </a:spcBef>
                        <a:spcAft>
                          <a:spcPts val="0"/>
                        </a:spcAft>
                        <a:buNone/>
                      </a:pPr>
                      <a:r>
                        <a:rPr lang="pt-BR" sz="1100">
                          <a:solidFill>
                            <a:srgbClr val="FFFFFF"/>
                          </a:solidFill>
                          <a:latin typeface="Montserrat"/>
                          <a:ea typeface="Montserrat"/>
                          <a:cs typeface="Montserrat"/>
                          <a:sym typeface="Montserrat"/>
                        </a:rPr>
                        <a:t>Melhores posts de acordo </a:t>
                      </a:r>
                      <a:endParaRPr sz="1100">
                        <a:solidFill>
                          <a:srgbClr val="FFFFFF"/>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pt-BR" sz="1100">
                          <a:solidFill>
                            <a:srgbClr val="FFFFFF"/>
                          </a:solidFill>
                          <a:latin typeface="Montserrat"/>
                          <a:ea typeface="Montserrat"/>
                          <a:cs typeface="Montserrat"/>
                          <a:sym typeface="Montserrat"/>
                        </a:rPr>
                        <a:t>com a métrica de avaliação</a:t>
                      </a:r>
                      <a:endParaRPr>
                        <a:solidFill>
                          <a:srgbClr val="FFFFFF"/>
                        </a:solidFill>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762A1"/>
                    </a:solidFill>
                  </a:tcPr>
                </a:tc>
              </a:tr>
            </a:tbl>
          </a:graphicData>
        </a:graphic>
      </p:graphicFrame>
      <p:sp>
        <p:nvSpPr>
          <p:cNvPr id="122" name="Google Shape;122;p19"/>
          <p:cNvSpPr/>
          <p:nvPr/>
        </p:nvSpPr>
        <p:spPr>
          <a:xfrm>
            <a:off x="3768300" y="942575"/>
            <a:ext cx="2218200" cy="22182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p:nvPr/>
        </p:nvSpPr>
        <p:spPr>
          <a:xfrm>
            <a:off x="6157225" y="942575"/>
            <a:ext cx="2218200" cy="22182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4" name="Google Shape;124;p19"/>
          <p:cNvPicPr preferRelativeResize="0"/>
          <p:nvPr/>
        </p:nvPicPr>
        <p:blipFill>
          <a:blip r:embed="rId3">
            <a:alphaModFix/>
          </a:blip>
          <a:stretch>
            <a:fillRect/>
          </a:stretch>
        </p:blipFill>
        <p:spPr>
          <a:xfrm>
            <a:off x="7839725" y="-214125"/>
            <a:ext cx="1230350" cy="1042900"/>
          </a:xfrm>
          <a:prstGeom prst="rect">
            <a:avLst/>
          </a:prstGeom>
          <a:noFill/>
          <a:ln>
            <a:noFill/>
          </a:ln>
        </p:spPr>
      </p:pic>
      <p:sp>
        <p:nvSpPr>
          <p:cNvPr id="125" name="Google Shape;125;p19"/>
          <p:cNvSpPr txBox="1"/>
          <p:nvPr/>
        </p:nvSpPr>
        <p:spPr>
          <a:xfrm>
            <a:off x="1046125" y="1577125"/>
            <a:ext cx="2351700" cy="145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200">
                <a:latin typeface="Montserrat"/>
                <a:ea typeface="Montserrat"/>
                <a:cs typeface="Montserrat"/>
                <a:sym typeface="Montserrat"/>
              </a:rPr>
              <a:t>Insira as publicações que obtiveram o melhor desempenho de acordo com o critério de avaliação.</a:t>
            </a:r>
            <a:endParaRPr sz="12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a:p>
            <a:pPr indent="0" lvl="0" marL="0" rtl="0" algn="l">
              <a:spcBef>
                <a:spcPts val="0"/>
              </a:spcBef>
              <a:spcAft>
                <a:spcPts val="0"/>
              </a:spcAft>
              <a:buNone/>
            </a:pPr>
            <a:r>
              <a:rPr lang="pt-BR" sz="1200">
                <a:latin typeface="Montserrat"/>
                <a:ea typeface="Montserrat"/>
                <a:cs typeface="Montserrat"/>
                <a:sym typeface="Montserrat"/>
              </a:rPr>
              <a:t>Lembrando que ele precisa estar de acordo com a sua métrica de sucesso.</a:t>
            </a:r>
            <a:endParaRPr sz="1200">
              <a:latin typeface="Montserrat"/>
              <a:ea typeface="Montserrat"/>
              <a:cs typeface="Montserrat"/>
              <a:sym typeface="Montserrat"/>
            </a:endParaRPr>
          </a:p>
        </p:txBody>
      </p:sp>
      <p:sp>
        <p:nvSpPr>
          <p:cNvPr id="126" name="Google Shape;126;p19"/>
          <p:cNvSpPr txBox="1"/>
          <p:nvPr/>
        </p:nvSpPr>
        <p:spPr>
          <a:xfrm>
            <a:off x="4222350" y="1888925"/>
            <a:ext cx="13101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900"/>
              <a:t>[ </a:t>
            </a:r>
            <a:r>
              <a:rPr lang="pt-BR" sz="900"/>
              <a:t>INSIRA IMAG</a:t>
            </a:r>
            <a:r>
              <a:rPr lang="pt-BR" sz="900"/>
              <a:t>EM ]</a:t>
            </a:r>
            <a:endParaRPr sz="900"/>
          </a:p>
        </p:txBody>
      </p:sp>
      <p:sp>
        <p:nvSpPr>
          <p:cNvPr id="127" name="Google Shape;127;p19"/>
          <p:cNvSpPr txBox="1"/>
          <p:nvPr/>
        </p:nvSpPr>
        <p:spPr>
          <a:xfrm>
            <a:off x="6611275" y="1888925"/>
            <a:ext cx="13101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900"/>
              <a:t>[ INSIRA IMAGEM ]</a:t>
            </a:r>
            <a:endParaRPr sz="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p:nvPr/>
        </p:nvSpPr>
        <p:spPr>
          <a:xfrm>
            <a:off x="4118050" y="8150"/>
            <a:ext cx="5026200" cy="5143500"/>
          </a:xfrm>
          <a:prstGeom prst="rect">
            <a:avLst/>
          </a:prstGeom>
          <a:solidFill>
            <a:srgbClr val="FEDD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txBox="1"/>
          <p:nvPr/>
        </p:nvSpPr>
        <p:spPr>
          <a:xfrm>
            <a:off x="5155150" y="1946700"/>
            <a:ext cx="3121800" cy="125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3600">
                <a:solidFill>
                  <a:srgbClr val="FFFFFF"/>
                </a:solidFill>
                <a:latin typeface="Montserrat"/>
                <a:ea typeface="Montserrat"/>
                <a:cs typeface="Montserrat"/>
                <a:sym typeface="Montserrat"/>
              </a:rPr>
              <a:t>INSTAGRAM</a:t>
            </a:r>
            <a:endParaRPr b="1" sz="3600">
              <a:solidFill>
                <a:srgbClr val="FFFFFF"/>
              </a:solidFill>
              <a:latin typeface="Montserrat"/>
              <a:ea typeface="Montserrat"/>
              <a:cs typeface="Montserrat"/>
              <a:sym typeface="Montserrat"/>
            </a:endParaRPr>
          </a:p>
          <a:p>
            <a:pPr indent="0" lvl="0" marL="0" rtl="0" algn="ctr">
              <a:spcBef>
                <a:spcPts val="0"/>
              </a:spcBef>
              <a:spcAft>
                <a:spcPts val="0"/>
              </a:spcAft>
              <a:buNone/>
            </a:pPr>
            <a:r>
              <a:rPr b="1" lang="pt-BR" sz="3600">
                <a:solidFill>
                  <a:srgbClr val="FFFFFF"/>
                </a:solidFill>
                <a:latin typeface="Montserrat"/>
                <a:ea typeface="Montserrat"/>
                <a:cs typeface="Montserrat"/>
                <a:sym typeface="Montserrat"/>
              </a:rPr>
              <a:t>STORIES</a:t>
            </a:r>
            <a:endParaRPr b="1" sz="3600">
              <a:solidFill>
                <a:srgbClr val="FFFFFF"/>
              </a:solidFill>
              <a:latin typeface="Montserrat"/>
              <a:ea typeface="Montserrat"/>
              <a:cs typeface="Montserrat"/>
              <a:sym typeface="Montserrat"/>
            </a:endParaRPr>
          </a:p>
        </p:txBody>
      </p:sp>
      <p:pic>
        <p:nvPicPr>
          <p:cNvPr id="134" name="Google Shape;134;p20"/>
          <p:cNvPicPr preferRelativeResize="0"/>
          <p:nvPr/>
        </p:nvPicPr>
        <p:blipFill>
          <a:blip r:embed="rId3">
            <a:alphaModFix/>
          </a:blip>
          <a:stretch>
            <a:fillRect/>
          </a:stretch>
        </p:blipFill>
        <p:spPr>
          <a:xfrm>
            <a:off x="97900" y="310425"/>
            <a:ext cx="4020149" cy="45226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p:nvPr/>
        </p:nvSpPr>
        <p:spPr>
          <a:xfrm>
            <a:off x="-8150" y="0"/>
            <a:ext cx="455700" cy="5159700"/>
          </a:xfrm>
          <a:prstGeom prst="rect">
            <a:avLst/>
          </a:prstGeom>
          <a:solidFill>
            <a:srgbClr val="FEDD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1"/>
          <p:cNvSpPr txBox="1"/>
          <p:nvPr/>
        </p:nvSpPr>
        <p:spPr>
          <a:xfrm>
            <a:off x="3244500" y="169450"/>
            <a:ext cx="2866500" cy="5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1800">
                <a:solidFill>
                  <a:srgbClr val="FEDD2F"/>
                </a:solidFill>
                <a:latin typeface="Montserrat"/>
                <a:ea typeface="Montserrat"/>
                <a:cs typeface="Montserrat"/>
                <a:sym typeface="Montserrat"/>
              </a:rPr>
              <a:t>INSTAGRAM STORIES</a:t>
            </a:r>
            <a:endParaRPr b="1" sz="1800">
              <a:solidFill>
                <a:srgbClr val="FEDD2F"/>
              </a:solidFill>
              <a:latin typeface="Montserrat"/>
              <a:ea typeface="Montserrat"/>
              <a:cs typeface="Montserrat"/>
              <a:sym typeface="Montserrat"/>
            </a:endParaRPr>
          </a:p>
        </p:txBody>
      </p:sp>
      <p:graphicFrame>
        <p:nvGraphicFramePr>
          <p:cNvPr id="141" name="Google Shape;141;p21"/>
          <p:cNvGraphicFramePr/>
          <p:nvPr/>
        </p:nvGraphicFramePr>
        <p:xfrm>
          <a:off x="1024600" y="2749355"/>
          <a:ext cx="3000000" cy="3000000"/>
        </p:xfrm>
        <a:graphic>
          <a:graphicData uri="http://schemas.openxmlformats.org/drawingml/2006/table">
            <a:tbl>
              <a:tblPr>
                <a:noFill/>
                <a:tableStyleId>{52D55999-2F4A-46A4-884F-FFF8C064F236}</a:tableStyleId>
              </a:tblPr>
              <a:tblGrid>
                <a:gridCol w="1103175"/>
                <a:gridCol w="923875"/>
                <a:gridCol w="1268500"/>
                <a:gridCol w="1011225"/>
                <a:gridCol w="1011125"/>
                <a:gridCol w="1107500"/>
                <a:gridCol w="1500850"/>
              </a:tblGrid>
              <a:tr h="494225">
                <a:tc>
                  <a:txBody>
                    <a:bodyPr/>
                    <a:lstStyle/>
                    <a:p>
                      <a:pPr indent="0" lvl="0" marL="0" rtl="0" algn="l">
                        <a:spcBef>
                          <a:spcPts val="0"/>
                        </a:spcBef>
                        <a:spcAft>
                          <a:spcPts val="0"/>
                        </a:spcAft>
                        <a:buNone/>
                      </a:pPr>
                      <a:r>
                        <a:t/>
                      </a:r>
                      <a:endParaRPr>
                        <a:highlight>
                          <a:srgbClr val="E22A78"/>
                        </a:highlight>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EDD2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EDD2F"/>
                    </a:solidFill>
                  </a:tcPr>
                </a:tc>
                <a:tc>
                  <a:txBody>
                    <a:bodyPr/>
                    <a:lstStyle/>
                    <a:p>
                      <a:pPr indent="0" lvl="0" marL="0" rtl="0" algn="l">
                        <a:spcBef>
                          <a:spcPts val="0"/>
                        </a:spcBef>
                        <a:spcAft>
                          <a:spcPts val="0"/>
                        </a:spcAft>
                        <a:buNone/>
                      </a:pPr>
                      <a:r>
                        <a:rPr lang="pt-BR"/>
                        <a:t> </a:t>
                      </a:r>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EDD2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EDD2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EDD2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EDD2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EDD2F"/>
                    </a:solidFill>
                  </a:tcPr>
                </a:tc>
              </a:tr>
              <a:tr h="1177250">
                <a:tc>
                  <a:txBody>
                    <a:bodyPr/>
                    <a:lstStyle/>
                    <a:p>
                      <a:pPr indent="0" lvl="0" marL="0" rtl="0" algn="l">
                        <a:spcBef>
                          <a:spcPts val="0"/>
                        </a:spcBef>
                        <a:spcAft>
                          <a:spcPts val="0"/>
                        </a:spcAft>
                        <a:buNone/>
                      </a:pPr>
                      <a:r>
                        <a:t/>
                      </a:r>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pt-BR">
                          <a:solidFill>
                            <a:srgbClr val="6AA84F"/>
                          </a:solidFill>
                          <a:latin typeface="Montserrat"/>
                          <a:ea typeface="Montserrat"/>
                          <a:cs typeface="Montserrat"/>
                          <a:sym typeface="Montserrat"/>
                        </a:rPr>
                        <a:t>+ </a:t>
                      </a:r>
                      <a:r>
                        <a:rPr lang="pt-BR">
                          <a:solidFill>
                            <a:schemeClr val="dk1"/>
                          </a:solidFill>
                          <a:latin typeface="Montserrat"/>
                          <a:ea typeface="Montserrat"/>
                          <a:cs typeface="Montserrat"/>
                          <a:sym typeface="Montserrat"/>
                        </a:rPr>
                        <a:t>550</a:t>
                      </a:r>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pt-BR">
                          <a:solidFill>
                            <a:srgbClr val="6AA84F"/>
                          </a:solidFill>
                          <a:latin typeface="Montserrat"/>
                          <a:ea typeface="Montserrat"/>
                          <a:cs typeface="Montserrat"/>
                          <a:sym typeface="Montserrat"/>
                        </a:rPr>
                        <a:t>+ </a:t>
                      </a:r>
                      <a:r>
                        <a:rPr lang="pt-BR">
                          <a:solidFill>
                            <a:schemeClr val="dk1"/>
                          </a:solidFill>
                          <a:latin typeface="Montserrat"/>
                          <a:ea typeface="Montserrat"/>
                          <a:cs typeface="Montserrat"/>
                          <a:sym typeface="Montserrat"/>
                        </a:rPr>
                        <a:t>550</a:t>
                      </a:r>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pt-BR">
                          <a:solidFill>
                            <a:srgbClr val="6AA84F"/>
                          </a:solidFill>
                          <a:latin typeface="Montserrat"/>
                          <a:ea typeface="Montserrat"/>
                          <a:cs typeface="Montserrat"/>
                          <a:sym typeface="Montserrat"/>
                        </a:rPr>
                        <a:t>+ </a:t>
                      </a:r>
                      <a:r>
                        <a:rPr lang="pt-BR">
                          <a:solidFill>
                            <a:schemeClr val="dk1"/>
                          </a:solidFill>
                          <a:latin typeface="Montserrat"/>
                          <a:ea typeface="Montserrat"/>
                          <a:cs typeface="Montserrat"/>
                          <a:sym typeface="Montserrat"/>
                        </a:rPr>
                        <a:t>550</a:t>
                      </a:r>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pt-BR">
                          <a:solidFill>
                            <a:srgbClr val="6AA84F"/>
                          </a:solidFill>
                          <a:latin typeface="Montserrat"/>
                          <a:ea typeface="Montserrat"/>
                          <a:cs typeface="Montserrat"/>
                          <a:sym typeface="Montserrat"/>
                        </a:rPr>
                        <a:t>+ </a:t>
                      </a:r>
                      <a:r>
                        <a:rPr lang="pt-BR">
                          <a:solidFill>
                            <a:schemeClr val="dk1"/>
                          </a:solidFill>
                          <a:latin typeface="Montserrat"/>
                          <a:ea typeface="Montserrat"/>
                          <a:cs typeface="Montserrat"/>
                          <a:sym typeface="Montserrat"/>
                        </a:rPr>
                        <a:t>550</a:t>
                      </a:r>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pt-BR">
                          <a:solidFill>
                            <a:srgbClr val="6AA84F"/>
                          </a:solidFill>
                          <a:latin typeface="Montserrat"/>
                          <a:ea typeface="Montserrat"/>
                          <a:cs typeface="Montserrat"/>
                          <a:sym typeface="Montserrat"/>
                        </a:rPr>
                        <a:t>+ </a:t>
                      </a:r>
                      <a:r>
                        <a:rPr lang="pt-BR">
                          <a:solidFill>
                            <a:schemeClr val="dk1"/>
                          </a:solidFill>
                          <a:latin typeface="Montserrat"/>
                          <a:ea typeface="Montserrat"/>
                          <a:cs typeface="Montserrat"/>
                          <a:sym typeface="Montserrat"/>
                        </a:rPr>
                        <a:t>550</a:t>
                      </a:r>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pt-BR">
                          <a:solidFill>
                            <a:srgbClr val="6AA84F"/>
                          </a:solidFill>
                          <a:latin typeface="Montserrat"/>
                          <a:ea typeface="Montserrat"/>
                          <a:cs typeface="Montserrat"/>
                          <a:sym typeface="Montserrat"/>
                        </a:rPr>
                        <a:t>+ </a:t>
                      </a:r>
                      <a:r>
                        <a:rPr lang="pt-BR">
                          <a:solidFill>
                            <a:schemeClr val="dk1"/>
                          </a:solidFill>
                          <a:latin typeface="Montserrat"/>
                          <a:ea typeface="Montserrat"/>
                          <a:cs typeface="Montserrat"/>
                          <a:sym typeface="Montserrat"/>
                        </a:rPr>
                        <a:t>550</a:t>
                      </a:r>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407850">
                <a:tc>
                  <a:txBody>
                    <a:bodyPr/>
                    <a:lstStyle/>
                    <a:p>
                      <a:pPr indent="0" lvl="0" marL="0" rtl="0" algn="l">
                        <a:spcBef>
                          <a:spcPts val="0"/>
                        </a:spcBef>
                        <a:spcAft>
                          <a:spcPts val="0"/>
                        </a:spcAft>
                        <a:buNone/>
                      </a:pPr>
                      <a:r>
                        <a:t/>
                      </a:r>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78BDF6"/>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78BDF6"/>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78BDF6"/>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78BDF6"/>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78BDF6"/>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78BDF6"/>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78BDF6"/>
                    </a:solidFill>
                  </a:tcPr>
                </a:tc>
              </a:tr>
            </a:tbl>
          </a:graphicData>
        </a:graphic>
      </p:graphicFrame>
      <p:sp>
        <p:nvSpPr>
          <p:cNvPr id="142" name="Google Shape;142;p21"/>
          <p:cNvSpPr txBox="1"/>
          <p:nvPr/>
        </p:nvSpPr>
        <p:spPr>
          <a:xfrm>
            <a:off x="1196300" y="3589650"/>
            <a:ext cx="765000" cy="3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Montserrat"/>
                <a:ea typeface="Montserrat"/>
                <a:cs typeface="Montserrat"/>
                <a:sym typeface="Montserrat"/>
              </a:rPr>
              <a:t>TOTAL</a:t>
            </a:r>
            <a:endParaRPr>
              <a:latin typeface="Montserrat"/>
              <a:ea typeface="Montserrat"/>
              <a:cs typeface="Montserrat"/>
              <a:sym typeface="Montserrat"/>
            </a:endParaRPr>
          </a:p>
        </p:txBody>
      </p:sp>
      <p:sp>
        <p:nvSpPr>
          <p:cNvPr id="143" name="Google Shape;143;p21"/>
          <p:cNvSpPr txBox="1"/>
          <p:nvPr/>
        </p:nvSpPr>
        <p:spPr>
          <a:xfrm>
            <a:off x="2127775" y="2833325"/>
            <a:ext cx="9099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050">
                <a:latin typeface="Montserrat"/>
                <a:ea typeface="Montserrat"/>
                <a:cs typeface="Montserrat"/>
                <a:sym typeface="Montserrat"/>
              </a:rPr>
              <a:t>Interações</a:t>
            </a:r>
            <a:endParaRPr>
              <a:latin typeface="Montserrat"/>
              <a:ea typeface="Montserrat"/>
              <a:cs typeface="Montserrat"/>
              <a:sym typeface="Montserrat"/>
            </a:endParaRPr>
          </a:p>
        </p:txBody>
      </p:sp>
      <p:sp>
        <p:nvSpPr>
          <p:cNvPr id="144" name="Google Shape;144;p21"/>
          <p:cNvSpPr txBox="1"/>
          <p:nvPr/>
        </p:nvSpPr>
        <p:spPr>
          <a:xfrm>
            <a:off x="3092650" y="2839850"/>
            <a:ext cx="1259700" cy="32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050">
                <a:latin typeface="Montserrat"/>
                <a:ea typeface="Montserrat"/>
                <a:cs typeface="Montserrat"/>
                <a:sym typeface="Montserrat"/>
              </a:rPr>
              <a:t>Visitas ao perfil</a:t>
            </a:r>
            <a:endParaRPr>
              <a:latin typeface="Montserrat"/>
              <a:ea typeface="Montserrat"/>
              <a:cs typeface="Montserrat"/>
              <a:sym typeface="Montserrat"/>
            </a:endParaRPr>
          </a:p>
        </p:txBody>
      </p:sp>
      <p:sp>
        <p:nvSpPr>
          <p:cNvPr id="145" name="Google Shape;145;p21"/>
          <p:cNvSpPr txBox="1"/>
          <p:nvPr/>
        </p:nvSpPr>
        <p:spPr>
          <a:xfrm>
            <a:off x="4346775" y="2839850"/>
            <a:ext cx="984600" cy="32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050">
                <a:latin typeface="Montserrat"/>
                <a:ea typeface="Montserrat"/>
                <a:cs typeface="Montserrat"/>
                <a:sym typeface="Montserrat"/>
              </a:rPr>
              <a:t>Cliques no link</a:t>
            </a:r>
            <a:endParaRPr>
              <a:latin typeface="Montserrat"/>
              <a:ea typeface="Montserrat"/>
              <a:cs typeface="Montserrat"/>
              <a:sym typeface="Montserrat"/>
            </a:endParaRPr>
          </a:p>
        </p:txBody>
      </p:sp>
      <p:sp>
        <p:nvSpPr>
          <p:cNvPr id="146" name="Google Shape;146;p21"/>
          <p:cNvSpPr txBox="1"/>
          <p:nvPr/>
        </p:nvSpPr>
        <p:spPr>
          <a:xfrm>
            <a:off x="5385800" y="2839850"/>
            <a:ext cx="9567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050">
                <a:latin typeface="Montserrat"/>
                <a:ea typeface="Montserrat"/>
                <a:cs typeface="Montserrat"/>
                <a:sym typeface="Montserrat"/>
              </a:rPr>
              <a:t>Impressões</a:t>
            </a:r>
            <a:endParaRPr>
              <a:latin typeface="Montserrat"/>
              <a:ea typeface="Montserrat"/>
              <a:cs typeface="Montserrat"/>
              <a:sym typeface="Montserrat"/>
            </a:endParaRPr>
          </a:p>
        </p:txBody>
      </p:sp>
      <p:sp>
        <p:nvSpPr>
          <p:cNvPr id="147" name="Google Shape;147;p21"/>
          <p:cNvSpPr txBox="1"/>
          <p:nvPr/>
        </p:nvSpPr>
        <p:spPr>
          <a:xfrm>
            <a:off x="6399100" y="2800225"/>
            <a:ext cx="1050900" cy="32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050">
                <a:latin typeface="Montserrat"/>
                <a:ea typeface="Montserrat"/>
                <a:cs typeface="Montserrat"/>
                <a:sym typeface="Montserrat"/>
              </a:rPr>
              <a:t>Toques para avançar</a:t>
            </a:r>
            <a:endParaRPr>
              <a:latin typeface="Montserrat"/>
              <a:ea typeface="Montserrat"/>
              <a:cs typeface="Montserrat"/>
              <a:sym typeface="Montserrat"/>
            </a:endParaRPr>
          </a:p>
        </p:txBody>
      </p:sp>
      <p:sp>
        <p:nvSpPr>
          <p:cNvPr id="148" name="Google Shape;148;p21"/>
          <p:cNvSpPr txBox="1"/>
          <p:nvPr/>
        </p:nvSpPr>
        <p:spPr>
          <a:xfrm>
            <a:off x="7450000" y="2839850"/>
            <a:ext cx="15345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050">
                <a:latin typeface="Montserrat"/>
                <a:ea typeface="Montserrat"/>
                <a:cs typeface="Montserrat"/>
                <a:sym typeface="Montserrat"/>
              </a:rPr>
              <a:t>Compartilhamentos</a:t>
            </a:r>
            <a:endParaRPr>
              <a:latin typeface="Montserrat"/>
              <a:ea typeface="Montserrat"/>
              <a:cs typeface="Montserrat"/>
              <a:sym typeface="Montserrat"/>
            </a:endParaRPr>
          </a:p>
        </p:txBody>
      </p:sp>
      <p:sp>
        <p:nvSpPr>
          <p:cNvPr id="149" name="Google Shape;149;p21"/>
          <p:cNvSpPr txBox="1"/>
          <p:nvPr/>
        </p:nvSpPr>
        <p:spPr>
          <a:xfrm>
            <a:off x="1024602" y="4454425"/>
            <a:ext cx="11562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050">
                <a:solidFill>
                  <a:schemeClr val="lt1"/>
                </a:solidFill>
                <a:latin typeface="Montserrat"/>
                <a:ea typeface="Montserrat"/>
                <a:cs typeface="Montserrat"/>
                <a:sym typeface="Montserrat"/>
              </a:rPr>
              <a:t>Porcentagem</a:t>
            </a:r>
            <a:endParaRPr>
              <a:solidFill>
                <a:schemeClr val="lt1"/>
              </a:solidFill>
              <a:latin typeface="Montserrat"/>
              <a:ea typeface="Montserrat"/>
              <a:cs typeface="Montserrat"/>
              <a:sym typeface="Montserrat"/>
            </a:endParaRPr>
          </a:p>
        </p:txBody>
      </p:sp>
      <p:graphicFrame>
        <p:nvGraphicFramePr>
          <p:cNvPr id="150" name="Google Shape;150;p21"/>
          <p:cNvGraphicFramePr/>
          <p:nvPr/>
        </p:nvGraphicFramePr>
        <p:xfrm>
          <a:off x="1024600" y="948700"/>
          <a:ext cx="3000000" cy="3000000"/>
        </p:xfrm>
        <a:graphic>
          <a:graphicData uri="http://schemas.openxmlformats.org/drawingml/2006/table">
            <a:tbl>
              <a:tblPr>
                <a:noFill/>
                <a:tableStyleId>{52D55999-2F4A-46A4-884F-FFF8C064F236}</a:tableStyleId>
              </a:tblPr>
              <a:tblGrid>
                <a:gridCol w="7569625"/>
              </a:tblGrid>
              <a:tr h="1209075">
                <a:tc>
                  <a:txBody>
                    <a:bodyPr/>
                    <a:lstStyle/>
                    <a:p>
                      <a:pPr indent="0" lvl="0" marL="0" rtl="0" algn="l">
                        <a:spcBef>
                          <a:spcPts val="0"/>
                        </a:spcBef>
                        <a:spcAft>
                          <a:spcPts val="0"/>
                        </a:spcAft>
                        <a:buClr>
                          <a:schemeClr val="dk1"/>
                        </a:buClr>
                        <a:buSzPts val="1100"/>
                        <a:buFont typeface="Arial"/>
                        <a:buNone/>
                      </a:pPr>
                      <a:r>
                        <a:rPr lang="pt-BR" sz="1200">
                          <a:solidFill>
                            <a:schemeClr val="dk1"/>
                          </a:solidFill>
                          <a:latin typeface="Montserrat"/>
                          <a:ea typeface="Montserrat"/>
                          <a:cs typeface="Montserrat"/>
                          <a:sym typeface="Montserrat"/>
                        </a:rPr>
                        <a:t>Explique um pouco do processo de criação dos posts. Que tipo de mídia foi utilizada? Quantas publicações foram feitas? Qual a frequência de publicações nos Stories durante os dias analisados?</a:t>
                      </a:r>
                      <a:endParaRPr sz="12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pt-BR" sz="1200">
                          <a:solidFill>
                            <a:schemeClr val="dk1"/>
                          </a:solidFill>
                          <a:latin typeface="Montserrat"/>
                          <a:ea typeface="Montserrat"/>
                          <a:cs typeface="Montserrat"/>
                          <a:sym typeface="Montserrat"/>
                        </a:rPr>
                        <a:t>Explique toda a estratégia referente ao período analisado aqui.</a:t>
                      </a:r>
                      <a:endParaRPr/>
                    </a:p>
                  </a:txBody>
                  <a:tcPr marT="91425" marB="91425" marR="91425" marL="91425"/>
                </a:tc>
              </a:tr>
            </a:tbl>
          </a:graphicData>
        </a:graphic>
      </p:graphicFrame>
      <p:sp>
        <p:nvSpPr>
          <p:cNvPr id="151" name="Google Shape;151;p21"/>
          <p:cNvSpPr txBox="1"/>
          <p:nvPr/>
        </p:nvSpPr>
        <p:spPr>
          <a:xfrm>
            <a:off x="1024606" y="2332800"/>
            <a:ext cx="14862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F1C232"/>
                </a:solidFill>
                <a:latin typeface="Montserrat"/>
                <a:ea typeface="Montserrat"/>
                <a:cs typeface="Montserrat"/>
                <a:sym typeface="Montserrat"/>
              </a:rPr>
              <a:t>Métricas</a:t>
            </a:r>
            <a:endParaRPr>
              <a:solidFill>
                <a:srgbClr val="F1C232"/>
              </a:solidFill>
              <a:latin typeface="Montserrat"/>
              <a:ea typeface="Montserrat"/>
              <a:cs typeface="Montserrat"/>
              <a:sym typeface="Montserrat"/>
            </a:endParaRPr>
          </a:p>
        </p:txBody>
      </p:sp>
      <p:sp>
        <p:nvSpPr>
          <p:cNvPr id="152" name="Google Shape;152;p21"/>
          <p:cNvSpPr txBox="1"/>
          <p:nvPr/>
        </p:nvSpPr>
        <p:spPr>
          <a:xfrm>
            <a:off x="1024606" y="553300"/>
            <a:ext cx="14862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F1C232"/>
                </a:solidFill>
                <a:latin typeface="Montserrat"/>
                <a:ea typeface="Montserrat"/>
                <a:cs typeface="Montserrat"/>
                <a:sym typeface="Montserrat"/>
              </a:rPr>
              <a:t>Estratégia</a:t>
            </a:r>
            <a:endParaRPr>
              <a:solidFill>
                <a:srgbClr val="F1C232"/>
              </a:solidFill>
              <a:latin typeface="Montserrat"/>
              <a:ea typeface="Montserrat"/>
              <a:cs typeface="Montserrat"/>
              <a:sym typeface="Montserrat"/>
            </a:endParaRPr>
          </a:p>
        </p:txBody>
      </p:sp>
      <p:pic>
        <p:nvPicPr>
          <p:cNvPr id="153" name="Google Shape;153;p21"/>
          <p:cNvPicPr preferRelativeResize="0"/>
          <p:nvPr/>
        </p:nvPicPr>
        <p:blipFill>
          <a:blip r:embed="rId3">
            <a:alphaModFix/>
          </a:blip>
          <a:stretch>
            <a:fillRect/>
          </a:stretch>
        </p:blipFill>
        <p:spPr>
          <a:xfrm>
            <a:off x="8003473" y="-17375"/>
            <a:ext cx="1140525" cy="9667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