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8"/>
  </p:notesMasterIdLst>
  <p:sldIdLst>
    <p:sldId id="267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68" r:id="rId18"/>
    <p:sldId id="263" r:id="rId19"/>
    <p:sldId id="264" r:id="rId20"/>
    <p:sldId id="256" r:id="rId21"/>
    <p:sldId id="257" r:id="rId22"/>
    <p:sldId id="258" r:id="rId23"/>
    <p:sldId id="259" r:id="rId24"/>
    <p:sldId id="260" r:id="rId25"/>
    <p:sldId id="261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5E42D26-2371-4FC0-932C-DFE0DAF95F37}">
          <p14:sldIdLst>
            <p14:sldId id="267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68"/>
            <p14:sldId id="263"/>
            <p14:sldId id="264"/>
            <p14:sldId id="256"/>
            <p14:sldId id="257"/>
            <p14:sldId id="258"/>
            <p14:sldId id="259"/>
            <p14:sldId id="260"/>
            <p14:sldId id="261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319E-1365-40CC-9535-3CDB91BB356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378F4-742A-4DB3-AF52-886EFB6F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2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78F4-742A-4DB3-AF52-886EFB6F45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October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October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tags-and-attribut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69892" y="6211669"/>
            <a:ext cx="166859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pc="-100" dirty="0" smtClean="0">
                <a:latin typeface="Adobe Caslon Pro Bold" pitchFamily="18" charset="0"/>
                <a:ea typeface="+mj-ea"/>
                <a:cs typeface="+mj-cs"/>
              </a:rPr>
              <a:t>R Santosh </a:t>
            </a:r>
            <a:r>
              <a:rPr lang="en-US" spc="-100" dirty="0" smtClean="0">
                <a:latin typeface="Adobe Caslon Pro Bold" pitchFamily="18" charset="0"/>
                <a:ea typeface="+mj-ea"/>
                <a:cs typeface="+mj-cs"/>
              </a:rPr>
              <a:t>Reddy</a:t>
            </a:r>
          </a:p>
          <a:p>
            <a:pPr algn="ctr"/>
            <a:r>
              <a:rPr lang="en-US" spc="-100" smtClean="0">
                <a:latin typeface="Adobe Caslon Pro Bold" pitchFamily="18" charset="0"/>
                <a:ea typeface="+mj-ea"/>
                <a:cs typeface="+mj-cs"/>
              </a:rPr>
              <a:t>Learner……..</a:t>
            </a:r>
            <a:endParaRPr lang="en-US" spc="-100" dirty="0" smtClean="0">
              <a:latin typeface="Adobe Caslon Pro Bold" pitchFamily="18" charset="0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85380" y="2586565"/>
            <a:ext cx="3133677" cy="1136896"/>
            <a:chOff x="763620" y="1706454"/>
            <a:chExt cx="3133677" cy="1136896"/>
          </a:xfrm>
        </p:grpSpPr>
        <p:sp>
          <p:nvSpPr>
            <p:cNvPr id="6" name="Rectangle 5"/>
            <p:cNvSpPr/>
            <p:nvPr/>
          </p:nvSpPr>
          <p:spPr>
            <a:xfrm>
              <a:off x="2157900" y="1920959"/>
              <a:ext cx="5132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spc="-100" dirty="0" smtClean="0">
                  <a:solidFill>
                    <a:srgbClr val="D2533C"/>
                  </a:solidFill>
                  <a:ea typeface="+mj-ea"/>
                  <a:cs typeface="+mj-cs"/>
                </a:rPr>
                <a:t>&amp;</a:t>
              </a:r>
              <a:endParaRPr lang="en-US" dirty="0"/>
            </a:p>
          </p:txBody>
        </p:sp>
        <p:pic>
          <p:nvPicPr>
            <p:cNvPr id="1026" name="Picture 2" descr="C:\Users\srabada\Desktop\Training\logo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620" y="1706454"/>
              <a:ext cx="1179153" cy="113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C:\Users\srabada\Desktop\16407404782_1be42bc8f8_o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392" y="1862449"/>
              <a:ext cx="824905" cy="82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68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Rest and Spread 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7" y="792080"/>
            <a:ext cx="6089904" cy="55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Object Literals Extensions</a:t>
            </a:r>
            <a:b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</a:br>
            <a:endParaRPr lang="en-US" dirty="0">
              <a:solidFill>
                <a:srgbClr val="00206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252" y="792080"/>
            <a:ext cx="6152132" cy="55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Destructuring</a:t>
            </a:r>
            <a:b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</a:br>
            <a:endParaRPr lang="en-US" dirty="0">
              <a:solidFill>
                <a:srgbClr val="00206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1766067"/>
            <a:ext cx="5305425" cy="331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0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For … of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647163"/>
            <a:ext cx="6353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7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Template </a:t>
            </a:r>
            <a: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Literals</a:t>
            </a:r>
            <a:endParaRPr lang="en-US" dirty="0">
              <a:solidFill>
                <a:srgbClr val="00206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1634114"/>
            <a:ext cx="4505510" cy="380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Es6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792080"/>
            <a:ext cx="6089904" cy="557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9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Es6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19" y="792080"/>
            <a:ext cx="6097061" cy="55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9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4735" y="1329022"/>
            <a:ext cx="46875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pc="-100" dirty="0" smtClean="0">
                <a:solidFill>
                  <a:srgbClr val="D2533C"/>
                </a:solidFill>
                <a:ea typeface="+mj-ea"/>
                <a:cs typeface="+mj-cs"/>
              </a:rPr>
              <a:t>React Fundamentals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9766" y="2643295"/>
            <a:ext cx="18473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endParaRPr lang="en-US" sz="2000" dirty="0" smtClean="0">
              <a:latin typeface="Adobe Caslon Pro Bold" pitchFamily="18" charset="0"/>
            </a:endParaRPr>
          </a:p>
        </p:txBody>
      </p:sp>
      <p:pic>
        <p:nvPicPr>
          <p:cNvPr id="1026" name="Picture 2" descr="C:\Users\srabada\Desktop\Training\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9" y="1114517"/>
            <a:ext cx="1179153" cy="11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79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4" name="Picture 2" descr="C:\Users\srabada\Desktop\virual-DOM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9" y="2469764"/>
            <a:ext cx="4605476" cy="17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HTML</a:t>
            </a:r>
          </a:p>
          <a:p>
            <a:r>
              <a:rPr lang="en-US" dirty="0" smtClean="0"/>
              <a:t>2. CSS</a:t>
            </a:r>
          </a:p>
          <a:p>
            <a:r>
              <a:rPr lang="en-US" dirty="0" smtClean="0"/>
              <a:t>3. JavaScript</a:t>
            </a:r>
          </a:p>
          <a:p>
            <a:r>
              <a:rPr lang="en-US" dirty="0" smtClean="0"/>
              <a:t>4. Good to have ES6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 (Sublime)</a:t>
            </a:r>
          </a:p>
          <a:p>
            <a:r>
              <a:rPr lang="en-US" dirty="0" smtClean="0"/>
              <a:t>Node (to render pages)</a:t>
            </a:r>
          </a:p>
          <a:p>
            <a:r>
              <a:rPr lang="en-US" dirty="0" smtClean="0"/>
              <a:t>Express (Node package module for Node)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84" y="1722978"/>
            <a:ext cx="2980459" cy="379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sz="half" idx="1"/>
          </p:nvPr>
        </p:nvSpPr>
        <p:spPr>
          <a:xfrm>
            <a:off x="457200" y="968375"/>
            <a:ext cx="2481263" cy="5422900"/>
          </a:xfrm>
          <a:solidFill>
            <a:srgbClr val="FFFF0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Can I use?</a:t>
            </a:r>
            <a:endParaRPr lang="en-US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1" name="Picture 10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68375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5570738" cy="471830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Is Open source, but maintained by Facebook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the “V” (or view) in MVC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Is ideal for large-scale, single page applications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Uses a high speed virtual DOM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Uses a clean and easy-to-understand JSX syntax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facebook.github.io/react/docs/tags-and-attributes.html</a:t>
            </a:r>
            <a:r>
              <a:rPr lang="en-US" dirty="0" smtClean="0"/>
              <a:t> 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027938" y="1673352"/>
            <a:ext cx="2658862" cy="4718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55544" y="2072847"/>
            <a:ext cx="2124724" cy="1846556"/>
            <a:chOff x="6420033" y="1945688"/>
            <a:chExt cx="2124724" cy="1846556"/>
          </a:xfrm>
        </p:grpSpPr>
        <p:sp>
          <p:nvSpPr>
            <p:cNvPr id="7" name="Oval 6"/>
            <p:cNvSpPr/>
            <p:nvPr/>
          </p:nvSpPr>
          <p:spPr>
            <a:xfrm>
              <a:off x="6968971" y="1945688"/>
              <a:ext cx="932155" cy="923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420033" y="2868966"/>
              <a:ext cx="932155" cy="923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12602" y="2868966"/>
              <a:ext cx="932155" cy="923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React So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1574"/>
            <a:ext cx="8229600" cy="3325426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Calibri"/>
              </a:rPr>
              <a:t>JS objects are faster than DOM objects.</a:t>
            </a:r>
          </a:p>
          <a:p>
            <a:r>
              <a:rPr lang="en-US" sz="2800" dirty="0" smtClean="0">
                <a:cs typeface="Calibri"/>
              </a:rPr>
              <a:t>The Real virtual DOM is a JS object.</a:t>
            </a:r>
          </a:p>
          <a:p>
            <a:r>
              <a:rPr lang="en-US" sz="2800" dirty="0" smtClean="0">
                <a:cs typeface="Calibri"/>
              </a:rPr>
              <a:t>React never reads from the “real” DOM.</a:t>
            </a:r>
          </a:p>
          <a:p>
            <a:r>
              <a:rPr lang="en-US" sz="2800" dirty="0" smtClean="0">
                <a:cs typeface="Calibri"/>
              </a:rPr>
              <a:t>React only writes to the real DOM if needed.</a:t>
            </a:r>
          </a:p>
          <a:p>
            <a:r>
              <a:rPr lang="en-US" sz="2800" dirty="0" smtClean="0">
                <a:cs typeface="Calibri"/>
              </a:rPr>
              <a:t>React efficiently handles DOM updates.</a:t>
            </a:r>
            <a:endParaRPr lang="en-US" sz="28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  <p:pic>
        <p:nvPicPr>
          <p:cNvPr id="15362" name="Picture 2" descr="C:\Users\srabada\Desktop\virual-DO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62" y="1524000"/>
            <a:ext cx="4605476" cy="17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of Creating a React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ES5: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Profile=</a:t>
            </a:r>
            <a:r>
              <a:rPr lang="en-US" dirty="0" err="1" smtClean="0"/>
              <a:t>React.createClass</a:t>
            </a:r>
            <a:r>
              <a:rPr lang="en-US" dirty="0" smtClean="0"/>
              <a:t>({</a:t>
            </a:r>
          </a:p>
          <a:p>
            <a:pPr marL="274320" lvl="1" indent="0">
              <a:buNone/>
            </a:pPr>
            <a:r>
              <a:rPr lang="en-US" dirty="0" smtClean="0"/>
              <a:t>render: function(){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return()</a:t>
            </a:r>
          </a:p>
          <a:p>
            <a:pPr marL="27432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ES6: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Profile extends </a:t>
            </a:r>
            <a:r>
              <a:rPr lang="en-US" dirty="0" err="1" smtClean="0"/>
              <a:t>React.Component</a:t>
            </a: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/>
              <a:t>r</a:t>
            </a:r>
            <a:r>
              <a:rPr lang="en-US" dirty="0" smtClean="0"/>
              <a:t>ender(){</a:t>
            </a:r>
          </a:p>
          <a:p>
            <a:pPr marL="274320" lvl="1" indent="0">
              <a:buNone/>
            </a:pPr>
            <a:r>
              <a:rPr lang="en-US" dirty="0" smtClean="0"/>
              <a:t>	return()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	specs and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Props and States</a:t>
            </a:r>
          </a:p>
          <a:p>
            <a:r>
              <a:rPr lang="en-US" dirty="0" smtClean="0"/>
              <a:t>refs</a:t>
            </a:r>
          </a:p>
          <a:p>
            <a:r>
              <a:rPr lang="en-US" dirty="0" err="1" smtClean="0"/>
              <a:t>getInitialState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getDefaultProps</a:t>
            </a:r>
            <a:r>
              <a:rPr lang="en-US" dirty="0" smtClean="0"/>
              <a:t>()</a:t>
            </a:r>
          </a:p>
          <a:p>
            <a:r>
              <a:rPr lang="en-US" dirty="0" err="1"/>
              <a:t>defaultProps</a:t>
            </a:r>
            <a:endParaRPr lang="en-US" dirty="0" smtClean="0"/>
          </a:p>
          <a:p>
            <a:r>
              <a:rPr lang="en-US" dirty="0" err="1" smtClean="0"/>
              <a:t>propTypes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LifeCycle</a:t>
            </a:r>
            <a:r>
              <a:rPr lang="en-US" dirty="0" smtClean="0"/>
              <a:t> Methods</a:t>
            </a:r>
          </a:p>
          <a:p>
            <a:r>
              <a:rPr lang="en-US" dirty="0" err="1" smtClean="0"/>
              <a:t>componentWillMount</a:t>
            </a:r>
            <a:endParaRPr lang="en-US" dirty="0" smtClean="0"/>
          </a:p>
          <a:p>
            <a:r>
              <a:rPr lang="en-US" dirty="0" err="1" smtClean="0"/>
              <a:t>componentDidMount</a:t>
            </a:r>
            <a:endParaRPr lang="en-US" dirty="0" smtClean="0"/>
          </a:p>
          <a:p>
            <a:r>
              <a:rPr lang="en-US" dirty="0" err="1" smtClean="0"/>
              <a:t>componentWillUnmount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5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973360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 way data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/ One way</a:t>
                      </a:r>
                      <a:r>
                        <a:rPr lang="en-US" baseline="0" dirty="0" smtClean="0"/>
                        <a:t> data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this.state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this.props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Virutal</a:t>
                      </a:r>
                      <a:r>
                        <a:rPr lang="en-US" baseline="0" dirty="0" smtClean="0"/>
                        <a:t> 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 (Flux)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49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pic>
        <p:nvPicPr>
          <p:cNvPr id="12" name="Content Placeholder 11" descr="V70cSE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30" r="-13330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11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first </a:t>
            </a:r>
            <a:r>
              <a:rPr lang="en-US" b="1" dirty="0" smtClean="0"/>
              <a:t>component</a:t>
            </a:r>
          </a:p>
          <a:p>
            <a:r>
              <a:rPr lang="en-US" b="1" dirty="0" smtClean="0"/>
              <a:t>Using </a:t>
            </a:r>
            <a:r>
              <a:rPr lang="en-US" b="1" dirty="0"/>
              <a:t>props</a:t>
            </a:r>
          </a:p>
          <a:p>
            <a:r>
              <a:rPr lang="en-US" b="1" dirty="0"/>
              <a:t>Using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91" y="461639"/>
            <a:ext cx="652878" cy="6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Overview</a:t>
            </a:r>
            <a:endParaRPr lang="en-US" b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96" y="792079"/>
            <a:ext cx="5715000" cy="557784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New syntax :</a:t>
            </a:r>
          </a:p>
          <a:p>
            <a:pPr lvl="8"/>
            <a:r>
              <a:rPr lang="en-US" sz="1600" dirty="0" smtClean="0">
                <a:solidFill>
                  <a:srgbClr val="002060"/>
                </a:solidFill>
                <a:ea typeface="Adobe Gothic Std B" pitchFamily="34" charset="-128"/>
              </a:rPr>
              <a:t>let, const and block Scoping</a:t>
            </a:r>
          </a:p>
          <a:p>
            <a:pPr lvl="8"/>
            <a:r>
              <a:rPr lang="en-US" sz="1600" dirty="0" smtClean="0">
                <a:solidFill>
                  <a:srgbClr val="002060"/>
                </a:solidFill>
                <a:ea typeface="Adobe Gothic Std B" pitchFamily="34" charset="-128"/>
              </a:rPr>
              <a:t>Arrow </a:t>
            </a:r>
            <a:r>
              <a:rPr lang="en-US" sz="1600" dirty="0">
                <a:solidFill>
                  <a:srgbClr val="002060"/>
                </a:solidFill>
                <a:ea typeface="Adobe Gothic Std B" pitchFamily="34" charset="-128"/>
              </a:rPr>
              <a:t>Function =&gt;</a:t>
            </a:r>
          </a:p>
          <a:p>
            <a:pPr lvl="8"/>
            <a:r>
              <a:rPr lang="en-US" sz="1600" dirty="0">
                <a:solidFill>
                  <a:srgbClr val="002060"/>
                </a:solidFill>
                <a:ea typeface="Adobe Gothic Std B" pitchFamily="34" charset="-128"/>
              </a:rPr>
              <a:t>Default Function Parameters</a:t>
            </a:r>
          </a:p>
          <a:p>
            <a:pPr lvl="8"/>
            <a:r>
              <a:rPr lang="en-US" sz="1600" dirty="0">
                <a:solidFill>
                  <a:srgbClr val="002060"/>
                </a:solidFill>
                <a:ea typeface="Adobe Gothic Std B" pitchFamily="34" charset="-128"/>
              </a:rPr>
              <a:t>Rest and Spread …</a:t>
            </a:r>
          </a:p>
          <a:p>
            <a:pPr lvl="8"/>
            <a:r>
              <a:rPr lang="en-US" sz="1600" dirty="0">
                <a:solidFill>
                  <a:srgbClr val="002060"/>
                </a:solidFill>
                <a:ea typeface="Adobe Gothic Std B" pitchFamily="34" charset="-128"/>
              </a:rPr>
              <a:t>Object Literals Extensions</a:t>
            </a:r>
          </a:p>
          <a:p>
            <a:pPr lvl="8"/>
            <a:r>
              <a:rPr lang="en-US" sz="1600" dirty="0">
                <a:solidFill>
                  <a:srgbClr val="002060"/>
                </a:solidFill>
                <a:ea typeface="Adobe Gothic Std B" pitchFamily="34" charset="-128"/>
              </a:rPr>
              <a:t>Destructuring</a:t>
            </a:r>
          </a:p>
          <a:p>
            <a:pPr lvl="8"/>
            <a:r>
              <a:rPr lang="en-US" sz="1600" dirty="0">
                <a:solidFill>
                  <a:srgbClr val="002060"/>
                </a:solidFill>
                <a:ea typeface="Adobe Gothic Std B" pitchFamily="34" charset="-128"/>
              </a:rPr>
              <a:t>For … of Loops</a:t>
            </a:r>
          </a:p>
          <a:p>
            <a:pPr lvl="8"/>
            <a:r>
              <a:rPr lang="en-US" sz="1600" dirty="0">
                <a:solidFill>
                  <a:srgbClr val="002060"/>
                </a:solidFill>
                <a:ea typeface="Adobe Gothic Std B" pitchFamily="34" charset="-128"/>
              </a:rPr>
              <a:t>Template </a:t>
            </a:r>
            <a:r>
              <a:rPr lang="en-US" sz="1600" dirty="0" smtClean="0">
                <a:solidFill>
                  <a:srgbClr val="002060"/>
                </a:solidFill>
                <a:ea typeface="Adobe Gothic Std B" pitchFamily="34" charset="-128"/>
              </a:rPr>
              <a:t>Literals</a:t>
            </a:r>
            <a:endParaRPr lang="en-US" sz="2800" dirty="0" smtClean="0">
              <a:solidFill>
                <a:srgbClr val="002060"/>
              </a:solidFill>
              <a:ea typeface="Adobe Gothic Std B" pitchFamily="34" charset="-128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Es6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New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96" y="792079"/>
            <a:ext cx="5715000" cy="557784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l</a:t>
            </a:r>
            <a:r>
              <a:rPr lang="en-US" sz="1800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et, const and block Scoping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Arrow Function =&gt;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Default Function Parameters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Rest and Spread …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Object Literals Extensions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Destructuring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For … of Loops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Template Literals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let 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and block Scoping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792081"/>
            <a:ext cx="6089904" cy="55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0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const</a:t>
            </a:r>
            <a:endParaRPr lang="en-US" dirty="0">
              <a:solidFill>
                <a:srgbClr val="00206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5" y="792080"/>
            <a:ext cx="6101215" cy="557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Arrow Function =&gt;</a:t>
            </a:r>
            <a:b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</a:br>
            <a:endParaRPr lang="en-US" dirty="0">
              <a:solidFill>
                <a:srgbClr val="00206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792080"/>
            <a:ext cx="6089904" cy="55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0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Arrow Function </a:t>
            </a:r>
            <a: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=&gt;</a:t>
            </a:r>
            <a:b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(Lexical Scope)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</a:br>
            <a:endParaRPr lang="en-US" dirty="0">
              <a:solidFill>
                <a:srgbClr val="00206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74" y="792080"/>
            <a:ext cx="6113626" cy="558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5582087"/>
          </a:xfrm>
          <a:solidFill>
            <a:srgbClr val="FFFF00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Default </a:t>
            </a:r>
            <a:r>
              <a:rPr lang="en-US" dirty="0" smtClean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Function </a:t>
            </a:r>
            <a:r>
              <a:rPr lang="en-US" dirty="0">
                <a:solidFill>
                  <a:srgbClr val="002060"/>
                </a:solidFill>
                <a:latin typeface="Adobe Gothic Std B" pitchFamily="34" charset="-128"/>
                <a:ea typeface="Adobe Gothic Std B" pitchFamily="34" charset="-128"/>
              </a:rPr>
              <a:t>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9934" y="701336"/>
            <a:ext cx="168676" cy="567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srabada\Desktop\16407404782_1be42bc8f8_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2078"/>
            <a:ext cx="824905" cy="8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78105"/>
            <a:ext cx="6089904" cy="25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1889</TotalTime>
  <Words>322</Words>
  <Application>Microsoft Office PowerPoint</Application>
  <PresentationFormat>On-screen Show (4:3)</PresentationFormat>
  <Paragraphs>123</Paragraphs>
  <Slides>26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PowerPoint Presentation</vt:lpstr>
      <vt:lpstr>PowerPoint Presentation</vt:lpstr>
      <vt:lpstr>Overview</vt:lpstr>
      <vt:lpstr>New syntax</vt:lpstr>
      <vt:lpstr>let and block Scoping</vt:lpstr>
      <vt:lpstr>const</vt:lpstr>
      <vt:lpstr>Arrow Function =&gt; </vt:lpstr>
      <vt:lpstr>Arrow Function =&gt; (Lexical Scope) </vt:lpstr>
      <vt:lpstr>Default Function Parameters</vt:lpstr>
      <vt:lpstr>Rest and Spread …</vt:lpstr>
      <vt:lpstr>Object Literals Extensions </vt:lpstr>
      <vt:lpstr>Destructuring </vt:lpstr>
      <vt:lpstr>For … of Loops</vt:lpstr>
      <vt:lpstr>Template Literals</vt:lpstr>
      <vt:lpstr>Es6 classes</vt:lpstr>
      <vt:lpstr>Es6 classes</vt:lpstr>
      <vt:lpstr>PowerPoint Presentation</vt:lpstr>
      <vt:lpstr>Prerequisites</vt:lpstr>
      <vt:lpstr>Tools</vt:lpstr>
      <vt:lpstr>React.js</vt:lpstr>
      <vt:lpstr>Why is React So Fast?</vt:lpstr>
      <vt:lpstr>Ways of Creating a React Component</vt:lpstr>
      <vt:lpstr>Component  specs and Lifecycle</vt:lpstr>
      <vt:lpstr>Comparison</vt:lpstr>
      <vt:lpstr>Flux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Kaspar , Arockiam(AWF)</dc:creator>
  <cp:lastModifiedBy>Rabada, Santhosh(AWF)</cp:lastModifiedBy>
  <cp:revision>104</cp:revision>
  <dcterms:created xsi:type="dcterms:W3CDTF">2016-06-05T09:32:06Z</dcterms:created>
  <dcterms:modified xsi:type="dcterms:W3CDTF">2016-10-26T13:02:56Z</dcterms:modified>
</cp:coreProperties>
</file>