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C264AA-79FE-4703-A74F-4F7C1CBBD05B}" v="885" dt="2021-12-11T19:54:03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Saturday, December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5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Saturday, December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1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Saturday, December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8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Saturday, December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2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Saturday, December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6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Saturday, December 11,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4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Saturday, December 11,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61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Saturday, December 11,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Saturday, December 11,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7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Saturday, December 11,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9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Saturday, December 11,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6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December 11,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1672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151" y="2920878"/>
            <a:ext cx="6292690" cy="2992576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  <a:cs typeface="Calibri Light"/>
              </a:rPr>
              <a:t>Welcome 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0151" y="1017038"/>
            <a:ext cx="5392495" cy="1248274"/>
          </a:xfrm>
        </p:spPr>
        <p:txBody>
          <a:bodyPr anchor="b">
            <a:norm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</a:rPr>
              <a:t>Web training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81D55-7155-4E9D-B9A0-199A40B2E3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57" r="50597" b="-3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721D70-BBB6-45C2-8F7E-37A5D4A5A8B6}"/>
              </a:ext>
            </a:extLst>
          </p:cNvPr>
          <p:cNvSpPr txBox="1"/>
          <p:nvPr/>
        </p:nvSpPr>
        <p:spPr>
          <a:xfrm>
            <a:off x="5988205" y="637849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 Santosh Reddy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6969BF-D3E2-4319-BEF8-C4059006670C}"/>
              </a:ext>
            </a:extLst>
          </p:cNvPr>
          <p:cNvSpPr txBox="1"/>
          <p:nvPr/>
        </p:nvSpPr>
        <p:spPr>
          <a:xfrm>
            <a:off x="459058" y="28249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Course Structure</a:t>
            </a:r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9680D8-4D06-45B1-BF9D-C7542A840F86}"/>
              </a:ext>
            </a:extLst>
          </p:cNvPr>
          <p:cNvGrpSpPr/>
          <p:nvPr/>
        </p:nvGrpSpPr>
        <p:grpSpPr>
          <a:xfrm>
            <a:off x="509007" y="4088138"/>
            <a:ext cx="2743200" cy="1408664"/>
            <a:chOff x="509007" y="4088138"/>
            <a:chExt cx="2743200" cy="14086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501123D-D5F7-4729-8844-39D34291D125}"/>
                </a:ext>
              </a:extLst>
            </p:cNvPr>
            <p:cNvSpPr txBox="1"/>
            <p:nvPr/>
          </p:nvSpPr>
          <p:spPr>
            <a:xfrm>
              <a:off x="509007" y="5127470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HTML and HTML5</a:t>
              </a:r>
            </a:p>
          </p:txBody>
        </p:sp>
        <p:pic>
          <p:nvPicPr>
            <p:cNvPr id="9" name="Picture 9" descr="A picture containing text, orange, mounted, painted&#10;&#10;Description automatically generated">
              <a:extLst>
                <a:ext uri="{FF2B5EF4-FFF2-40B4-BE49-F238E27FC236}">
                  <a16:creationId xmlns:a16="http://schemas.microsoft.com/office/drawing/2014/main" id="{9FF12B52-06D9-41F9-BEC8-EA8878624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840" y="4088138"/>
              <a:ext cx="1076960" cy="825484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3346935-204E-4213-A467-D475301E274E}"/>
              </a:ext>
            </a:extLst>
          </p:cNvPr>
          <p:cNvGrpSpPr/>
          <p:nvPr/>
        </p:nvGrpSpPr>
        <p:grpSpPr>
          <a:xfrm>
            <a:off x="3199688" y="3000182"/>
            <a:ext cx="2743200" cy="1635018"/>
            <a:chOff x="2854248" y="2248342"/>
            <a:chExt cx="2743200" cy="16350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F0087F-08EE-4139-A61F-DDCB6645D16D}"/>
                </a:ext>
              </a:extLst>
            </p:cNvPr>
            <p:cNvSpPr txBox="1"/>
            <p:nvPr/>
          </p:nvSpPr>
          <p:spPr>
            <a:xfrm>
              <a:off x="2854248" y="3514028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CSS and CSS3</a:t>
              </a:r>
            </a:p>
          </p:txBody>
        </p:sp>
        <p:pic>
          <p:nvPicPr>
            <p:cNvPr id="10" name="Picture 10" descr="Logo&#10;&#10;Description automatically generated">
              <a:extLst>
                <a:ext uri="{FF2B5EF4-FFF2-40B4-BE49-F238E27FC236}">
                  <a16:creationId xmlns:a16="http://schemas.microsoft.com/office/drawing/2014/main" id="{051B069E-1F83-49B5-AABE-249241274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9440" y="2248342"/>
              <a:ext cx="995680" cy="1131957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BC5091-52C0-44AA-872C-5F247973C765}"/>
              </a:ext>
            </a:extLst>
          </p:cNvPr>
          <p:cNvGrpSpPr/>
          <p:nvPr/>
        </p:nvGrpSpPr>
        <p:grpSpPr>
          <a:xfrm>
            <a:off x="6299200" y="1772188"/>
            <a:ext cx="2819942" cy="1750756"/>
            <a:chOff x="5689600" y="918748"/>
            <a:chExt cx="2819942" cy="175075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804EC6-F3EE-44D7-B80A-B1D9BD001869}"/>
                </a:ext>
              </a:extLst>
            </p:cNvPr>
            <p:cNvSpPr txBox="1"/>
            <p:nvPr/>
          </p:nvSpPr>
          <p:spPr>
            <a:xfrm>
              <a:off x="5766342" y="2300172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/>
                <a:t>JavaScript</a:t>
              </a:r>
            </a:p>
          </p:txBody>
        </p:sp>
        <p:pic>
          <p:nvPicPr>
            <p:cNvPr id="11" name="Picture 11" descr="Logo&#10;&#10;Description automatically generated">
              <a:extLst>
                <a:ext uri="{FF2B5EF4-FFF2-40B4-BE49-F238E27FC236}">
                  <a16:creationId xmlns:a16="http://schemas.microsoft.com/office/drawing/2014/main" id="{99BF420D-E7E7-41C5-B70A-A212DABC9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89600" y="918748"/>
              <a:ext cx="1412240" cy="1230823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BC86D78-BB0F-47A0-AE79-C2BE15EEF360}"/>
              </a:ext>
            </a:extLst>
          </p:cNvPr>
          <p:cNvGrpSpPr/>
          <p:nvPr/>
        </p:nvGrpSpPr>
        <p:grpSpPr>
          <a:xfrm>
            <a:off x="9530080" y="760839"/>
            <a:ext cx="2933328" cy="1686523"/>
            <a:chOff x="8321040" y="29319"/>
            <a:chExt cx="2933328" cy="168652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138B50-4121-448D-96AF-7DDCE84E813F}"/>
                </a:ext>
              </a:extLst>
            </p:cNvPr>
            <p:cNvSpPr txBox="1"/>
            <p:nvPr/>
          </p:nvSpPr>
          <p:spPr>
            <a:xfrm>
              <a:off x="8511168" y="1346510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/>
                <a:t>React</a:t>
              </a:r>
            </a:p>
          </p:txBody>
        </p:sp>
        <p:pic>
          <p:nvPicPr>
            <p:cNvPr id="12" name="Picture 12" descr="Icon&#10;&#10;Description automatically generated">
              <a:extLst>
                <a:ext uri="{FF2B5EF4-FFF2-40B4-BE49-F238E27FC236}">
                  <a16:creationId xmlns:a16="http://schemas.microsoft.com/office/drawing/2014/main" id="{4743F80A-ABBA-4242-851A-B56B08D23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21040" y="29319"/>
              <a:ext cx="1158240" cy="11402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545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21FCE60-ECDB-49B1-A5CA-E834A33FE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3AE8C3-8F65-40F4-BABE-E70F3830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>
                  <a:alpha val="78000"/>
                </a:schemeClr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FC4764-B8D5-4F87-95DB-3125B2D12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9728" y="59346"/>
            <a:ext cx="4156527" cy="4037836"/>
          </a:xfrm>
          <a:prstGeom prst="rect">
            <a:avLst/>
          </a:prstGeom>
          <a:gradFill>
            <a:gsLst>
              <a:gs pos="0">
                <a:schemeClr val="accent5">
                  <a:alpha val="47000"/>
                </a:schemeClr>
              </a:gs>
              <a:gs pos="100000">
                <a:schemeClr val="accent4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C1654F-94F5-497E-8ECF-F2A7E84D6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311" y="3587283"/>
            <a:ext cx="250197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74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489" y="1757117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12DD5-55D2-49EA-A00E-369052C61042}"/>
              </a:ext>
            </a:extLst>
          </p:cNvPr>
          <p:cNvSpPr txBox="1"/>
          <p:nvPr/>
        </p:nvSpPr>
        <p:spPr>
          <a:xfrm>
            <a:off x="4427895" y="549055"/>
            <a:ext cx="7540170" cy="6215431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600" b="1" dirty="0"/>
              <a:t>Pre-requisites</a:t>
            </a:r>
            <a:endParaRPr lang="en-US" b="1" dirty="0"/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en-US" sz="1600" dirty="0"/>
              <a:t> Editor (Note Pad or Visual Studio code)</a:t>
            </a:r>
            <a:endParaRPr lang="en-US" dirty="0"/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en-US" sz="1600" dirty="0"/>
              <a:t>Any Browser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600" b="1" dirty="0"/>
              <a:t>Topics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1600" dirty="0"/>
              <a:t>Introduction</a:t>
            </a:r>
            <a:endParaRPr lang="en-US" sz="1600" b="1" dirty="0"/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1600" dirty="0"/>
              <a:t>Elements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1600" dirty="0"/>
              <a:t>Doctypes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1600" dirty="0"/>
              <a:t>Title Tag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1600" dirty="0"/>
              <a:t>Attributes (title, </a:t>
            </a:r>
            <a:r>
              <a:rPr lang="en-US" sz="1600" dirty="0" err="1"/>
              <a:t>src</a:t>
            </a:r>
            <a:r>
              <a:rPr lang="en-US" sz="1600" dirty="0"/>
              <a:t>, width, height, ...)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1600" dirty="0"/>
              <a:t>Global Attributes (title, class, id)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1600" dirty="0"/>
              <a:t>Headers (h1, h2, h3, h4, h5, h6)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1600" dirty="0"/>
              <a:t>Bold and Strong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1600" dirty="0">
                <a:ea typeface="+mn-lt"/>
                <a:cs typeface="+mn-lt"/>
              </a:rPr>
              <a:t>Italic and Emphasis</a:t>
            </a:r>
            <a:endParaRPr lang="en-US" dirty="0">
              <a:ea typeface="+mn-lt"/>
              <a:cs typeface="+mn-lt"/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1600" dirty="0">
                <a:ea typeface="+mn-lt"/>
                <a:cs typeface="+mn-lt"/>
              </a:rPr>
              <a:t>Underline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1600" dirty="0">
                <a:ea typeface="+mn-lt"/>
                <a:cs typeface="+mn-lt"/>
              </a:rPr>
              <a:t>Code comment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1600" dirty="0"/>
              <a:t>Links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endParaRPr lang="en-US" sz="1600" dirty="0"/>
          </a:p>
          <a:p>
            <a:pPr lvl="1">
              <a:lnSpc>
                <a:spcPct val="120000"/>
              </a:lnSpc>
              <a:spcAft>
                <a:spcPts val="600"/>
              </a:spcAft>
            </a:pPr>
            <a:endParaRPr lang="en-US" dirty="0"/>
          </a:p>
          <a:p>
            <a:pPr lvl="1">
              <a:lnSpc>
                <a:spcPct val="120000"/>
              </a:lnSpc>
              <a:spcAft>
                <a:spcPts val="600"/>
              </a:spcAft>
            </a:pPr>
            <a:endParaRPr lang="en-US" sz="1600" dirty="0"/>
          </a:p>
          <a:p>
            <a:pPr lvl="1">
              <a:lnSpc>
                <a:spcPct val="120000"/>
              </a:lnSpc>
              <a:spcAft>
                <a:spcPts val="600"/>
              </a:spcAft>
            </a:pPr>
            <a:endParaRPr lang="en-US" sz="1600" dirty="0"/>
          </a:p>
          <a:p>
            <a:pPr lvl="1">
              <a:lnSpc>
                <a:spcPct val="120000"/>
              </a:lnSpc>
              <a:spcAft>
                <a:spcPts val="600"/>
              </a:spcAft>
            </a:pPr>
            <a:endParaRPr lang="en-US" sz="1600" dirty="0"/>
          </a:p>
          <a:p>
            <a:pPr lvl="1">
              <a:lnSpc>
                <a:spcPct val="120000"/>
              </a:lnSpc>
              <a:spcAft>
                <a:spcPts val="600"/>
              </a:spcAft>
            </a:pPr>
            <a:endParaRPr lang="en-US" sz="1600" dirty="0"/>
          </a:p>
          <a:p>
            <a:pPr lvl="1">
              <a:lnSpc>
                <a:spcPct val="120000"/>
              </a:lnSpc>
              <a:spcAft>
                <a:spcPts val="600"/>
              </a:spcAft>
            </a:pPr>
            <a:endParaRPr lang="en-US" sz="1600" dirty="0"/>
          </a:p>
          <a:p>
            <a:pPr lvl="1">
              <a:lnSpc>
                <a:spcPct val="120000"/>
              </a:lnSpc>
              <a:spcAft>
                <a:spcPts val="600"/>
              </a:spcAft>
            </a:pPr>
            <a:endParaRPr lang="en-US" sz="1600" dirty="0"/>
          </a:p>
          <a:p>
            <a:pPr lvl="1">
              <a:lnSpc>
                <a:spcPct val="120000"/>
              </a:lnSpc>
              <a:spcAft>
                <a:spcPts val="600"/>
              </a:spcAft>
            </a:pPr>
            <a:endParaRPr lang="en-US" sz="1600" dirty="0"/>
          </a:p>
          <a:p>
            <a:pPr lvl="1">
              <a:lnSpc>
                <a:spcPct val="120000"/>
              </a:lnSpc>
              <a:spcAft>
                <a:spcPts val="600"/>
              </a:spcAft>
            </a:pPr>
            <a:endParaRPr lang="en-US" sz="1600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sz="16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F6B265-0255-4A55-B3EB-FADF2CD9C3C5}"/>
              </a:ext>
            </a:extLst>
          </p:cNvPr>
          <p:cNvGrpSpPr/>
          <p:nvPr/>
        </p:nvGrpSpPr>
        <p:grpSpPr>
          <a:xfrm>
            <a:off x="668020" y="2930629"/>
            <a:ext cx="3619500" cy="488741"/>
            <a:chOff x="751840" y="4088138"/>
            <a:chExt cx="3404607" cy="4597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ED49EB-4832-4672-9E63-BB8FBAD77FDA}"/>
                </a:ext>
              </a:extLst>
            </p:cNvPr>
            <p:cNvSpPr txBox="1"/>
            <p:nvPr/>
          </p:nvSpPr>
          <p:spPr>
            <a:xfrm>
              <a:off x="1413247" y="4131790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/>
                <a:t>HTML and HTML5</a:t>
              </a:r>
            </a:p>
          </p:txBody>
        </p:sp>
        <p:pic>
          <p:nvPicPr>
            <p:cNvPr id="6" name="Picture 9" descr="A picture containing text, orange, mounted, painted&#10;&#10;Description automatically generated">
              <a:extLst>
                <a:ext uri="{FF2B5EF4-FFF2-40B4-BE49-F238E27FC236}">
                  <a16:creationId xmlns:a16="http://schemas.microsoft.com/office/drawing/2014/main" id="{5ADB1C8B-407E-4692-ADE8-537801887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840" y="4088138"/>
              <a:ext cx="599440" cy="45972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21B5AE4-1098-4EB7-B111-DFF155FD5BA9}"/>
              </a:ext>
            </a:extLst>
          </p:cNvPr>
          <p:cNvSpPr txBox="1"/>
          <p:nvPr/>
        </p:nvSpPr>
        <p:spPr>
          <a:xfrm>
            <a:off x="8412480" y="1717040"/>
            <a:ext cx="3413760" cy="43088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dirty="0"/>
              <a:t>Internal Links</a:t>
            </a:r>
          </a:p>
          <a:p>
            <a:pPr algn="r"/>
            <a:r>
              <a:rPr lang="en-US" sz="1600" dirty="0"/>
              <a:t>Relative Links</a:t>
            </a:r>
          </a:p>
          <a:p>
            <a:pPr algn="r"/>
            <a:r>
              <a:rPr lang="en-US" sz="1600" dirty="0"/>
              <a:t>Images</a:t>
            </a:r>
          </a:p>
          <a:p>
            <a:pPr algn="r"/>
            <a:r>
              <a:rPr lang="en-US" sz="1600" dirty="0"/>
              <a:t>Block and Inline Elements</a:t>
            </a:r>
          </a:p>
          <a:p>
            <a:pPr algn="r"/>
            <a:r>
              <a:rPr lang="en-US" sz="1600" dirty="0"/>
              <a:t>Div Elements</a:t>
            </a:r>
          </a:p>
          <a:p>
            <a:pPr algn="r"/>
            <a:r>
              <a:rPr lang="en-US" sz="1600" dirty="0"/>
              <a:t>List</a:t>
            </a:r>
          </a:p>
          <a:p>
            <a:pPr algn="r"/>
            <a:r>
              <a:rPr lang="en-US" sz="1600" dirty="0"/>
              <a:t>Table, Row and Cells</a:t>
            </a:r>
          </a:p>
          <a:p>
            <a:pPr algn="r"/>
            <a:r>
              <a:rPr lang="en-US" sz="1600" dirty="0"/>
              <a:t>DOM</a:t>
            </a:r>
          </a:p>
          <a:p>
            <a:pPr algn="r"/>
            <a:r>
              <a:rPr lang="en-US" sz="1600" dirty="0"/>
              <a:t>Inline CSS</a:t>
            </a:r>
          </a:p>
          <a:p>
            <a:pPr algn="r"/>
            <a:r>
              <a:rPr lang="en-US" sz="1600" dirty="0"/>
              <a:t>Style Tag Internal CSS</a:t>
            </a:r>
          </a:p>
          <a:p>
            <a:pPr algn="r"/>
            <a:r>
              <a:rPr lang="en-US" sz="1600" dirty="0"/>
              <a:t>External CSS (Link Tag)</a:t>
            </a:r>
          </a:p>
          <a:p>
            <a:pPr algn="r"/>
            <a:r>
              <a:rPr lang="en-US" sz="1600" dirty="0" err="1"/>
              <a:t>Hr</a:t>
            </a:r>
            <a:r>
              <a:rPr lang="en-US" sz="1600" dirty="0"/>
              <a:t>, Br, Code</a:t>
            </a:r>
          </a:p>
          <a:p>
            <a:pPr algn="r"/>
            <a:r>
              <a:rPr lang="en-US" sz="1600" dirty="0"/>
              <a:t>Favicon</a:t>
            </a:r>
          </a:p>
          <a:p>
            <a:pPr algn="r"/>
            <a:endParaRPr lang="en-US" sz="1600" dirty="0"/>
          </a:p>
          <a:p>
            <a:pPr algn="r"/>
            <a:endParaRPr lang="en-US" sz="1600" dirty="0"/>
          </a:p>
          <a:p>
            <a:pPr algn="r"/>
            <a:endParaRPr lang="en-US" sz="1600" dirty="0"/>
          </a:p>
          <a:p>
            <a:pPr algn="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954E6F-419A-41D3-AEC6-35603DF79991}"/>
              </a:ext>
            </a:extLst>
          </p:cNvPr>
          <p:cNvCxnSpPr/>
          <p:nvPr/>
        </p:nvCxnSpPr>
        <p:spPr>
          <a:xfrm>
            <a:off x="8250555" y="1854835"/>
            <a:ext cx="111760" cy="4714240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95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47570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36371F"/>
      </a:dk2>
      <a:lt2>
        <a:srgbClr val="E2E8E8"/>
      </a:lt2>
      <a:accent1>
        <a:srgbClr val="EE726E"/>
      </a:accent1>
      <a:accent2>
        <a:srgbClr val="E98D41"/>
      </a:accent2>
      <a:accent3>
        <a:srgbClr val="B3A444"/>
      </a:accent3>
      <a:accent4>
        <a:srgbClr val="8FB03A"/>
      </a:accent4>
      <a:accent5>
        <a:srgbClr val="5EB738"/>
      </a:accent5>
      <a:accent6>
        <a:srgbClr val="2EBA3E"/>
      </a:accent6>
      <a:hlink>
        <a:srgbClr val="568D8F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GradientRiseVTI</vt:lpstr>
      <vt:lpstr>Welcome 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191</cp:revision>
  <dcterms:created xsi:type="dcterms:W3CDTF">2021-12-11T17:25:17Z</dcterms:created>
  <dcterms:modified xsi:type="dcterms:W3CDTF">2021-12-11T19:54:04Z</dcterms:modified>
</cp:coreProperties>
</file>