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7"/>
          <p:cNvSpPr/>
          <p:nvPr/>
        </p:nvSpPr>
        <p:spPr>
          <a:xfrm flipH="1" rot="10800000">
            <a:off x="0" y="6401880"/>
            <a:ext cx="12191400" cy="456120"/>
          </a:xfrm>
          <a:prstGeom prst="rect">
            <a:avLst/>
          </a:prstGeom>
          <a:gradFill rotWithShape="0">
            <a:gsLst>
              <a:gs pos="14000">
                <a:srgbClr val="8fb03a">
                  <a:alpha val="28235"/>
                </a:srgbClr>
              </a:gs>
              <a:gs pos="100000">
                <a:srgbClr val="5eb738">
                  <a:alpha val="85098"/>
                </a:srgbClr>
              </a:gs>
            </a:gsLst>
            <a:lin ang="168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Rectangle 9"/>
          <p:cNvSpPr/>
          <p:nvPr/>
        </p:nvSpPr>
        <p:spPr>
          <a:xfrm flipH="1">
            <a:off x="4037040" y="6401160"/>
            <a:ext cx="8152560" cy="456120"/>
          </a:xfrm>
          <a:prstGeom prst="rect">
            <a:avLst/>
          </a:prstGeom>
          <a:gradFill rotWithShape="0">
            <a:gsLst>
              <a:gs pos="0">
                <a:srgbClr val="f2bb8d">
                  <a:alpha val="55294"/>
                </a:srgbClr>
              </a:gs>
              <a:gs pos="100000">
                <a:srgbClr val="e98d41"/>
              </a:gs>
            </a:gsLst>
            <a:lin ang="144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7"/>
          <p:cNvSpPr/>
          <p:nvPr/>
        </p:nvSpPr>
        <p:spPr>
          <a:xfrm flipH="1" rot="10800000">
            <a:off x="0" y="6401880"/>
            <a:ext cx="12191400" cy="456120"/>
          </a:xfrm>
          <a:prstGeom prst="rect">
            <a:avLst/>
          </a:prstGeom>
          <a:gradFill rotWithShape="0">
            <a:gsLst>
              <a:gs pos="14000">
                <a:srgbClr val="8fb03a">
                  <a:alpha val="28235"/>
                </a:srgbClr>
              </a:gs>
              <a:gs pos="100000">
                <a:srgbClr val="5eb738">
                  <a:alpha val="85098"/>
                </a:srgbClr>
              </a:gs>
            </a:gsLst>
            <a:lin ang="168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Rectangle 9"/>
          <p:cNvSpPr/>
          <p:nvPr/>
        </p:nvSpPr>
        <p:spPr>
          <a:xfrm flipH="1">
            <a:off x="4037040" y="6401160"/>
            <a:ext cx="8152560" cy="456120"/>
          </a:xfrm>
          <a:prstGeom prst="rect">
            <a:avLst/>
          </a:prstGeom>
          <a:gradFill rotWithShape="0">
            <a:gsLst>
              <a:gs pos="0">
                <a:srgbClr val="f2bb8d">
                  <a:alpha val="55294"/>
                </a:srgbClr>
              </a:gs>
              <a:gs pos="100000">
                <a:srgbClr val="e98d41"/>
              </a:gs>
            </a:gsLst>
            <a:lin ang="144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"/>
          <p:cNvSpPr/>
          <p:nvPr/>
        </p:nvSpPr>
        <p:spPr>
          <a:xfrm flipH="1" rot="10800000">
            <a:off x="0" y="6401880"/>
            <a:ext cx="12191400" cy="456120"/>
          </a:xfrm>
          <a:prstGeom prst="rect">
            <a:avLst/>
          </a:prstGeom>
          <a:gradFill rotWithShape="0">
            <a:gsLst>
              <a:gs pos="14000">
                <a:srgbClr val="8fb03a">
                  <a:alpha val="28235"/>
                </a:srgbClr>
              </a:gs>
              <a:gs pos="100000">
                <a:srgbClr val="5eb738">
                  <a:alpha val="85098"/>
                </a:srgbClr>
              </a:gs>
            </a:gsLst>
            <a:lin ang="168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Rectangle 9"/>
          <p:cNvSpPr/>
          <p:nvPr/>
        </p:nvSpPr>
        <p:spPr>
          <a:xfrm flipH="1">
            <a:off x="4037040" y="6401160"/>
            <a:ext cx="8152560" cy="456120"/>
          </a:xfrm>
          <a:prstGeom prst="rect">
            <a:avLst/>
          </a:prstGeom>
          <a:gradFill rotWithShape="0">
            <a:gsLst>
              <a:gs pos="0">
                <a:srgbClr val="f2bb8d">
                  <a:alpha val="55294"/>
                </a:srgbClr>
              </a:gs>
              <a:gs pos="100000">
                <a:srgbClr val="e98d41"/>
              </a:gs>
            </a:gsLst>
            <a:lin ang="144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8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Rectangle 10"/>
          <p:cNvSpPr/>
          <p:nvPr/>
        </p:nvSpPr>
        <p:spPr>
          <a:xfrm>
            <a:off x="0" y="360"/>
            <a:ext cx="8103240" cy="6856920"/>
          </a:xfrm>
          <a:prstGeom prst="rect">
            <a:avLst/>
          </a:prstGeom>
          <a:gradFill rotWithShape="0">
            <a:gsLst>
              <a:gs pos="0">
                <a:srgbClr val="8fb03a">
                  <a:alpha val="80000"/>
                </a:srgbClr>
              </a:gs>
              <a:gs pos="100000">
                <a:srgbClr val="e98d41"/>
              </a:gs>
            </a:gsLst>
            <a:lin ang="36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Rectangle 12"/>
          <p:cNvSpPr/>
          <p:nvPr/>
        </p:nvSpPr>
        <p:spPr>
          <a:xfrm rot="16200000">
            <a:off x="1874160" y="628560"/>
            <a:ext cx="4354920" cy="8103240"/>
          </a:xfrm>
          <a:prstGeom prst="rect">
            <a:avLst/>
          </a:prstGeom>
          <a:gradFill rotWithShape="0">
            <a:gsLst>
              <a:gs pos="9000">
                <a:srgbClr val="e98d41">
                  <a:alpha val="43137"/>
                </a:srgbClr>
              </a:gs>
              <a:gs pos="100000">
                <a:srgbClr val="5eb738">
                  <a:alpha val="0"/>
                </a:srgbClr>
              </a:gs>
            </a:gsLst>
            <a:lin ang="66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Rectangle 14"/>
          <p:cNvSpPr/>
          <p:nvPr/>
        </p:nvSpPr>
        <p:spPr>
          <a:xfrm>
            <a:off x="457200" y="0"/>
            <a:ext cx="5637960" cy="6886080"/>
          </a:xfrm>
          <a:prstGeom prst="rect">
            <a:avLst/>
          </a:prstGeom>
          <a:gradFill rotWithShape="0">
            <a:gsLst>
              <a:gs pos="0">
                <a:srgbClr val="228b2e">
                  <a:alpha val="0"/>
                </a:srgbClr>
              </a:gs>
              <a:gs pos="100000">
                <a:srgbClr val="2eba3e">
                  <a:alpha val="79215"/>
                </a:srgbClr>
              </a:gs>
            </a:gsLst>
            <a:lin ang="144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Oval 16"/>
          <p:cNvSpPr/>
          <p:nvPr/>
        </p:nvSpPr>
        <p:spPr>
          <a:xfrm rot="6097800">
            <a:off x="1609920" y="725040"/>
            <a:ext cx="5120640" cy="5457240"/>
          </a:xfrm>
          <a:prstGeom prst="ellipse">
            <a:avLst/>
          </a:prstGeom>
          <a:gradFill rotWithShape="0">
            <a:gsLst>
              <a:gs pos="39000">
                <a:srgbClr val="eaf1d5">
                  <a:alpha val="0"/>
                </a:srgbClr>
              </a:gs>
              <a:gs pos="100000">
                <a:srgbClr val="2eba3e">
                  <a:alpha val="29019"/>
                </a:srgbClr>
              </a:gs>
            </a:gsLst>
            <a:lin ang="1896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Title 1"/>
          <p:cNvSpPr/>
          <p:nvPr/>
        </p:nvSpPr>
        <p:spPr>
          <a:xfrm>
            <a:off x="920160" y="2921040"/>
            <a:ext cx="6292080" cy="299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1" lang="en-US" sz="4000" spc="746" strike="noStrike" cap="all">
                <a:solidFill>
                  <a:srgbClr val="ffffff"/>
                </a:solidFill>
                <a:latin typeface="Tw Cen MT"/>
              </a:rPr>
              <a:t>Welcome 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26" name="Subtitle 2"/>
          <p:cNvSpPr/>
          <p:nvPr/>
        </p:nvSpPr>
        <p:spPr>
          <a:xfrm>
            <a:off x="920160" y="1017000"/>
            <a:ext cx="5391720" cy="124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400" spc="596" strike="noStrike" cap="all">
                <a:solidFill>
                  <a:srgbClr val="ffffff"/>
                </a:solidFill>
                <a:latin typeface="Tw Cen MT"/>
              </a:rPr>
              <a:t>Web training</a:t>
            </a:r>
            <a:endParaRPr b="0" lang="en-IN" sz="1400" spc="-1" strike="noStrike">
              <a:latin typeface="Arial"/>
            </a:endParaRPr>
          </a:p>
        </p:txBody>
      </p:sp>
      <p:pic>
        <p:nvPicPr>
          <p:cNvPr id="127" name="Picture 3" descr=""/>
          <p:cNvPicPr/>
          <p:nvPr/>
        </p:nvPicPr>
        <p:blipFill>
          <a:blip r:embed="rId1"/>
          <a:srcRect l="9558" t="0" r="50597" b="-3"/>
          <a:stretch/>
        </p:blipFill>
        <p:spPr>
          <a:xfrm>
            <a:off x="8103960" y="0"/>
            <a:ext cx="4098960" cy="6857280"/>
          </a:xfrm>
          <a:prstGeom prst="rect">
            <a:avLst/>
          </a:prstGeom>
          <a:ln w="0">
            <a:noFill/>
          </a:ln>
        </p:spPr>
      </p:pic>
      <p:sp>
        <p:nvSpPr>
          <p:cNvPr id="128" name="TextBox 4"/>
          <p:cNvSpPr/>
          <p:nvPr/>
        </p:nvSpPr>
        <p:spPr>
          <a:xfrm>
            <a:off x="5988240" y="6378480"/>
            <a:ext cx="274248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w Cen MT"/>
                <a:ea typeface="DejaVu Sans"/>
              </a:rPr>
              <a:t>R Santosh Reddy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Box 3"/>
          <p:cNvSpPr/>
          <p:nvPr/>
        </p:nvSpPr>
        <p:spPr>
          <a:xfrm>
            <a:off x="459000" y="282600"/>
            <a:ext cx="274248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w Cen MT"/>
                <a:ea typeface="DejaVu Sans"/>
              </a:rPr>
              <a:t>Course Structure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grpSp>
        <p:nvGrpSpPr>
          <p:cNvPr id="130" name="Group 15"/>
          <p:cNvGrpSpPr/>
          <p:nvPr/>
        </p:nvGrpSpPr>
        <p:grpSpPr>
          <a:xfrm>
            <a:off x="509040" y="4088160"/>
            <a:ext cx="2742480" cy="1404000"/>
            <a:chOff x="509040" y="4088160"/>
            <a:chExt cx="2742480" cy="1404000"/>
          </a:xfrm>
        </p:grpSpPr>
        <p:sp>
          <p:nvSpPr>
            <p:cNvPr id="131" name="TextBox 4"/>
            <p:cNvSpPr/>
            <p:nvPr/>
          </p:nvSpPr>
          <p:spPr>
            <a:xfrm>
              <a:off x="509040" y="5127480"/>
              <a:ext cx="274248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Tw Cen MT"/>
                  <a:ea typeface="DejaVu Sans"/>
                </a:rPr>
                <a:t>HTML and HTML5</a:t>
              </a:r>
              <a:endParaRPr b="0" lang="en-IN" sz="1800" spc="-1" strike="noStrike">
                <a:latin typeface="Arial"/>
              </a:endParaRPr>
            </a:p>
          </p:txBody>
        </p:sp>
        <p:pic>
          <p:nvPicPr>
            <p:cNvPr id="132" name="Picture 9" descr="A picture containing text, orange, mounted, painted&#10;&#10;Description automatically generated"/>
            <p:cNvPicPr/>
            <p:nvPr/>
          </p:nvPicPr>
          <p:blipFill>
            <a:blip r:embed="rId1"/>
            <a:stretch/>
          </p:blipFill>
          <p:spPr>
            <a:xfrm>
              <a:off x="751680" y="4088160"/>
              <a:ext cx="1076400" cy="8247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33" name="Group 14"/>
          <p:cNvGrpSpPr/>
          <p:nvPr/>
        </p:nvGrpSpPr>
        <p:grpSpPr>
          <a:xfrm>
            <a:off x="3199680" y="3000240"/>
            <a:ext cx="2742480" cy="1630440"/>
            <a:chOff x="3199680" y="3000240"/>
            <a:chExt cx="2742480" cy="1630440"/>
          </a:xfrm>
        </p:grpSpPr>
        <p:sp>
          <p:nvSpPr>
            <p:cNvPr id="134" name="TextBox 5"/>
            <p:cNvSpPr/>
            <p:nvPr/>
          </p:nvSpPr>
          <p:spPr>
            <a:xfrm>
              <a:off x="3199680" y="4266000"/>
              <a:ext cx="274248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Tw Cen MT"/>
                  <a:ea typeface="DejaVu Sans"/>
                </a:rPr>
                <a:t>CSS and CSS3</a:t>
              </a:r>
              <a:endParaRPr b="0" lang="en-IN" sz="1800" spc="-1" strike="noStrike">
                <a:latin typeface="Arial"/>
              </a:endParaRPr>
            </a:p>
          </p:txBody>
        </p:sp>
        <p:pic>
          <p:nvPicPr>
            <p:cNvPr id="135" name="Picture 10" descr="Logo&#10;&#10;Description automatically generated"/>
            <p:cNvPicPr/>
            <p:nvPr/>
          </p:nvPicPr>
          <p:blipFill>
            <a:blip r:embed="rId2"/>
            <a:stretch/>
          </p:blipFill>
          <p:spPr>
            <a:xfrm>
              <a:off x="3484800" y="3000240"/>
              <a:ext cx="995040" cy="113112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36" name="Group 12"/>
          <p:cNvGrpSpPr/>
          <p:nvPr/>
        </p:nvGrpSpPr>
        <p:grpSpPr>
          <a:xfrm>
            <a:off x="6299280" y="1772280"/>
            <a:ext cx="2819160" cy="1746000"/>
            <a:chOff x="6299280" y="1772280"/>
            <a:chExt cx="2819160" cy="1746000"/>
          </a:xfrm>
        </p:grpSpPr>
        <p:sp>
          <p:nvSpPr>
            <p:cNvPr id="137" name="TextBox 6"/>
            <p:cNvSpPr/>
            <p:nvPr/>
          </p:nvSpPr>
          <p:spPr>
            <a:xfrm>
              <a:off x="6375960" y="3153600"/>
              <a:ext cx="274248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Tw Cen MT"/>
                  <a:ea typeface="DejaVu Sans"/>
                </a:rPr>
                <a:t>JavaScript</a:t>
              </a:r>
              <a:endParaRPr b="0" lang="en-IN" sz="1800" spc="-1" strike="noStrike">
                <a:latin typeface="Arial"/>
              </a:endParaRPr>
            </a:p>
          </p:txBody>
        </p:sp>
        <p:pic>
          <p:nvPicPr>
            <p:cNvPr id="138" name="Picture 11" descr="Logo&#10;&#10;Description automatically generated"/>
            <p:cNvPicPr/>
            <p:nvPr/>
          </p:nvPicPr>
          <p:blipFill>
            <a:blip r:embed="rId3"/>
            <a:stretch/>
          </p:blipFill>
          <p:spPr>
            <a:xfrm>
              <a:off x="6299280" y="1772280"/>
              <a:ext cx="1411560" cy="123012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39" name="Group 13"/>
          <p:cNvGrpSpPr/>
          <p:nvPr/>
        </p:nvGrpSpPr>
        <p:grpSpPr>
          <a:xfrm>
            <a:off x="9529920" y="760680"/>
            <a:ext cx="2932920" cy="1681920"/>
            <a:chOff x="9529920" y="760680"/>
            <a:chExt cx="2932920" cy="1681920"/>
          </a:xfrm>
        </p:grpSpPr>
        <p:sp>
          <p:nvSpPr>
            <p:cNvPr id="140" name="TextBox 7"/>
            <p:cNvSpPr/>
            <p:nvPr/>
          </p:nvSpPr>
          <p:spPr>
            <a:xfrm>
              <a:off x="9720360" y="2077920"/>
              <a:ext cx="274248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Tw Cen MT"/>
                  <a:ea typeface="DejaVu Sans"/>
                </a:rPr>
                <a:t>React</a:t>
              </a:r>
              <a:endParaRPr b="0" lang="en-IN" sz="1800" spc="-1" strike="noStrike">
                <a:latin typeface="Arial"/>
              </a:endParaRPr>
            </a:p>
          </p:txBody>
        </p:sp>
        <p:pic>
          <p:nvPicPr>
            <p:cNvPr id="141" name="Picture 12" descr="Icon&#10;&#10;Description automatically generated"/>
            <p:cNvPicPr/>
            <p:nvPr/>
          </p:nvPicPr>
          <p:blipFill>
            <a:blip r:embed="rId4"/>
            <a:stretch/>
          </p:blipFill>
          <p:spPr>
            <a:xfrm>
              <a:off x="9529920" y="760680"/>
              <a:ext cx="1157400" cy="113940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12"/>
          <p:cNvSpPr/>
          <p:nvPr/>
        </p:nvSpPr>
        <p:spPr>
          <a:xfrm flipH="1" rot="10800000">
            <a:off x="0" y="6401520"/>
            <a:ext cx="12191400" cy="456120"/>
          </a:xfrm>
          <a:prstGeom prst="rect">
            <a:avLst/>
          </a:prstGeom>
          <a:gradFill rotWithShape="0">
            <a:gsLst>
              <a:gs pos="14000">
                <a:srgbClr val="8fb03a">
                  <a:alpha val="28235"/>
                </a:srgbClr>
              </a:gs>
              <a:gs pos="100000">
                <a:srgbClr val="5eb738">
                  <a:alpha val="85098"/>
                </a:srgbClr>
              </a:gs>
            </a:gsLst>
            <a:lin ang="168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Rectangle 14"/>
          <p:cNvSpPr/>
          <p:nvPr/>
        </p:nvSpPr>
        <p:spPr>
          <a:xfrm flipH="1">
            <a:off x="4037040" y="6400800"/>
            <a:ext cx="8152560" cy="456120"/>
          </a:xfrm>
          <a:prstGeom prst="rect">
            <a:avLst/>
          </a:prstGeom>
          <a:gradFill rotWithShape="0">
            <a:gsLst>
              <a:gs pos="0">
                <a:srgbClr val="f2bb8d">
                  <a:alpha val="55294"/>
                </a:srgbClr>
              </a:gs>
              <a:gs pos="100000">
                <a:srgbClr val="e98d41"/>
              </a:gs>
            </a:gsLst>
            <a:lin ang="144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Rectangle 16"/>
          <p:cNvSpPr/>
          <p:nvPr/>
        </p:nvSpPr>
        <p:spPr>
          <a:xfrm>
            <a:off x="-3371760" y="0"/>
            <a:ext cx="12191400" cy="685728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Rectangle 18"/>
          <p:cNvSpPr/>
          <p:nvPr/>
        </p:nvSpPr>
        <p:spPr>
          <a:xfrm flipH="1" rot="16200000">
            <a:off x="-1808280" y="1808640"/>
            <a:ext cx="6857280" cy="3238920"/>
          </a:xfrm>
          <a:prstGeom prst="rect">
            <a:avLst/>
          </a:prstGeom>
          <a:gradFill rotWithShape="0">
            <a:gsLst>
              <a:gs pos="8000">
                <a:srgbClr val="2eba3e">
                  <a:alpha val="78039"/>
                </a:srgbClr>
              </a:gs>
              <a:gs pos="100000">
                <a:srgbClr val="5eb738">
                  <a:alpha val="89019"/>
                </a:srgbClr>
              </a:gs>
            </a:gsLst>
            <a:lin ang="84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Rectangle 20"/>
          <p:cNvSpPr/>
          <p:nvPr/>
        </p:nvSpPr>
        <p:spPr>
          <a:xfrm flipH="1" rot="5400000">
            <a:off x="-497880" y="60120"/>
            <a:ext cx="4155840" cy="4037040"/>
          </a:xfrm>
          <a:prstGeom prst="rect">
            <a:avLst/>
          </a:prstGeom>
          <a:gradFill rotWithShape="0">
            <a:gsLst>
              <a:gs pos="0">
                <a:srgbClr val="5eb738">
                  <a:alpha val="47058"/>
                </a:srgbClr>
              </a:gs>
              <a:gs pos="100000">
                <a:srgbClr val="8fb03a">
                  <a:alpha val="0"/>
                </a:srgbClr>
              </a:gs>
            </a:gsLst>
            <a:lin ang="36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Rectangle 22"/>
          <p:cNvSpPr/>
          <p:nvPr/>
        </p:nvSpPr>
        <p:spPr>
          <a:xfrm flipH="1" rot="16200000">
            <a:off x="767520" y="3587400"/>
            <a:ext cx="2501280" cy="4037760"/>
          </a:xfrm>
          <a:prstGeom prst="rect">
            <a:avLst/>
          </a:prstGeom>
          <a:gradFill rotWithShape="0">
            <a:gsLst>
              <a:gs pos="1000">
                <a:srgbClr val="e98d41">
                  <a:alpha val="74117"/>
                </a:srgbClr>
              </a:gs>
              <a:gs pos="100000">
                <a:srgbClr val="9cd982">
                  <a:alpha val="0"/>
                </a:srgbClr>
              </a:gs>
            </a:gsLst>
            <a:lin ang="90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Freeform: Shape 24"/>
          <p:cNvSpPr/>
          <p:nvPr/>
        </p:nvSpPr>
        <p:spPr>
          <a:xfrm rot="20635800">
            <a:off x="-364320" y="1756800"/>
            <a:ext cx="3899520" cy="4178160"/>
          </a:xfrm>
          <a:custGeom>
            <a:avLst/>
            <a:gdLst/>
            <a:ahLst/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 rotWithShape="0">
            <a:gsLst>
              <a:gs pos="58000">
                <a:srgbClr val="ffffff">
                  <a:alpha val="0"/>
                </a:srgbClr>
              </a:gs>
              <a:gs pos="100000">
                <a:srgbClr val="2eba3e">
                  <a:alpha val="35294"/>
                </a:srgbClr>
              </a:gs>
            </a:gsLst>
            <a:lin ang="834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TextBox 7"/>
          <p:cNvSpPr/>
          <p:nvPr/>
        </p:nvSpPr>
        <p:spPr>
          <a:xfrm>
            <a:off x="4428000" y="549000"/>
            <a:ext cx="7539480" cy="621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20000"/>
              </a:lnSpc>
              <a:spcAft>
                <a:spcPts val="601"/>
              </a:spcAft>
            </a:pPr>
            <a:r>
              <a:rPr b="1" lang="en-US" sz="1600" spc="-1" strike="noStrike">
                <a:solidFill>
                  <a:srgbClr val="000000"/>
                </a:solidFill>
                <a:latin typeface="Tw Cen MT"/>
                <a:ea typeface="DejaVu Sans"/>
              </a:rPr>
              <a:t>Pre-requisites</a:t>
            </a:r>
            <a:endParaRPr b="0" lang="en-IN" sz="1600" spc="-1" strike="noStrike">
              <a:latin typeface="Arial"/>
            </a:endParaRPr>
          </a:p>
          <a:p>
            <a:pPr lvl="1" marL="800280" indent="-342360">
              <a:lnSpc>
                <a:spcPct val="12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DejaVu Sans"/>
              </a:rPr>
              <a:t> </a:t>
            </a: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DejaVu Sans"/>
              </a:rPr>
              <a:t>Editor (Note Pad or Visual Studio code)</a:t>
            </a:r>
            <a:endParaRPr b="0" lang="en-IN" sz="1600" spc="-1" strike="noStrike">
              <a:latin typeface="Arial"/>
            </a:endParaRPr>
          </a:p>
          <a:p>
            <a:pPr lvl="1" marL="800280" indent="-342360">
              <a:lnSpc>
                <a:spcPct val="12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DejaVu Sans"/>
              </a:rPr>
              <a:t>Any Browser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r>
              <a:rPr b="1" lang="en-US" sz="1600" spc="-1" strike="noStrike">
                <a:solidFill>
                  <a:srgbClr val="000000"/>
                </a:solidFill>
                <a:latin typeface="Tw Cen MT"/>
                <a:ea typeface="DejaVu Sans"/>
              </a:rPr>
              <a:t>Topics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DejaVu Sans"/>
              </a:rPr>
              <a:t>Introduction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DejaVu Sans"/>
              </a:rPr>
              <a:t>Elements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DejaVu Sans"/>
              </a:rPr>
              <a:t>Doctypes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DejaVu Sans"/>
              </a:rPr>
              <a:t>Title Tag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DejaVu Sans"/>
              </a:rPr>
              <a:t>Attributes (title, width, height)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DejaVu Sans"/>
              </a:rPr>
              <a:t>Global Attributes (title, class, id)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DejaVu Sans"/>
              </a:rPr>
              <a:t>Headers (h1, h2, h3, h4, h5, h6)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DejaVu Sans"/>
              </a:rPr>
              <a:t>Bold and Strong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Tw Cen MT"/>
              </a:rPr>
              <a:t>Italic and Emphasis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Tw Cen MT"/>
              </a:rPr>
              <a:t>Underline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Tw Cen MT"/>
              </a:rPr>
              <a:t>Code comment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Tw Cen MT"/>
              </a:rPr>
              <a:t>Links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endParaRPr b="0" lang="en-IN" sz="1600" spc="-1" strike="noStrike">
              <a:latin typeface="Arial"/>
            </a:endParaRPr>
          </a:p>
        </p:txBody>
      </p:sp>
      <p:grpSp>
        <p:nvGrpSpPr>
          <p:cNvPr id="150" name="Group 6"/>
          <p:cNvGrpSpPr/>
          <p:nvPr/>
        </p:nvGrpSpPr>
        <p:grpSpPr>
          <a:xfrm>
            <a:off x="160920" y="2931480"/>
            <a:ext cx="3618720" cy="488160"/>
            <a:chOff x="160920" y="2931480"/>
            <a:chExt cx="3618720" cy="488160"/>
          </a:xfrm>
        </p:grpSpPr>
        <p:sp>
          <p:nvSpPr>
            <p:cNvPr id="151" name="TextBox 4"/>
            <p:cNvSpPr/>
            <p:nvPr/>
          </p:nvSpPr>
          <p:spPr>
            <a:xfrm>
              <a:off x="864000" y="2977920"/>
              <a:ext cx="2915640" cy="392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rmAutofit/>
            </a:bodyPr>
            <a:p>
              <a:pPr>
                <a:lnSpc>
                  <a:spcPct val="90000"/>
                </a:lnSpc>
                <a:spcAft>
                  <a:spcPts val="601"/>
                </a:spcAft>
              </a:pPr>
              <a:r>
                <a:rPr b="0" lang="en-US" sz="2000" spc="-1" strike="noStrike">
                  <a:solidFill>
                    <a:srgbClr val="000000"/>
                  </a:solidFill>
                  <a:latin typeface="Tw Cen MT"/>
                  <a:ea typeface="DejaVu Sans"/>
                </a:rPr>
                <a:t>HTML and HTML5</a:t>
              </a:r>
              <a:endParaRPr b="0" lang="en-IN" sz="2000" spc="-1" strike="noStrike">
                <a:latin typeface="Arial"/>
              </a:endParaRPr>
            </a:p>
          </p:txBody>
        </p:sp>
        <p:pic>
          <p:nvPicPr>
            <p:cNvPr id="152" name="Picture 9" descr="A picture containing text, orange, mounted, painted&#10;&#10;Description automatically generated"/>
            <p:cNvPicPr/>
            <p:nvPr/>
          </p:nvPicPr>
          <p:blipFill>
            <a:blip r:embed="rId1"/>
            <a:stretch/>
          </p:blipFill>
          <p:spPr>
            <a:xfrm>
              <a:off x="160920" y="2931480"/>
              <a:ext cx="636480" cy="4881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53" name="TextBox 8"/>
          <p:cNvSpPr/>
          <p:nvPr/>
        </p:nvSpPr>
        <p:spPr>
          <a:xfrm>
            <a:off x="8460000" y="1440000"/>
            <a:ext cx="3413160" cy="54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DejaVu Sans"/>
              </a:rPr>
              <a:t>Internal Links</a:t>
            </a:r>
            <a:endParaRPr b="0" lang="en-IN" sz="1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DejaVu Sans"/>
              </a:rPr>
              <a:t>Relative Links</a:t>
            </a:r>
            <a:endParaRPr b="0" lang="en-IN" sz="1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DejaVu Sans"/>
              </a:rPr>
              <a:t>Images</a:t>
            </a:r>
            <a:endParaRPr b="0" lang="en-IN" sz="1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DejaVu Sans"/>
              </a:rPr>
              <a:t>Block and Inline Elements</a:t>
            </a:r>
            <a:endParaRPr b="0" lang="en-IN" sz="1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DejaVu Sans"/>
              </a:rPr>
              <a:t>Div Elements</a:t>
            </a:r>
            <a:endParaRPr b="0" lang="en-IN" sz="1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DejaVu Sans"/>
              </a:rPr>
              <a:t>List</a:t>
            </a:r>
            <a:endParaRPr b="0" lang="en-IN" sz="1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DejaVu Sans"/>
              </a:rPr>
              <a:t>Table, Row and Cells</a:t>
            </a:r>
            <a:endParaRPr b="0" lang="en-IN" sz="1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DejaVu Sans"/>
              </a:rPr>
              <a:t>DOM</a:t>
            </a:r>
            <a:endParaRPr b="0" lang="en-IN" sz="1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DejaVu Sans"/>
              </a:rPr>
              <a:t>Inline CSS</a:t>
            </a:r>
            <a:endParaRPr b="0" lang="en-IN" sz="1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DejaVu Sans"/>
              </a:rPr>
              <a:t>Style Tag Internal CSS</a:t>
            </a:r>
            <a:endParaRPr b="0" lang="en-IN" sz="1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DejaVu Sans"/>
              </a:rPr>
              <a:t>External CSS (Link Tag)</a:t>
            </a:r>
            <a:endParaRPr b="0" lang="en-IN" sz="1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DejaVu Sans"/>
              </a:rPr>
              <a:t>Hr, Br, Code</a:t>
            </a:r>
            <a:endParaRPr b="0" lang="en-IN" sz="1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DejaVu Sans"/>
              </a:rPr>
              <a:t>Favicon</a:t>
            </a:r>
            <a:endParaRPr b="0" lang="en-IN" sz="1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DejaVu Sans"/>
              </a:rPr>
              <a:t>Entities (&amp;nbsp; &amp;gt; …)</a:t>
            </a:r>
            <a:endParaRPr b="0" lang="en-IN" sz="1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DejaVu Sans"/>
              </a:rPr>
              <a:t>Forms</a:t>
            </a:r>
            <a:endParaRPr b="0" lang="en-IN" sz="1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DejaVu Sans"/>
              </a:rPr>
              <a:t>Input</a:t>
            </a:r>
            <a:endParaRPr b="0" lang="en-IN" sz="1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DejaVu Sans"/>
              </a:rPr>
              <a:t>Textarea</a:t>
            </a:r>
            <a:endParaRPr b="0" lang="en-IN" sz="1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DejaVu Sans"/>
              </a:rPr>
              <a:t>buttons</a:t>
            </a:r>
            <a:endParaRPr b="0" lang="en-IN" sz="1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</p:txBody>
      </p:sp>
      <p:sp>
        <p:nvSpPr>
          <p:cNvPr id="154" name="Straight Arrow Connector 9"/>
          <p:cNvSpPr/>
          <p:nvPr/>
        </p:nvSpPr>
        <p:spPr>
          <a:xfrm>
            <a:off x="8412480" y="1800000"/>
            <a:ext cx="110880" cy="4713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ee726e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2_0"/>
          <p:cNvSpPr/>
          <p:nvPr/>
        </p:nvSpPr>
        <p:spPr>
          <a:xfrm flipH="1" rot="10800000">
            <a:off x="0" y="6401520"/>
            <a:ext cx="12191400" cy="456120"/>
          </a:xfrm>
          <a:prstGeom prst="rect">
            <a:avLst/>
          </a:prstGeom>
          <a:gradFill rotWithShape="0">
            <a:gsLst>
              <a:gs pos="14000">
                <a:srgbClr val="8fb03a">
                  <a:alpha val="28235"/>
                </a:srgbClr>
              </a:gs>
              <a:gs pos="100000">
                <a:srgbClr val="5eb738">
                  <a:alpha val="85098"/>
                </a:srgbClr>
              </a:gs>
            </a:gsLst>
            <a:lin ang="168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Rectangle 14_1"/>
          <p:cNvSpPr/>
          <p:nvPr/>
        </p:nvSpPr>
        <p:spPr>
          <a:xfrm flipH="1">
            <a:off x="4037040" y="6400800"/>
            <a:ext cx="8152560" cy="456120"/>
          </a:xfrm>
          <a:prstGeom prst="rect">
            <a:avLst/>
          </a:prstGeom>
          <a:gradFill rotWithShape="0">
            <a:gsLst>
              <a:gs pos="0">
                <a:srgbClr val="f2bb8d">
                  <a:alpha val="55294"/>
                </a:srgbClr>
              </a:gs>
              <a:gs pos="100000">
                <a:srgbClr val="e98d41"/>
              </a:gs>
            </a:gsLst>
            <a:lin ang="144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Rectangle 16_1"/>
          <p:cNvSpPr/>
          <p:nvPr/>
        </p:nvSpPr>
        <p:spPr>
          <a:xfrm>
            <a:off x="-3420000" y="-360"/>
            <a:ext cx="12191400" cy="685728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Rectangle 18_1"/>
          <p:cNvSpPr/>
          <p:nvPr/>
        </p:nvSpPr>
        <p:spPr>
          <a:xfrm flipH="1" rot="16200000">
            <a:off x="-1808280" y="1808640"/>
            <a:ext cx="6857280" cy="3238920"/>
          </a:xfrm>
          <a:prstGeom prst="rect">
            <a:avLst/>
          </a:prstGeom>
          <a:gradFill rotWithShape="0">
            <a:gsLst>
              <a:gs pos="8000">
                <a:srgbClr val="2eba3e">
                  <a:alpha val="78039"/>
                </a:srgbClr>
              </a:gs>
              <a:gs pos="100000">
                <a:srgbClr val="5eb738">
                  <a:alpha val="89019"/>
                </a:srgbClr>
              </a:gs>
            </a:gsLst>
            <a:lin ang="84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Rectangle 20_1"/>
          <p:cNvSpPr/>
          <p:nvPr/>
        </p:nvSpPr>
        <p:spPr>
          <a:xfrm flipH="1" rot="5400000">
            <a:off x="-497880" y="60120"/>
            <a:ext cx="4155840" cy="4037040"/>
          </a:xfrm>
          <a:prstGeom prst="rect">
            <a:avLst/>
          </a:prstGeom>
          <a:gradFill rotWithShape="0">
            <a:gsLst>
              <a:gs pos="0">
                <a:srgbClr val="5eb738">
                  <a:alpha val="47058"/>
                </a:srgbClr>
              </a:gs>
              <a:gs pos="100000">
                <a:srgbClr val="8fb03a">
                  <a:alpha val="0"/>
                </a:srgbClr>
              </a:gs>
            </a:gsLst>
            <a:lin ang="36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Rectangle 22_1"/>
          <p:cNvSpPr/>
          <p:nvPr/>
        </p:nvSpPr>
        <p:spPr>
          <a:xfrm flipH="1" rot="16200000">
            <a:off x="767520" y="3587400"/>
            <a:ext cx="2501280" cy="4037760"/>
          </a:xfrm>
          <a:prstGeom prst="rect">
            <a:avLst/>
          </a:prstGeom>
          <a:gradFill rotWithShape="0">
            <a:gsLst>
              <a:gs pos="1000">
                <a:srgbClr val="e98d41">
                  <a:alpha val="74117"/>
                </a:srgbClr>
              </a:gs>
              <a:gs pos="100000">
                <a:srgbClr val="9cd982">
                  <a:alpha val="0"/>
                </a:srgbClr>
              </a:gs>
            </a:gsLst>
            <a:lin ang="90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Freeform: Shape 24_1"/>
          <p:cNvSpPr/>
          <p:nvPr/>
        </p:nvSpPr>
        <p:spPr>
          <a:xfrm rot="20635800">
            <a:off x="-364320" y="1756800"/>
            <a:ext cx="3899520" cy="4178160"/>
          </a:xfrm>
          <a:custGeom>
            <a:avLst/>
            <a:gdLst/>
            <a:ahLst/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 rotWithShape="0">
            <a:gsLst>
              <a:gs pos="58000">
                <a:srgbClr val="ffffff">
                  <a:alpha val="0"/>
                </a:srgbClr>
              </a:gs>
              <a:gs pos="100000">
                <a:srgbClr val="2eba3e">
                  <a:alpha val="35294"/>
                </a:srgbClr>
              </a:gs>
            </a:gsLst>
            <a:lin ang="834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TextBox 7_1"/>
          <p:cNvSpPr/>
          <p:nvPr/>
        </p:nvSpPr>
        <p:spPr>
          <a:xfrm>
            <a:off x="4428000" y="549000"/>
            <a:ext cx="7539480" cy="621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20000"/>
              </a:lnSpc>
              <a:spcAft>
                <a:spcPts val="601"/>
              </a:spcAf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r>
              <a:rPr b="1" lang="en-US" sz="1600" spc="-1" strike="noStrike">
                <a:solidFill>
                  <a:srgbClr val="000000"/>
                </a:solidFill>
                <a:latin typeface="Tw Cen MT"/>
                <a:ea typeface="DejaVu Sans"/>
              </a:rPr>
              <a:t>Topics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Tw Cen MT"/>
              </a:rPr>
              <a:t>Drop Down Menu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Tw Cen MT"/>
              </a:rPr>
              <a:t>Semantic elements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Tw Cen MT"/>
              </a:rPr>
              <a:t>Video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Tw Cen MT"/>
              </a:rPr>
              <a:t>Audio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endParaRPr b="0" lang="en-IN" sz="1600" spc="-1" strike="noStrike">
              <a:latin typeface="Arial"/>
            </a:endParaRPr>
          </a:p>
        </p:txBody>
      </p:sp>
      <p:grpSp>
        <p:nvGrpSpPr>
          <p:cNvPr id="163" name="Group 6_1"/>
          <p:cNvGrpSpPr/>
          <p:nvPr/>
        </p:nvGrpSpPr>
        <p:grpSpPr>
          <a:xfrm>
            <a:off x="160920" y="2931480"/>
            <a:ext cx="3618720" cy="488160"/>
            <a:chOff x="160920" y="2931480"/>
            <a:chExt cx="3618720" cy="488160"/>
          </a:xfrm>
        </p:grpSpPr>
        <p:sp>
          <p:nvSpPr>
            <p:cNvPr id="164" name="TextBox 4_1"/>
            <p:cNvSpPr/>
            <p:nvPr/>
          </p:nvSpPr>
          <p:spPr>
            <a:xfrm>
              <a:off x="864000" y="2977920"/>
              <a:ext cx="2915640" cy="392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rmAutofit/>
            </a:bodyPr>
            <a:p>
              <a:pPr>
                <a:lnSpc>
                  <a:spcPct val="90000"/>
                </a:lnSpc>
                <a:spcAft>
                  <a:spcPts val="601"/>
                </a:spcAft>
              </a:pPr>
              <a:r>
                <a:rPr b="0" lang="en-US" sz="2000" spc="-1" strike="noStrike">
                  <a:solidFill>
                    <a:srgbClr val="000000"/>
                  </a:solidFill>
                  <a:latin typeface="Tw Cen MT"/>
                  <a:ea typeface="DejaVu Sans"/>
                </a:rPr>
                <a:t>HTML and HTML5</a:t>
              </a:r>
              <a:endParaRPr b="0" lang="en-IN" sz="2000" spc="-1" strike="noStrike">
                <a:latin typeface="Arial"/>
              </a:endParaRPr>
            </a:p>
          </p:txBody>
        </p:sp>
        <p:pic>
          <p:nvPicPr>
            <p:cNvPr id="165" name="Picture 9_1" descr="A picture containing text, orange, mounted, painted&#10;&#10;Description automatically generated"/>
            <p:cNvPicPr/>
            <p:nvPr/>
          </p:nvPicPr>
          <p:blipFill>
            <a:blip r:embed="rId1"/>
            <a:stretch/>
          </p:blipFill>
          <p:spPr>
            <a:xfrm>
              <a:off x="160920" y="2931480"/>
              <a:ext cx="636480" cy="4881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66" name="TextBox 8_1"/>
          <p:cNvSpPr/>
          <p:nvPr/>
        </p:nvSpPr>
        <p:spPr>
          <a:xfrm>
            <a:off x="8412480" y="1717200"/>
            <a:ext cx="3413160" cy="547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Straight Arrow Connector 9_1"/>
          <p:cNvSpPr/>
          <p:nvPr/>
        </p:nvSpPr>
        <p:spPr>
          <a:xfrm>
            <a:off x="8412480" y="1800000"/>
            <a:ext cx="110880" cy="4713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ee726e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ctangle 12_1"/>
          <p:cNvSpPr/>
          <p:nvPr/>
        </p:nvSpPr>
        <p:spPr>
          <a:xfrm flipH="1" rot="10800000">
            <a:off x="0" y="6401520"/>
            <a:ext cx="12191400" cy="456120"/>
          </a:xfrm>
          <a:prstGeom prst="rect">
            <a:avLst/>
          </a:prstGeom>
          <a:gradFill rotWithShape="0">
            <a:gsLst>
              <a:gs pos="14000">
                <a:srgbClr val="8fb03a">
                  <a:alpha val="28235"/>
                </a:srgbClr>
              </a:gs>
              <a:gs pos="100000">
                <a:srgbClr val="5eb738">
                  <a:alpha val="85098"/>
                </a:srgbClr>
              </a:gs>
            </a:gsLst>
            <a:lin ang="168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Rectangle 14_0"/>
          <p:cNvSpPr/>
          <p:nvPr/>
        </p:nvSpPr>
        <p:spPr>
          <a:xfrm flipH="1">
            <a:off x="4037040" y="6400800"/>
            <a:ext cx="8152560" cy="456120"/>
          </a:xfrm>
          <a:prstGeom prst="rect">
            <a:avLst/>
          </a:prstGeom>
          <a:gradFill rotWithShape="0">
            <a:gsLst>
              <a:gs pos="0">
                <a:srgbClr val="f2bb8d">
                  <a:alpha val="55294"/>
                </a:srgbClr>
              </a:gs>
              <a:gs pos="100000">
                <a:srgbClr val="e98d41"/>
              </a:gs>
            </a:gsLst>
            <a:lin ang="144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Rectangle 16_0"/>
          <p:cNvSpPr/>
          <p:nvPr/>
        </p:nvSpPr>
        <p:spPr>
          <a:xfrm>
            <a:off x="-3420000" y="-360"/>
            <a:ext cx="12191400" cy="685728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Rectangle 18_0"/>
          <p:cNvSpPr/>
          <p:nvPr/>
        </p:nvSpPr>
        <p:spPr>
          <a:xfrm flipH="1" rot="16200000">
            <a:off x="-1808280" y="1808640"/>
            <a:ext cx="6857280" cy="3238920"/>
          </a:xfrm>
          <a:prstGeom prst="rect">
            <a:avLst/>
          </a:prstGeom>
          <a:gradFill rotWithShape="0">
            <a:gsLst>
              <a:gs pos="8000">
                <a:srgbClr val="2eba3e">
                  <a:alpha val="78039"/>
                </a:srgbClr>
              </a:gs>
              <a:gs pos="100000">
                <a:srgbClr val="5eb738">
                  <a:alpha val="89019"/>
                </a:srgbClr>
              </a:gs>
            </a:gsLst>
            <a:lin ang="84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Rectangle 20_0"/>
          <p:cNvSpPr/>
          <p:nvPr/>
        </p:nvSpPr>
        <p:spPr>
          <a:xfrm flipH="1" rot="5400000">
            <a:off x="-497880" y="60120"/>
            <a:ext cx="4155840" cy="4037040"/>
          </a:xfrm>
          <a:prstGeom prst="rect">
            <a:avLst/>
          </a:prstGeom>
          <a:gradFill rotWithShape="0">
            <a:gsLst>
              <a:gs pos="0">
                <a:srgbClr val="5eb738">
                  <a:alpha val="47058"/>
                </a:srgbClr>
              </a:gs>
              <a:gs pos="100000">
                <a:srgbClr val="8fb03a">
                  <a:alpha val="0"/>
                </a:srgbClr>
              </a:gs>
            </a:gsLst>
            <a:lin ang="36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Rectangle 22_0"/>
          <p:cNvSpPr/>
          <p:nvPr/>
        </p:nvSpPr>
        <p:spPr>
          <a:xfrm flipH="1" rot="16200000">
            <a:off x="767520" y="3587400"/>
            <a:ext cx="2501280" cy="4037760"/>
          </a:xfrm>
          <a:prstGeom prst="rect">
            <a:avLst/>
          </a:prstGeom>
          <a:gradFill rotWithShape="0">
            <a:gsLst>
              <a:gs pos="1000">
                <a:srgbClr val="e98d41">
                  <a:alpha val="74117"/>
                </a:srgbClr>
              </a:gs>
              <a:gs pos="100000">
                <a:srgbClr val="9cd982">
                  <a:alpha val="0"/>
                </a:srgbClr>
              </a:gs>
            </a:gsLst>
            <a:lin ang="90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Freeform: Shape 24_0"/>
          <p:cNvSpPr/>
          <p:nvPr/>
        </p:nvSpPr>
        <p:spPr>
          <a:xfrm rot="20635800">
            <a:off x="-364320" y="1756800"/>
            <a:ext cx="3899520" cy="4178160"/>
          </a:xfrm>
          <a:custGeom>
            <a:avLst/>
            <a:gdLst/>
            <a:ahLst/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 rotWithShape="0">
            <a:gsLst>
              <a:gs pos="58000">
                <a:srgbClr val="ffffff">
                  <a:alpha val="0"/>
                </a:srgbClr>
              </a:gs>
              <a:gs pos="100000">
                <a:srgbClr val="2eba3e">
                  <a:alpha val="35294"/>
                </a:srgbClr>
              </a:gs>
            </a:gsLst>
            <a:lin ang="834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TextBox 7_0"/>
          <p:cNvSpPr/>
          <p:nvPr/>
        </p:nvSpPr>
        <p:spPr>
          <a:xfrm>
            <a:off x="4428000" y="549000"/>
            <a:ext cx="7539480" cy="621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20000"/>
              </a:lnSpc>
              <a:spcAft>
                <a:spcPts val="601"/>
              </a:spcAf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r>
              <a:rPr b="1" lang="en-US" sz="1600" spc="-1" strike="noStrike">
                <a:solidFill>
                  <a:srgbClr val="000000"/>
                </a:solidFill>
                <a:latin typeface="Tw Cen MT"/>
                <a:ea typeface="DejaVu Sans"/>
              </a:rPr>
              <a:t>Topics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Tw Cen MT"/>
              </a:rPr>
              <a:t>Inline Styles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Tw Cen MT"/>
              </a:rPr>
              <a:t>Internal styles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Tw Cen MT"/>
              </a:rPr>
              <a:t>External Styles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r>
              <a:rPr b="1" lang="en-US" sz="1600" spc="-1" strike="noStrike">
                <a:solidFill>
                  <a:srgbClr val="000000"/>
                </a:solidFill>
                <a:latin typeface="Tw Cen MT"/>
                <a:ea typeface="Tw Cen MT"/>
              </a:rPr>
              <a:t>Selectors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r>
              <a:rPr b="1" lang="en-US" sz="1600" spc="-1" strike="noStrike">
                <a:solidFill>
                  <a:srgbClr val="000000"/>
                </a:solidFill>
                <a:latin typeface="Tw Cen MT"/>
                <a:ea typeface="Tw Cen MT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Tw Cen MT"/>
              </a:rPr>
              <a:t>element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Tw Cen MT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Tw Cen MT"/>
              </a:rPr>
              <a:t>class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Tw Cen MT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Tw Cen MT"/>
              </a:rPr>
              <a:t>id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Tw Cen MT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Tw Cen MT"/>
              </a:rPr>
              <a:t>attribute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Tw Cen MT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Tw Cen MT"/>
                <a:ea typeface="Tw Cen MT"/>
              </a:rPr>
              <a:t>Combinators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Tw Cen MT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Tw Cen MT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Tw Cen MT"/>
              </a:rPr>
              <a:t>space ( )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Tw Cen MT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Tw Cen MT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Tw Cen MT"/>
              </a:rPr>
              <a:t>child (&gt;)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Tw Cen MT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Tw Cen MT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Tw Cen MT"/>
              </a:rPr>
              <a:t>sibling(+)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Tw Cen MT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Tw Cen MT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Tw Cen MT"/>
              </a:rPr>
              <a:t>general sibling(~)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endParaRPr b="0" lang="en-IN" sz="1600" spc="-1" strike="noStrike">
              <a:latin typeface="Arial"/>
            </a:endParaRPr>
          </a:p>
        </p:txBody>
      </p:sp>
      <p:grpSp>
        <p:nvGrpSpPr>
          <p:cNvPr id="176" name="Group 6_0"/>
          <p:cNvGrpSpPr/>
          <p:nvPr/>
        </p:nvGrpSpPr>
        <p:grpSpPr>
          <a:xfrm>
            <a:off x="864000" y="2977920"/>
            <a:ext cx="2915640" cy="392040"/>
            <a:chOff x="864000" y="2977920"/>
            <a:chExt cx="2915640" cy="392040"/>
          </a:xfrm>
        </p:grpSpPr>
        <p:sp>
          <p:nvSpPr>
            <p:cNvPr id="177" name="TextBox 4_0"/>
            <p:cNvSpPr/>
            <p:nvPr/>
          </p:nvSpPr>
          <p:spPr>
            <a:xfrm>
              <a:off x="864000" y="2977920"/>
              <a:ext cx="2915640" cy="392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8" name="TextBox 8_0"/>
          <p:cNvSpPr/>
          <p:nvPr/>
        </p:nvSpPr>
        <p:spPr>
          <a:xfrm>
            <a:off x="8412480" y="1717200"/>
            <a:ext cx="3413160" cy="547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Straight Arrow Connector 9_0"/>
          <p:cNvSpPr/>
          <p:nvPr/>
        </p:nvSpPr>
        <p:spPr>
          <a:xfrm>
            <a:off x="8412480" y="1800000"/>
            <a:ext cx="110880" cy="4713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ee726e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80" name="Group 14_0"/>
          <p:cNvGrpSpPr/>
          <p:nvPr/>
        </p:nvGrpSpPr>
        <p:grpSpPr>
          <a:xfrm>
            <a:off x="677520" y="2509560"/>
            <a:ext cx="2742480" cy="1630440"/>
            <a:chOff x="677520" y="2509560"/>
            <a:chExt cx="2742480" cy="1630440"/>
          </a:xfrm>
        </p:grpSpPr>
        <p:sp>
          <p:nvSpPr>
            <p:cNvPr id="181" name="TextBox 5_0"/>
            <p:cNvSpPr/>
            <p:nvPr/>
          </p:nvSpPr>
          <p:spPr>
            <a:xfrm>
              <a:off x="677520" y="3775320"/>
              <a:ext cx="274248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Tw Cen MT"/>
                  <a:ea typeface="DejaVu Sans"/>
                </a:rPr>
                <a:t>CSS and CSS3</a:t>
              </a:r>
              <a:endParaRPr b="0" lang="en-IN" sz="1800" spc="-1" strike="noStrike">
                <a:latin typeface="Arial"/>
              </a:endParaRPr>
            </a:p>
          </p:txBody>
        </p:sp>
        <p:pic>
          <p:nvPicPr>
            <p:cNvPr id="182" name="Picture 10_0" descr="Logo&#10;&#10;Description automatically generated"/>
            <p:cNvPicPr/>
            <p:nvPr/>
          </p:nvPicPr>
          <p:blipFill>
            <a:blip r:embed="rId1"/>
            <a:stretch/>
          </p:blipFill>
          <p:spPr>
            <a:xfrm>
              <a:off x="962640" y="2509560"/>
              <a:ext cx="995040" cy="11311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83" name=""/>
          <p:cNvSpPr txBox="1"/>
          <p:nvPr/>
        </p:nvSpPr>
        <p:spPr>
          <a:xfrm>
            <a:off x="8640000" y="1080000"/>
            <a:ext cx="3420000" cy="538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457200">
              <a:lnSpc>
                <a:spcPct val="120000"/>
              </a:lnSpc>
              <a:spcAft>
                <a:spcPts val="601"/>
              </a:spcAft>
            </a:pPr>
            <a:r>
              <a:rPr b="1" lang="en-US" sz="1600" spc="-1" strike="noStrike">
                <a:solidFill>
                  <a:srgbClr val="000000"/>
                </a:solidFill>
                <a:latin typeface="Tw Cen MT"/>
                <a:ea typeface="Tw Cen MT"/>
              </a:rPr>
              <a:t>Color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r>
              <a:rPr b="1" lang="en-US" sz="1600" spc="-1" strike="noStrike">
                <a:solidFill>
                  <a:srgbClr val="000000"/>
                </a:solidFill>
                <a:latin typeface="Tw Cen MT"/>
                <a:ea typeface="Tw Cen MT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Tw Cen MT"/>
              </a:rPr>
              <a:t>name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Tw Cen MT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Tw Cen MT"/>
              </a:rPr>
              <a:t>rgb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Tw Cen MT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Tw Cen MT"/>
              </a:rPr>
              <a:t>rgba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Tw Cen MT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Tw Cen MT"/>
              </a:rPr>
              <a:t>hexadecimal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r>
              <a:rPr b="1" lang="en-US" sz="1600" spc="-1" strike="noStrike">
                <a:solidFill>
                  <a:srgbClr val="000000"/>
                </a:solidFill>
                <a:latin typeface="Tw Cen MT"/>
                <a:ea typeface="Tw Cen MT"/>
              </a:rPr>
              <a:t>Inheritance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r>
              <a:rPr b="1" lang="en-US" sz="1600" spc="-1" strike="noStrike">
                <a:solidFill>
                  <a:srgbClr val="000000"/>
                </a:solidFill>
                <a:latin typeface="Tw Cen MT"/>
                <a:ea typeface="Tw Cen MT"/>
              </a:rPr>
              <a:t>Text formatting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r>
              <a:rPr b="1" lang="en-US" sz="1600" spc="-1" strike="noStrike">
                <a:solidFill>
                  <a:srgbClr val="000000"/>
                </a:solidFill>
                <a:latin typeface="Tw Cen MT"/>
                <a:ea typeface="Tw Cen MT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Tw Cen MT"/>
              </a:rPr>
              <a:t>color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Tw Cen MT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Tw Cen MT"/>
              </a:rPr>
              <a:t>background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Tw Cen MT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Tw Cen MT"/>
              </a:rPr>
              <a:t>font-size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Tw Cen MT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Tw Cen MT"/>
              </a:rPr>
              <a:t>text-align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Tw Cen MT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Tw Cen MT"/>
              </a:rPr>
              <a:t>font-family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r>
              <a:rPr b="1" lang="en-US" sz="1600" spc="-1" strike="noStrike">
                <a:solidFill>
                  <a:srgbClr val="000000"/>
                </a:solidFill>
                <a:latin typeface="Tw Cen MT"/>
                <a:ea typeface="Tw Cen MT"/>
              </a:rPr>
              <a:t>Box Model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angle 12_2"/>
          <p:cNvSpPr/>
          <p:nvPr/>
        </p:nvSpPr>
        <p:spPr>
          <a:xfrm flipH="1" rot="10800000">
            <a:off x="0" y="6401520"/>
            <a:ext cx="12191400" cy="456120"/>
          </a:xfrm>
          <a:prstGeom prst="rect">
            <a:avLst/>
          </a:prstGeom>
          <a:gradFill rotWithShape="0">
            <a:gsLst>
              <a:gs pos="14000">
                <a:srgbClr val="8fb03a">
                  <a:alpha val="28235"/>
                </a:srgbClr>
              </a:gs>
              <a:gs pos="100000">
                <a:srgbClr val="5eb738">
                  <a:alpha val="85098"/>
                </a:srgbClr>
              </a:gs>
            </a:gsLst>
            <a:lin ang="168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Rectangle 14_2"/>
          <p:cNvSpPr/>
          <p:nvPr/>
        </p:nvSpPr>
        <p:spPr>
          <a:xfrm flipH="1">
            <a:off x="4037040" y="6400800"/>
            <a:ext cx="8152560" cy="456120"/>
          </a:xfrm>
          <a:prstGeom prst="rect">
            <a:avLst/>
          </a:prstGeom>
          <a:gradFill rotWithShape="0">
            <a:gsLst>
              <a:gs pos="0">
                <a:srgbClr val="f2bb8d">
                  <a:alpha val="55294"/>
                </a:srgbClr>
              </a:gs>
              <a:gs pos="100000">
                <a:srgbClr val="e98d41"/>
              </a:gs>
            </a:gsLst>
            <a:lin ang="144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Rectangle 16_2"/>
          <p:cNvSpPr/>
          <p:nvPr/>
        </p:nvSpPr>
        <p:spPr>
          <a:xfrm>
            <a:off x="-3420000" y="-360"/>
            <a:ext cx="7560000" cy="685728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Rectangle 18_2"/>
          <p:cNvSpPr/>
          <p:nvPr/>
        </p:nvSpPr>
        <p:spPr>
          <a:xfrm flipH="1" rot="16200000">
            <a:off x="-1808280" y="1808640"/>
            <a:ext cx="6857280" cy="3238920"/>
          </a:xfrm>
          <a:prstGeom prst="rect">
            <a:avLst/>
          </a:prstGeom>
          <a:gradFill rotWithShape="0">
            <a:gsLst>
              <a:gs pos="8000">
                <a:srgbClr val="2eba3e">
                  <a:alpha val="78039"/>
                </a:srgbClr>
              </a:gs>
              <a:gs pos="100000">
                <a:srgbClr val="5eb738">
                  <a:alpha val="89019"/>
                </a:srgbClr>
              </a:gs>
            </a:gsLst>
            <a:lin ang="84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Rectangle 20_2"/>
          <p:cNvSpPr/>
          <p:nvPr/>
        </p:nvSpPr>
        <p:spPr>
          <a:xfrm flipH="1" rot="5400000">
            <a:off x="-497880" y="60120"/>
            <a:ext cx="4155840" cy="4037040"/>
          </a:xfrm>
          <a:prstGeom prst="rect">
            <a:avLst/>
          </a:prstGeom>
          <a:gradFill rotWithShape="0">
            <a:gsLst>
              <a:gs pos="0">
                <a:srgbClr val="5eb738">
                  <a:alpha val="47058"/>
                </a:srgbClr>
              </a:gs>
              <a:gs pos="100000">
                <a:srgbClr val="8fb03a">
                  <a:alpha val="0"/>
                </a:srgbClr>
              </a:gs>
            </a:gsLst>
            <a:lin ang="36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Rectangle 22_2"/>
          <p:cNvSpPr/>
          <p:nvPr/>
        </p:nvSpPr>
        <p:spPr>
          <a:xfrm flipH="1" rot="16200000">
            <a:off x="767520" y="3587400"/>
            <a:ext cx="2501280" cy="4037760"/>
          </a:xfrm>
          <a:prstGeom prst="rect">
            <a:avLst/>
          </a:prstGeom>
          <a:gradFill rotWithShape="0">
            <a:gsLst>
              <a:gs pos="1000">
                <a:srgbClr val="e98d41">
                  <a:alpha val="74117"/>
                </a:srgbClr>
              </a:gs>
              <a:gs pos="100000">
                <a:srgbClr val="9cd982">
                  <a:alpha val="0"/>
                </a:srgbClr>
              </a:gs>
            </a:gsLst>
            <a:lin ang="90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Freeform: Shape 24_2"/>
          <p:cNvSpPr/>
          <p:nvPr/>
        </p:nvSpPr>
        <p:spPr>
          <a:xfrm rot="20635800">
            <a:off x="-364320" y="1756800"/>
            <a:ext cx="3899520" cy="4178160"/>
          </a:xfrm>
          <a:custGeom>
            <a:avLst/>
            <a:gdLst/>
            <a:ahLst/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 rotWithShape="0">
            <a:gsLst>
              <a:gs pos="58000">
                <a:srgbClr val="ffffff">
                  <a:alpha val="0"/>
                </a:srgbClr>
              </a:gs>
              <a:gs pos="100000">
                <a:srgbClr val="2eba3e">
                  <a:alpha val="35294"/>
                </a:srgbClr>
              </a:gs>
            </a:gsLst>
            <a:lin ang="834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TextBox 7_2"/>
          <p:cNvSpPr/>
          <p:nvPr/>
        </p:nvSpPr>
        <p:spPr>
          <a:xfrm>
            <a:off x="4428000" y="549000"/>
            <a:ext cx="3984480" cy="621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20000"/>
              </a:lnSpc>
              <a:spcAft>
                <a:spcPts val="601"/>
              </a:spcAft>
            </a:pPr>
            <a:r>
              <a:rPr b="1" lang="en-US" sz="1600" spc="-1" strike="noStrike">
                <a:solidFill>
                  <a:srgbClr val="000000"/>
                </a:solidFill>
                <a:latin typeface="Tw Cen MT"/>
                <a:ea typeface="Tw Cen MT"/>
              </a:rPr>
              <a:t>Box Model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Tw Cen MT"/>
              </a:rPr>
              <a:t>padding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Tw Cen MT"/>
              </a:rPr>
              <a:t>border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Tw Cen MT"/>
              </a:rPr>
              <a:t>Margin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Tw Cen MT"/>
              </a:rPr>
              <a:t>Box-size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r>
              <a:rPr b="1" lang="en-US" sz="1600" spc="-1" strike="noStrike">
                <a:solidFill>
                  <a:srgbClr val="000000"/>
                </a:solidFill>
                <a:latin typeface="Tw Cen MT"/>
                <a:ea typeface="Tw Cen MT"/>
              </a:rPr>
              <a:t>Pseudo Class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Tw Cen MT"/>
              </a:rPr>
              <a:t>a:link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Tw Cen MT"/>
              </a:rPr>
              <a:t>a:visited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Tw Cen MT"/>
              </a:rPr>
              <a:t>a:hover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Tw Cen MT"/>
              </a:rPr>
              <a:t>a:active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Tw Cen MT"/>
              </a:rPr>
              <a:t>:first-child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Tw Cen MT"/>
              </a:rPr>
              <a:t>:last-child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Tw Cen MT"/>
              </a:rPr>
              <a:t>:nth-child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endParaRPr b="0" lang="en-IN" sz="1600" spc="-1" strike="noStrike">
              <a:latin typeface="Arial"/>
            </a:endParaRPr>
          </a:p>
        </p:txBody>
      </p:sp>
      <p:grpSp>
        <p:nvGrpSpPr>
          <p:cNvPr id="192" name="Group 6_2"/>
          <p:cNvGrpSpPr/>
          <p:nvPr/>
        </p:nvGrpSpPr>
        <p:grpSpPr>
          <a:xfrm>
            <a:off x="864000" y="2977920"/>
            <a:ext cx="2915640" cy="392040"/>
            <a:chOff x="864000" y="2977920"/>
            <a:chExt cx="2915640" cy="392040"/>
          </a:xfrm>
        </p:grpSpPr>
        <p:sp>
          <p:nvSpPr>
            <p:cNvPr id="193" name="TextBox 4_2"/>
            <p:cNvSpPr/>
            <p:nvPr/>
          </p:nvSpPr>
          <p:spPr>
            <a:xfrm>
              <a:off x="864000" y="2977920"/>
              <a:ext cx="2915640" cy="392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4" name="TextBox 8_2"/>
          <p:cNvSpPr/>
          <p:nvPr/>
        </p:nvSpPr>
        <p:spPr>
          <a:xfrm>
            <a:off x="8412480" y="1717200"/>
            <a:ext cx="3413160" cy="547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Straight Arrow Connector 9_2"/>
          <p:cNvSpPr/>
          <p:nvPr/>
        </p:nvSpPr>
        <p:spPr>
          <a:xfrm>
            <a:off x="8412480" y="1800000"/>
            <a:ext cx="110880" cy="4713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ee726e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96" name="Group 14_1"/>
          <p:cNvGrpSpPr/>
          <p:nvPr/>
        </p:nvGrpSpPr>
        <p:grpSpPr>
          <a:xfrm>
            <a:off x="677520" y="2509560"/>
            <a:ext cx="2742480" cy="1630440"/>
            <a:chOff x="677520" y="2509560"/>
            <a:chExt cx="2742480" cy="1630440"/>
          </a:xfrm>
        </p:grpSpPr>
        <p:sp>
          <p:nvSpPr>
            <p:cNvPr id="197" name="TextBox 5_1"/>
            <p:cNvSpPr/>
            <p:nvPr/>
          </p:nvSpPr>
          <p:spPr>
            <a:xfrm>
              <a:off x="677520" y="3775320"/>
              <a:ext cx="274248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Tw Cen MT"/>
                  <a:ea typeface="DejaVu Sans"/>
                </a:rPr>
                <a:t>CSS and CSS3</a:t>
              </a:r>
              <a:endParaRPr b="0" lang="en-IN" sz="1800" spc="-1" strike="noStrike">
                <a:latin typeface="Arial"/>
              </a:endParaRPr>
            </a:p>
          </p:txBody>
        </p:sp>
        <p:pic>
          <p:nvPicPr>
            <p:cNvPr id="198" name="Picture 10_1" descr="Logo&#10;&#10;Description automatically generated"/>
            <p:cNvPicPr/>
            <p:nvPr/>
          </p:nvPicPr>
          <p:blipFill>
            <a:blip r:embed="rId1"/>
            <a:stretch/>
          </p:blipFill>
          <p:spPr>
            <a:xfrm>
              <a:off x="962640" y="2509560"/>
              <a:ext cx="995040" cy="11311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99" name=""/>
          <p:cNvSpPr txBox="1"/>
          <p:nvPr/>
        </p:nvSpPr>
        <p:spPr>
          <a:xfrm>
            <a:off x="8640000" y="360000"/>
            <a:ext cx="3420000" cy="2997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20000"/>
              </a:lnSpc>
              <a:spcAft>
                <a:spcPts val="601"/>
              </a:spcAft>
            </a:pPr>
            <a:r>
              <a:rPr b="1" lang="en-US" sz="1600" spc="-1" strike="noStrike">
                <a:solidFill>
                  <a:srgbClr val="000000"/>
                </a:solidFill>
                <a:latin typeface="Tw Cen MT"/>
                <a:ea typeface="Tw Cen MT"/>
              </a:rPr>
              <a:t>Pseudo Elements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Tw Cen MT"/>
              </a:rPr>
              <a:t>::first-letter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Tw Cen MT"/>
              </a:rPr>
              <a:t>::before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Tw Cen MT"/>
              </a:rPr>
              <a:t>::after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r>
              <a:rPr b="1" lang="en-US" sz="1600" spc="-1" strike="noStrike">
                <a:solidFill>
                  <a:srgbClr val="000000"/>
                </a:solidFill>
                <a:latin typeface="Tw Cen MT"/>
                <a:ea typeface="Tw Cen MT"/>
              </a:rPr>
              <a:t>Measurements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endParaRPr b="0" lang="en-IN" sz="1600" spc="-1" strike="noStrike">
              <a:latin typeface="Arial"/>
            </a:endParaRPr>
          </a:p>
          <a:p>
            <a:pPr marL="457200">
              <a:lnSpc>
                <a:spcPct val="120000"/>
              </a:lnSpc>
              <a:spcAft>
                <a:spcPts val="601"/>
              </a:spcAft>
            </a:pP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</TotalTime>
  <Application>LibreOffice/7.1.3.2$Windows_X86_64 LibreOffice_project/47f78053abe362b9384784d31a6e56f8511eb1c1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2021-12-11T17:25:17Z</dcterms:created>
  <dc:creator/>
  <dc:description/>
  <dc:language>en-IN</dc:language>
  <cp:lastModifiedBy/>
  <dcterms:modified xsi:type="dcterms:W3CDTF">2021-12-19T06:55:50Z</dcterms:modified>
  <cp:revision>197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r8>4</vt:r8>
  </property>
</Properties>
</file>