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9" r:id="rId2"/>
  </p:sldMasterIdLst>
  <p:notesMasterIdLst>
    <p:notesMasterId r:id="rId34"/>
  </p:notesMasterIdLst>
  <p:sldIdLst>
    <p:sldId id="273" r:id="rId3"/>
    <p:sldId id="257" r:id="rId4"/>
    <p:sldId id="333" r:id="rId5"/>
    <p:sldId id="286" r:id="rId6"/>
    <p:sldId id="354" r:id="rId7"/>
    <p:sldId id="300" r:id="rId8"/>
    <p:sldId id="338" r:id="rId9"/>
    <p:sldId id="337" r:id="rId10"/>
    <p:sldId id="353" r:id="rId11"/>
    <p:sldId id="352" r:id="rId12"/>
    <p:sldId id="327" r:id="rId13"/>
    <p:sldId id="355" r:id="rId14"/>
    <p:sldId id="339" r:id="rId15"/>
    <p:sldId id="356" r:id="rId16"/>
    <p:sldId id="360" r:id="rId17"/>
    <p:sldId id="341" r:id="rId18"/>
    <p:sldId id="361" r:id="rId19"/>
    <p:sldId id="362" r:id="rId20"/>
    <p:sldId id="363" r:id="rId21"/>
    <p:sldId id="342" r:id="rId22"/>
    <p:sldId id="357" r:id="rId23"/>
    <p:sldId id="329" r:id="rId24"/>
    <p:sldId id="345" r:id="rId25"/>
    <p:sldId id="343" r:id="rId26"/>
    <p:sldId id="346" r:id="rId27"/>
    <p:sldId id="344" r:id="rId28"/>
    <p:sldId id="358" r:id="rId29"/>
    <p:sldId id="347" r:id="rId30"/>
    <p:sldId id="349" r:id="rId31"/>
    <p:sldId id="348" r:id="rId32"/>
    <p:sldId id="3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Commands, Comments, Teamwork, Selection Pane, Sign In" id="{B9B51309-D148-4332-87C2-07BE32FBCA3B}">
          <p14:sldIdLst>
            <p14:sldId id="273"/>
            <p14:sldId id="257"/>
            <p14:sldId id="333"/>
            <p14:sldId id="286"/>
            <p14:sldId id="354"/>
            <p14:sldId id="300"/>
            <p14:sldId id="338"/>
            <p14:sldId id="337"/>
            <p14:sldId id="353"/>
            <p14:sldId id="352"/>
            <p14:sldId id="327"/>
            <p14:sldId id="355"/>
            <p14:sldId id="339"/>
            <p14:sldId id="356"/>
            <p14:sldId id="360"/>
            <p14:sldId id="341"/>
            <p14:sldId id="361"/>
            <p14:sldId id="362"/>
            <p14:sldId id="363"/>
            <p14:sldId id="342"/>
            <p14:sldId id="357"/>
            <p14:sldId id="329"/>
            <p14:sldId id="345"/>
            <p14:sldId id="343"/>
            <p14:sldId id="346"/>
            <p14:sldId id="344"/>
            <p14:sldId id="358"/>
            <p14:sldId id="347"/>
            <p14:sldId id="349"/>
            <p14:sldId id="348"/>
            <p14:sldId id="35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9C"/>
    <a:srgbClr val="D194FF"/>
    <a:srgbClr val="E8AE00"/>
    <a:srgbClr val="EBEBEB"/>
    <a:srgbClr val="F8F8F8"/>
    <a:srgbClr val="D24726"/>
    <a:srgbClr val="D2B4A6"/>
    <a:srgbClr val="734F29"/>
    <a:srgbClr val="DD462F"/>
    <a:srgbClr val="AEB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0"/>
    <p:restoredTop sz="94784"/>
  </p:normalViewPr>
  <p:slideViewPr>
    <p:cSldViewPr snapToGrid="0">
      <p:cViewPr varScale="1">
        <p:scale>
          <a:sx n="90" d="100"/>
          <a:sy n="90" d="100"/>
        </p:scale>
        <p:origin x="1024" y="184"/>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siqiang\OneDrive%20-%20Michigan%20State%20University\Rybar%20Project\dsh_all_years_nozeros_urbanrura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Field2</c:v>
          </c:tx>
          <c:spPr>
            <a:ln w="28575" cap="rnd">
              <a:solidFill>
                <a:schemeClr val="accent1"/>
              </a:solidFill>
              <a:round/>
            </a:ln>
            <a:effectLst/>
          </c:spPr>
          <c:marker>
            <c:symbol val="none"/>
          </c:marker>
          <c:cat>
            <c:numRef>
              <c:f>dsh_all_years_nozeros_urbanrura!$C$1277:$M$1277</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dsh_all_years_nozeros_urbanrura!$C$1278:$M$1278</c:f>
              <c:numCache>
                <c:formatCode>General</c:formatCode>
                <c:ptCount val="11"/>
                <c:pt idx="0">
                  <c:v>0.23672780784853326</c:v>
                </c:pt>
                <c:pt idx="1">
                  <c:v>0.23714032518378825</c:v>
                </c:pt>
                <c:pt idx="2">
                  <c:v>0.24046032068160966</c:v>
                </c:pt>
                <c:pt idx="3">
                  <c:v>0.24660620919611898</c:v>
                </c:pt>
                <c:pt idx="4">
                  <c:v>0.2522687198151714</c:v>
                </c:pt>
                <c:pt idx="5">
                  <c:v>0.2568246096882833</c:v>
                </c:pt>
                <c:pt idx="6">
                  <c:v>0.25766217393375768</c:v>
                </c:pt>
                <c:pt idx="7">
                  <c:v>0.25957033666902407</c:v>
                </c:pt>
                <c:pt idx="8">
                  <c:v>0.25396337638283933</c:v>
                </c:pt>
                <c:pt idx="9">
                  <c:v>0.25520798661612831</c:v>
                </c:pt>
                <c:pt idx="10">
                  <c:v>0.25762135362383598</c:v>
                </c:pt>
              </c:numCache>
            </c:numRef>
          </c:val>
          <c:smooth val="0"/>
          <c:extLst>
            <c:ext xmlns:c16="http://schemas.microsoft.com/office/drawing/2014/chart" uri="{C3380CC4-5D6E-409C-BE32-E72D297353CC}">
              <c16:uniqueId val="{00000000-EBD9-AE49-B13A-D22AB394004C}"/>
            </c:ext>
          </c:extLst>
        </c:ser>
        <c:dLbls>
          <c:showLegendKey val="0"/>
          <c:showVal val="0"/>
          <c:showCatName val="0"/>
          <c:showSerName val="0"/>
          <c:showPercent val="0"/>
          <c:showBubbleSize val="0"/>
        </c:dLbls>
        <c:smooth val="0"/>
        <c:axId val="198295184"/>
        <c:axId val="328701680"/>
      </c:lineChart>
      <c:catAx>
        <c:axId val="198295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701680"/>
        <c:crosses val="autoZero"/>
        <c:auto val="1"/>
        <c:lblAlgn val="ctr"/>
        <c:lblOffset val="100"/>
        <c:noMultiLvlLbl val="0"/>
      </c:catAx>
      <c:valAx>
        <c:axId val="328701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0" kern="1200" baseline="0">
                    <a:solidFill>
                      <a:srgbClr val="595959"/>
                    </a:solidFill>
                    <a:effectLst/>
                  </a:rPr>
                  <a:t>Average DSH Percentage</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295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665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215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01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13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91523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086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3785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792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185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52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35081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57182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2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18248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5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402475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50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115230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6864-815A-9246-BB93-9C284C54A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478ECA-1335-6C43-94F0-E1CD13FE3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4E3F89-EE27-6748-90F1-9ADC8BE67EF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36651D3-1B4F-1349-B9E4-2CC5600A5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3F27E-4E63-2747-80A3-0CB01A27C4EE}"/>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30060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4C2B-7B19-3C48-9D51-3F91DC5B1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6C66A1-30AD-B445-8CC8-D06789C9F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DAAB4-0949-4845-84D7-501CB8FC170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F011E9-2562-3840-9D7F-024A207AF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189F4-FC70-9640-BB5C-FCA61C83877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50251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0A698-B227-8B4D-B2C4-F3AA2F205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EF2DCB-A6B4-774D-8EC5-9A8A3B170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AB2E8-202C-0B40-9F0A-C11D0AAA1DA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9D84766-8B1C-A347-8F1C-2929F456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D73D-FBBE-B140-BE3F-6035368E7CC3}"/>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1018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754980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7955" y="1272082"/>
            <a:ext cx="9587771" cy="1171575"/>
          </a:xfrm>
        </p:spPr>
        <p:txBody>
          <a:bodyPr/>
          <a:lstStyle/>
          <a:p>
            <a:r>
              <a:rPr lang="en-US"/>
              <a:t>Click to edit Master title style</a:t>
            </a:r>
          </a:p>
        </p:txBody>
      </p:sp>
      <p:sp>
        <p:nvSpPr>
          <p:cNvPr id="3" name="Subtitle 2"/>
          <p:cNvSpPr>
            <a:spLocks noGrp="1"/>
          </p:cNvSpPr>
          <p:nvPr>
            <p:ph type="subTitle" idx="1"/>
          </p:nvPr>
        </p:nvSpPr>
        <p:spPr>
          <a:xfrm>
            <a:off x="1307955" y="2808451"/>
            <a:ext cx="9587771" cy="1752600"/>
          </a:xfrm>
        </p:spPr>
        <p:txBody>
          <a:bodyPr/>
          <a:lstStyle>
            <a:lvl1pPr marL="0" indent="0" algn="l">
              <a:buNone/>
              <a:defRPr>
                <a:solidFill>
                  <a:schemeClr val="tx1">
                    <a:lumMod val="75000"/>
                    <a:lumOff val="2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43362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solidFill>
                  <a:schemeClr val="tx1">
                    <a:lumMod val="75000"/>
                    <a:lumOff val="25000"/>
                  </a:schemeClr>
                </a:solidFill>
              </a:defRPr>
            </a:lvl1pPr>
            <a:lvl2pPr>
              <a:defRPr sz="3200">
                <a:solidFill>
                  <a:schemeClr val="tx1">
                    <a:lumMod val="75000"/>
                    <a:lumOff val="25000"/>
                  </a:schemeClr>
                </a:solidFill>
              </a:defRPr>
            </a:lvl2pPr>
            <a:lvl3pPr>
              <a:defRPr sz="2667">
                <a:solidFill>
                  <a:schemeClr val="tx1">
                    <a:lumMod val="75000"/>
                    <a:lumOff val="25000"/>
                  </a:schemeClr>
                </a:solidFill>
              </a:defRPr>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384800" cy="4525963"/>
          </a:xfrm>
        </p:spPr>
        <p:txBody>
          <a:bodyPr/>
          <a:lstStyle>
            <a:lvl1pPr>
              <a:defRPr sz="3733">
                <a:solidFill>
                  <a:schemeClr val="tx1">
                    <a:lumMod val="75000"/>
                    <a:lumOff val="25000"/>
                  </a:schemeClr>
                </a:solidFill>
              </a:defRPr>
            </a:lvl1pPr>
            <a:lvl2pPr>
              <a:defRPr sz="3200">
                <a:solidFill>
                  <a:schemeClr val="tx1">
                    <a:lumMod val="75000"/>
                    <a:lumOff val="25000"/>
                  </a:schemeClr>
                </a:solidFill>
              </a:defRPr>
            </a:lvl2pPr>
            <a:lvl3pPr>
              <a:defRPr sz="2667">
                <a:solidFill>
                  <a:schemeClr val="tx1">
                    <a:lumMod val="75000"/>
                    <a:lumOff val="25000"/>
                  </a:schemeClr>
                </a:solidFill>
              </a:defRPr>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6347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solidFill>
                  <a:schemeClr val="tx1">
                    <a:lumMod val="75000"/>
                    <a:lumOff val="2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61898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2AFD-8CB0-6241-B4CA-98D920548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EEC97-AAAA-B747-9CFF-C7AC26D56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2C16C-9D85-3E49-87B3-CA1BD248255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E6A302-19C6-8248-A6E6-270EACEDA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7D49C-D89D-C140-B4F4-A7229314FACC}"/>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5880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0ACB-00FA-7E48-8398-C0F35793C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27F84-A832-2B4F-A66A-C9093458A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9ACBB-C999-E644-B8E7-E95B95A51F8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681A133-A558-DA4A-97A2-AD1F94B09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EE128-DD62-C649-A40F-FEB0788863B0}"/>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003407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F2E2-19F7-6A46-B815-034DEB25F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0474A-3537-0C4E-86EE-A69C05D20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807B5-4943-EF40-99A8-7BCBB4425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F88DC-F04D-B844-B205-2082FD3EEE9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CA7230B-4DA2-4746-83CA-24CB6C50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4E5D2-1180-6443-BE2A-B1E7C8A7BA04}"/>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400269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5FD4-3A3A-C04A-A0D2-B07D1954C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7B0F6-38DE-0E4F-BCD9-1D1853C92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B365B-DB9C-6F46-9F00-864AA1E21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46DC4-5DA4-8A4D-B626-D53DA0F19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C7684-2A5A-E942-BB2A-BFB9CD283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329A0A-676C-154C-A3FD-3EDC4AB76E9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125B1A3-ABF0-024A-8E30-4DBD723AF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6FF45-A8C8-A741-807C-EE0766308775}"/>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42861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8760-3FA2-6141-B3CB-EFED4485A2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599AD-A9E6-9D44-B6B1-8AA9BB4E509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108D112-B941-164B-AA6C-BE621592B2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421B98-AA54-7540-A0F2-568990B6F41A}"/>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886409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ED111-0F55-6049-A951-0ADA668ECE2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88765A1-1EC8-7940-9260-E0FA70ADE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603521-E208-D945-8CF0-D7C84CFB3F4B}"/>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658574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48B3-7C1F-694D-A446-F5A3AD37E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FC3E40-E2D3-E943-8985-2DAC6122E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4076F-8432-4C40-981C-68EC12C2F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BF9F4-19F0-B94B-9CE0-F1EC8F37AA6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A8838BC-310E-354E-9163-00A992BBB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3E005-CA65-2A42-9216-791630E988E8}"/>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70276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DAE-ED09-BA43-A424-1DE1A4BDF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462FDE-228A-0E49-8E02-A15EB9CBE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1201D9-4377-B541-857B-0068E3C35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F0DF8-5BF2-F541-91AA-B5751AA7CCC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C956E7C-8787-5D45-A416-0287063FA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FDCCD-7B8B-5047-AB18-7C773A8866CC}"/>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44883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27C70-94F9-7544-825B-029DC7DAC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674D4-4DF7-B54B-A374-A36E1F88D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69A1A-A2F4-1B4D-8BB0-0C9CB824F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41AE5597-DDDE-3146-AAC3-AF9D52478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93C1D-7EA2-7944-B902-CC5DE34E8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170603419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9"/>
            <a:ext cx="109728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TEXT</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5" name="Picture 4">
            <a:extLst>
              <a:ext uri="{FF2B5EF4-FFF2-40B4-BE49-F238E27FC236}">
                <a16:creationId xmlns:a16="http://schemas.microsoft.com/office/drawing/2014/main" id="{4CB75C6D-E901-C54E-9186-D0138DDB86B3}"/>
              </a:ext>
            </a:extLst>
          </p:cNvPr>
          <p:cNvPicPr>
            <a:picLocks noChangeAspect="1"/>
          </p:cNvPicPr>
          <p:nvPr userDrawn="1"/>
        </p:nvPicPr>
        <p:blipFill>
          <a:blip r:embed="rId5"/>
          <a:stretch>
            <a:fillRect/>
          </a:stretch>
        </p:blipFill>
        <p:spPr>
          <a:xfrm>
            <a:off x="4857751" y="6524894"/>
            <a:ext cx="2478616" cy="209233"/>
          </a:xfrm>
          <a:prstGeom prst="rect">
            <a:avLst/>
          </a:prstGeom>
        </p:spPr>
      </p:pic>
    </p:spTree>
    <p:extLst>
      <p:ext uri="{BB962C8B-B14F-4D97-AF65-F5344CB8AC3E}">
        <p14:creationId xmlns:p14="http://schemas.microsoft.com/office/powerpoint/2010/main" val="397001274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609585" rtl="0" fontAlgn="base">
        <a:spcBef>
          <a:spcPct val="0"/>
        </a:spcBef>
        <a:spcAft>
          <a:spcPct val="0"/>
        </a:spcAft>
        <a:defRPr sz="5867" b="1" kern="1200">
          <a:solidFill>
            <a:srgbClr val="008183"/>
          </a:solidFill>
          <a:latin typeface="Arial"/>
          <a:ea typeface="ＭＳ Ｐゴシック" charset="0"/>
          <a:cs typeface="Arial"/>
        </a:defRPr>
      </a:lvl1pPr>
      <a:lvl2pPr algn="l" defTabSz="609585" rtl="0" fontAlgn="base">
        <a:spcBef>
          <a:spcPct val="0"/>
        </a:spcBef>
        <a:spcAft>
          <a:spcPct val="0"/>
        </a:spcAft>
        <a:defRPr sz="5867" b="1">
          <a:solidFill>
            <a:srgbClr val="6BBD1B"/>
          </a:solidFill>
          <a:latin typeface="Arial" charset="0"/>
          <a:ea typeface="ＭＳ Ｐゴシック" charset="0"/>
        </a:defRPr>
      </a:lvl2pPr>
      <a:lvl3pPr algn="l" defTabSz="609585" rtl="0" fontAlgn="base">
        <a:spcBef>
          <a:spcPct val="0"/>
        </a:spcBef>
        <a:spcAft>
          <a:spcPct val="0"/>
        </a:spcAft>
        <a:defRPr sz="5867" b="1">
          <a:solidFill>
            <a:srgbClr val="6BBD1B"/>
          </a:solidFill>
          <a:latin typeface="Arial" charset="0"/>
          <a:ea typeface="ＭＳ Ｐゴシック" charset="0"/>
        </a:defRPr>
      </a:lvl3pPr>
      <a:lvl4pPr algn="l" defTabSz="609585" rtl="0" fontAlgn="base">
        <a:spcBef>
          <a:spcPct val="0"/>
        </a:spcBef>
        <a:spcAft>
          <a:spcPct val="0"/>
        </a:spcAft>
        <a:defRPr sz="5867" b="1">
          <a:solidFill>
            <a:srgbClr val="6BBD1B"/>
          </a:solidFill>
          <a:latin typeface="Arial" charset="0"/>
          <a:ea typeface="ＭＳ Ｐゴシック" charset="0"/>
        </a:defRPr>
      </a:lvl4pPr>
      <a:lvl5pPr algn="l" defTabSz="609585" rtl="0" fontAlgn="base">
        <a:spcBef>
          <a:spcPct val="0"/>
        </a:spcBef>
        <a:spcAft>
          <a:spcPct val="0"/>
        </a:spcAft>
        <a:defRPr sz="5867" b="1">
          <a:solidFill>
            <a:srgbClr val="6BBD1B"/>
          </a:solidFill>
          <a:latin typeface="Arial" charset="0"/>
          <a:ea typeface="ＭＳ Ｐゴシック" charset="0"/>
        </a:defRPr>
      </a:lvl5pPr>
      <a:lvl6pPr marL="609585" algn="l" defTabSz="609585" rtl="0" fontAlgn="base">
        <a:spcBef>
          <a:spcPct val="0"/>
        </a:spcBef>
        <a:spcAft>
          <a:spcPct val="0"/>
        </a:spcAft>
        <a:defRPr sz="5867" b="1">
          <a:solidFill>
            <a:srgbClr val="6BBD1B"/>
          </a:solidFill>
          <a:latin typeface="Arial" charset="0"/>
          <a:ea typeface="ＭＳ Ｐゴシック" charset="0"/>
        </a:defRPr>
      </a:lvl6pPr>
      <a:lvl7pPr marL="1219170" algn="l" defTabSz="609585" rtl="0" fontAlgn="base">
        <a:spcBef>
          <a:spcPct val="0"/>
        </a:spcBef>
        <a:spcAft>
          <a:spcPct val="0"/>
        </a:spcAft>
        <a:defRPr sz="5867" b="1">
          <a:solidFill>
            <a:srgbClr val="6BBD1B"/>
          </a:solidFill>
          <a:latin typeface="Arial" charset="0"/>
          <a:ea typeface="ＭＳ Ｐゴシック" charset="0"/>
        </a:defRPr>
      </a:lvl7pPr>
      <a:lvl8pPr marL="1828754" algn="l" defTabSz="609585" rtl="0" fontAlgn="base">
        <a:spcBef>
          <a:spcPct val="0"/>
        </a:spcBef>
        <a:spcAft>
          <a:spcPct val="0"/>
        </a:spcAft>
        <a:defRPr sz="5867" b="1">
          <a:solidFill>
            <a:srgbClr val="6BBD1B"/>
          </a:solidFill>
          <a:latin typeface="Arial" charset="0"/>
          <a:ea typeface="ＭＳ Ｐゴシック" charset="0"/>
        </a:defRPr>
      </a:lvl8pPr>
      <a:lvl9pPr marL="2438339" algn="l" defTabSz="609585" rtl="0" fontAlgn="base">
        <a:spcBef>
          <a:spcPct val="0"/>
        </a:spcBef>
        <a:spcAft>
          <a:spcPct val="0"/>
        </a:spcAft>
        <a:defRPr sz="5867" b="1">
          <a:solidFill>
            <a:srgbClr val="6BBD1B"/>
          </a:solidFill>
          <a:latin typeface="Arial" charset="0"/>
          <a:ea typeface="ＭＳ Ｐゴシック" charset="0"/>
        </a:defRPr>
      </a:lvl9pPr>
    </p:titleStyle>
    <p:bodyStyle>
      <a:lvl1pPr marL="457189" indent="-457189" algn="l" defTabSz="609585" rtl="0" fontAlgn="base">
        <a:spcBef>
          <a:spcPct val="20000"/>
        </a:spcBef>
        <a:spcAft>
          <a:spcPct val="0"/>
        </a:spcAft>
        <a:buFont typeface="Arial" charset="0"/>
        <a:buChar char="•"/>
        <a:defRPr sz="4267" kern="1200">
          <a:solidFill>
            <a:schemeClr val="tx1">
              <a:lumMod val="75000"/>
              <a:lumOff val="25000"/>
            </a:schemeClr>
          </a:solidFill>
          <a:latin typeface="Arial"/>
          <a:ea typeface="ＭＳ Ｐゴシック" charset="0"/>
          <a:cs typeface="Arial"/>
        </a:defRPr>
      </a:lvl1pPr>
      <a:lvl2pPr marL="990575" indent="-380990" algn="l" defTabSz="609585" rtl="0" fontAlgn="base">
        <a:spcBef>
          <a:spcPct val="20000"/>
        </a:spcBef>
        <a:spcAft>
          <a:spcPct val="0"/>
        </a:spcAft>
        <a:buFont typeface="Arial" charset="0"/>
        <a:buChar char="–"/>
        <a:defRPr sz="3733" kern="1200">
          <a:solidFill>
            <a:schemeClr val="tx1">
              <a:lumMod val="75000"/>
              <a:lumOff val="25000"/>
            </a:schemeClr>
          </a:solidFill>
          <a:latin typeface="Arial"/>
          <a:ea typeface="ＭＳ Ｐゴシック" charset="0"/>
          <a:cs typeface="Arial"/>
        </a:defRPr>
      </a:lvl2pPr>
      <a:lvl3pPr marL="1523962" indent="-304792" algn="l" defTabSz="609585" rtl="0" fontAlgn="base">
        <a:spcBef>
          <a:spcPct val="20000"/>
        </a:spcBef>
        <a:spcAft>
          <a:spcPct val="0"/>
        </a:spcAft>
        <a:buFont typeface="Arial" charset="0"/>
        <a:buChar char="•"/>
        <a:defRPr sz="3200" kern="1200">
          <a:solidFill>
            <a:schemeClr val="tx1">
              <a:lumMod val="75000"/>
              <a:lumOff val="25000"/>
            </a:schemeClr>
          </a:solidFill>
          <a:latin typeface="Arial"/>
          <a:ea typeface="ＭＳ Ｐゴシック" charset="0"/>
          <a:cs typeface="Arial"/>
        </a:defRPr>
      </a:lvl3pPr>
      <a:lvl4pPr marL="2133547"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4pPr>
      <a:lvl5pPr marL="2743131"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https://www.dofactory.com/img/sql/sql-full-join.png"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659450" y="336943"/>
            <a:ext cx="10872788" cy="1646722"/>
          </a:xfrm>
        </p:spPr>
        <p:txBody>
          <a:bodyPr vert="horz" lIns="91440" tIns="45720" rIns="91440" bIns="45720" rtlCol="0" anchor="b">
            <a:noAutofit/>
          </a:bodyPr>
          <a:lstStyle/>
          <a:p>
            <a:pPr algn="ctr"/>
            <a:r>
              <a:rPr lang="en-US" sz="4800" b="1">
                <a:solidFill>
                  <a:schemeClr val="accent6">
                    <a:lumMod val="50000"/>
                  </a:schemeClr>
                </a:solidFill>
              </a:rPr>
              <a:t>Identifying Reimbursement Opportunities for Healthcare Providers and Professionals</a:t>
            </a:r>
            <a:endParaRPr lang="en-US" sz="4800" b="1" kern="1200">
              <a:solidFill>
                <a:schemeClr val="accent6">
                  <a:lumMod val="50000"/>
                </a:schemeClr>
              </a:solidFill>
              <a:latin typeface="+mj-lt"/>
              <a:ea typeface="+mj-ea"/>
              <a:cs typeface="+mj-cs"/>
            </a:endParaRPr>
          </a:p>
        </p:txBody>
      </p:sp>
      <p:sp>
        <p:nvSpPr>
          <p:cNvPr id="3" name="Subtitle 2"/>
          <p:cNvSpPr>
            <a:spLocks noGrp="1"/>
          </p:cNvSpPr>
          <p:nvPr>
            <p:ph type="subTitle" idx="4294967295"/>
          </p:nvPr>
        </p:nvSpPr>
        <p:spPr>
          <a:xfrm>
            <a:off x="1513967" y="2944017"/>
            <a:ext cx="9163757" cy="1429172"/>
          </a:xfrm>
        </p:spPr>
        <p:txBody>
          <a:bodyPr vert="horz" lIns="91440" tIns="45720" rIns="91440" bIns="45720" rtlCol="0" anchor="ctr">
            <a:noAutofit/>
          </a:bodyPr>
          <a:lstStyle/>
          <a:p>
            <a:pPr marL="0" indent="0" algn="ctr">
              <a:spcBef>
                <a:spcPts val="0"/>
              </a:spcBef>
              <a:buNone/>
            </a:pPr>
            <a:r>
              <a:rPr lang="en-US" sz="2000">
                <a:solidFill>
                  <a:schemeClr val="accent6">
                    <a:lumMod val="50000"/>
                  </a:schemeClr>
                </a:solidFill>
              </a:rPr>
              <a:t>Mark Roach</a:t>
            </a:r>
            <a:endParaRPr lang="en-US" sz="2000">
              <a:solidFill>
                <a:schemeClr val="accent6">
                  <a:lumMod val="50000"/>
                </a:schemeClr>
              </a:solidFill>
              <a:cs typeface="Calibri"/>
            </a:endParaRPr>
          </a:p>
          <a:p>
            <a:pPr marL="0" indent="0" algn="ctr">
              <a:spcBef>
                <a:spcPts val="0"/>
              </a:spcBef>
              <a:buNone/>
            </a:pPr>
            <a:r>
              <a:rPr lang="en-US" sz="2000">
                <a:solidFill>
                  <a:schemeClr val="accent6">
                    <a:lumMod val="50000"/>
                  </a:schemeClr>
                </a:solidFill>
              </a:rPr>
              <a:t>Rishabh Sareen</a:t>
            </a:r>
            <a:endParaRPr lang="en-US" sz="2000">
              <a:solidFill>
                <a:schemeClr val="accent6">
                  <a:lumMod val="50000"/>
                </a:schemeClr>
              </a:solidFill>
              <a:cs typeface="Calibri"/>
            </a:endParaRPr>
          </a:p>
          <a:p>
            <a:pPr marL="0" indent="0" algn="ctr">
              <a:spcBef>
                <a:spcPts val="0"/>
              </a:spcBef>
              <a:buNone/>
            </a:pPr>
            <a:r>
              <a:rPr lang="en-US" sz="2000">
                <a:solidFill>
                  <a:schemeClr val="accent6">
                    <a:lumMod val="50000"/>
                  </a:schemeClr>
                </a:solidFill>
              </a:rPr>
              <a:t>Alexander </a:t>
            </a:r>
            <a:r>
              <a:rPr lang="en-US" sz="2000" err="1">
                <a:solidFill>
                  <a:schemeClr val="accent6">
                    <a:lumMod val="50000"/>
                  </a:schemeClr>
                </a:solidFill>
              </a:rPr>
              <a:t>Sietsema</a:t>
            </a:r>
            <a:endParaRPr lang="en-US" sz="2000">
              <a:solidFill>
                <a:schemeClr val="accent6">
                  <a:lumMod val="50000"/>
                </a:schemeClr>
              </a:solidFill>
              <a:cs typeface="Calibri"/>
            </a:endParaRPr>
          </a:p>
          <a:p>
            <a:pPr marL="0" indent="0" algn="ctr">
              <a:spcBef>
                <a:spcPts val="0"/>
              </a:spcBef>
              <a:buNone/>
            </a:pPr>
            <a:r>
              <a:rPr lang="en-US" sz="2000" err="1">
                <a:solidFill>
                  <a:schemeClr val="accent6">
                    <a:lumMod val="50000"/>
                  </a:schemeClr>
                </a:solidFill>
              </a:rPr>
              <a:t>Siqiang</a:t>
            </a:r>
            <a:r>
              <a:rPr lang="en-US" sz="2000">
                <a:solidFill>
                  <a:schemeClr val="accent6">
                    <a:lumMod val="50000"/>
                  </a:schemeClr>
                </a:solidFill>
              </a:rPr>
              <a:t> Wang</a:t>
            </a:r>
            <a:endParaRPr lang="en-US" sz="2000">
              <a:solidFill>
                <a:schemeClr val="accent6">
                  <a:lumMod val="50000"/>
                </a:schemeClr>
              </a:solidFill>
              <a:cs typeface="Calibri"/>
            </a:endParaRPr>
          </a:p>
          <a:p>
            <a:pPr marL="0" indent="0" algn="ctr">
              <a:buNone/>
            </a:pPr>
            <a:endParaRPr lang="en-US" sz="800" kern="1200">
              <a:solidFill>
                <a:schemeClr val="accent6">
                  <a:lumMod val="50000"/>
                </a:schemeClr>
              </a:solidFill>
              <a:latin typeface="+mn-lt"/>
              <a:cs typeface="Calibri"/>
            </a:endParaRPr>
          </a:p>
          <a:p>
            <a:pPr marL="0" indent="0" algn="ctr">
              <a:buNone/>
            </a:pPr>
            <a:r>
              <a:rPr lang="en-US" sz="2000">
                <a:solidFill>
                  <a:schemeClr val="accent6">
                    <a:lumMod val="50000"/>
                  </a:schemeClr>
                </a:solidFill>
                <a:cs typeface="Calibri" panose="020F0502020204030204"/>
              </a:rPr>
              <a:t>April 28, 2022</a:t>
            </a:r>
          </a:p>
          <a:p>
            <a:pPr marL="0" indent="0" algn="ctr">
              <a:buNone/>
            </a:pPr>
            <a:endParaRPr lang="en-US">
              <a:solidFill>
                <a:schemeClr val="accent6">
                  <a:lumMod val="50000"/>
                </a:schemeClr>
              </a:solidFill>
              <a:cs typeface="Calibri" panose="020F0502020204030204"/>
            </a:endParaRPr>
          </a:p>
          <a:p>
            <a:pPr marL="0" indent="0" algn="ctr">
              <a:buNone/>
            </a:pPr>
            <a:endParaRPr lang="en-US">
              <a:solidFill>
                <a:schemeClr val="accent6">
                  <a:lumMod val="50000"/>
                </a:schemeClr>
              </a:solidFill>
              <a:cs typeface="Calibri" panose="020F0502020204030204"/>
            </a:endParaRPr>
          </a:p>
        </p:txBody>
      </p:sp>
      <p:grpSp>
        <p:nvGrpSpPr>
          <p:cNvPr id="8"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6"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page1image13336992">
            <a:extLst>
              <a:ext uri="{FF2B5EF4-FFF2-40B4-BE49-F238E27FC236}">
                <a16:creationId xmlns:a16="http://schemas.microsoft.com/office/drawing/2014/main" id="{E0A67085-4F23-6F41-AB29-700228141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69" y="4233335"/>
            <a:ext cx="2364218" cy="17615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F0DE0B3-6979-214F-ADCF-E8C9E0B8AAE4}"/>
              </a:ext>
            </a:extLst>
          </p:cNvPr>
          <p:cNvSpPr txBox="1"/>
          <p:nvPr/>
        </p:nvSpPr>
        <p:spPr>
          <a:xfrm>
            <a:off x="444821" y="6120626"/>
            <a:ext cx="11357667" cy="646331"/>
          </a:xfrm>
          <a:prstGeom prst="rect">
            <a:avLst/>
          </a:prstGeom>
          <a:noFill/>
        </p:spPr>
        <p:txBody>
          <a:bodyPr wrap="square" lIns="91440" tIns="45720" rIns="91440" bIns="45720" rtlCol="0" anchor="t">
            <a:spAutoFit/>
          </a:bodyPr>
          <a:lstStyle/>
          <a:p>
            <a:pPr algn="just"/>
            <a:r>
              <a:rPr lang="en-US"/>
              <a:t>Work done in partial fulfilment of the requirements of Michigan State University MTH 844; advised by Mr. Jesse Parker, Mr. Rick Reid, and Ms. Brooke </a:t>
            </a:r>
            <a:r>
              <a:rPr lang="en-US" err="1"/>
              <a:t>Yowell</a:t>
            </a:r>
            <a:r>
              <a:rPr lang="en-US"/>
              <a:t>, The </a:t>
            </a:r>
            <a:r>
              <a:rPr lang="en-US" err="1"/>
              <a:t>Rybar</a:t>
            </a:r>
            <a:r>
              <a:rPr lang="en-US"/>
              <a:t> Group; Dr. David </a:t>
            </a:r>
            <a:r>
              <a:rPr lang="en-US" err="1"/>
              <a:t>Bramer</a:t>
            </a:r>
            <a:r>
              <a:rPr lang="en-US"/>
              <a:t> and Dr. Peiru Wu, Michigan State University.</a:t>
            </a:r>
            <a:endParaRPr lang="en-US">
              <a:cs typeface="Calibri" panose="020F0502020204030204"/>
            </a:endParaRPr>
          </a:p>
        </p:txBody>
      </p:sp>
      <p:pic>
        <p:nvPicPr>
          <p:cNvPr id="21" name="Picture 20">
            <a:extLst>
              <a:ext uri="{FF2B5EF4-FFF2-40B4-BE49-F238E27FC236}">
                <a16:creationId xmlns:a16="http://schemas.microsoft.com/office/drawing/2014/main" id="{37F46ED0-1597-D24E-AAB9-B96234375865}"/>
              </a:ext>
            </a:extLst>
          </p:cNvPr>
          <p:cNvPicPr>
            <a:picLocks noChangeAspect="1"/>
          </p:cNvPicPr>
          <p:nvPr/>
        </p:nvPicPr>
        <p:blipFill>
          <a:blip r:embed="rId4"/>
          <a:stretch>
            <a:fillRect/>
          </a:stretch>
        </p:blipFill>
        <p:spPr>
          <a:xfrm>
            <a:off x="4908866" y="4297133"/>
            <a:ext cx="2667000" cy="1790700"/>
          </a:xfrm>
          <a:prstGeom prst="rect">
            <a:avLst/>
          </a:prstGeom>
        </p:spPr>
      </p:pic>
      <p:pic>
        <p:nvPicPr>
          <p:cNvPr id="22" name="Picture 1" descr="page1image13337200">
            <a:extLst>
              <a:ext uri="{FF2B5EF4-FFF2-40B4-BE49-F238E27FC236}">
                <a16:creationId xmlns:a16="http://schemas.microsoft.com/office/drawing/2014/main" id="{17C8D2EA-B8C7-994D-9A7F-5F9A9027A4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8481" y="4326355"/>
            <a:ext cx="2238791" cy="1668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31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 name="Title 1">
            <a:extLst>
              <a:ext uri="{FF2B5EF4-FFF2-40B4-BE49-F238E27FC236}">
                <a16:creationId xmlns:a16="http://schemas.microsoft.com/office/drawing/2014/main" id="{3BBAEAF9-2F23-9443-AE0C-3CD6F72FAC7A}"/>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Supplemental Security Income</a:t>
            </a:r>
          </a:p>
        </p:txBody>
      </p:sp>
      <p:pic>
        <p:nvPicPr>
          <p:cNvPr id="26" name="Picture 25">
            <a:extLst>
              <a:ext uri="{FF2B5EF4-FFF2-40B4-BE49-F238E27FC236}">
                <a16:creationId xmlns:a16="http://schemas.microsoft.com/office/drawing/2014/main" id="{F5A02928-9E15-7942-B7FE-378A8DB3E42B}"/>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32" name="Content Placeholder 2">
            <a:extLst>
              <a:ext uri="{FF2B5EF4-FFF2-40B4-BE49-F238E27FC236}">
                <a16:creationId xmlns:a16="http://schemas.microsoft.com/office/drawing/2014/main" id="{899524B5-D7CD-464E-84BD-C999EE1927B2}"/>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Content Placeholder 2">
            <a:extLst>
              <a:ext uri="{FF2B5EF4-FFF2-40B4-BE49-F238E27FC236}">
                <a16:creationId xmlns:a16="http://schemas.microsoft.com/office/drawing/2014/main" id="{7407C5F3-BBDC-B749-A665-3B600A2CEF03}"/>
              </a:ext>
            </a:extLst>
          </p:cNvPr>
          <p:cNvSpPr>
            <a:spLocks noGrp="1"/>
          </p:cNvSpPr>
          <p:nvPr>
            <p:ph idx="1"/>
          </p:nvPr>
        </p:nvSpPr>
        <p:spPr>
          <a:xfrm>
            <a:off x="1179448" y="1470429"/>
            <a:ext cx="10174352" cy="4974825"/>
          </a:xfrm>
        </p:spPr>
        <p:txBody>
          <a:bodyPr vert="horz" lIns="91440" tIns="45720" rIns="91440" bIns="45720" rtlCol="0" anchor="t">
            <a:normAutofit/>
          </a:bodyPr>
          <a:lstStyle/>
          <a:p>
            <a:pPr marL="0" indent="0">
              <a:buNone/>
            </a:pPr>
            <a:endParaRPr lang="en-US" dirty="0"/>
          </a:p>
          <a:p>
            <a:r>
              <a:rPr lang="en-US" sz="2400" dirty="0">
                <a:ea typeface="+mn-lt"/>
                <a:cs typeface="+mn-lt"/>
              </a:rPr>
              <a:t>Medicare Supplemental Security Income (SSI) percentage is one of the metrics used to calculate DSH reimbursements.</a:t>
            </a:r>
            <a:endParaRPr lang="en-US" sz="2400" dirty="0"/>
          </a:p>
          <a:p>
            <a:pPr marL="0" indent="0">
              <a:buNone/>
            </a:pPr>
            <a:endParaRPr lang="en-US" sz="2400" dirty="0"/>
          </a:p>
          <a:p>
            <a:r>
              <a:rPr lang="en-US" sz="2400" dirty="0"/>
              <a:t>The SSI percentage is the ratio between the total Medicare SSI days and the Total Patient Days in Part A.</a:t>
            </a:r>
            <a:endParaRPr lang="en-US" sz="2400" dirty="0">
              <a:solidFill>
                <a:prstClr val="black"/>
              </a:solidFill>
              <a:latin typeface="Calibri" panose="020F0502020204030204" pitchFamily="34" charset="0"/>
              <a:cs typeface="Calibri"/>
            </a:endParaRPr>
          </a:p>
          <a:p>
            <a:pPr marL="0" indent="0">
              <a:buNone/>
            </a:pPr>
            <a:endParaRPr lang="en-US" sz="2400" dirty="0">
              <a:solidFill>
                <a:prstClr val="black"/>
              </a:solidFill>
              <a:latin typeface="Calibri" panose="020F0502020204030204" pitchFamily="34" charset="0"/>
            </a:endParaRPr>
          </a:p>
          <a:p>
            <a:r>
              <a:rPr lang="en-US" sz="2400" dirty="0">
                <a:latin typeface="Calibri"/>
                <a:cs typeface="Calibri"/>
              </a:rPr>
              <a:t>The SSI is a federal cash assistance program for Americans who are 65 or older, blind or disabled, and have low incomes and resources.</a:t>
            </a:r>
          </a:p>
          <a:p>
            <a:pPr marL="0" indent="0">
              <a:buNone/>
            </a:pPr>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endParaRPr lang="en-US" b="1" dirty="0">
              <a:solidFill>
                <a:prstClr val="black"/>
              </a:solidFill>
              <a:latin typeface="Calibri" panose="020F0502020204030204" pitchFamily="34" charset="0"/>
            </a:endParaRPr>
          </a:p>
          <a:p>
            <a:endParaRPr lang="en-US" b="1" dirty="0"/>
          </a:p>
          <a:p>
            <a:endParaRPr lang="en-US" dirty="0"/>
          </a:p>
          <a:p>
            <a:endParaRPr lang="en-US" dirty="0"/>
          </a:p>
        </p:txBody>
      </p:sp>
      <p:sp>
        <p:nvSpPr>
          <p:cNvPr id="2" name="Slide Number Placeholder 1">
            <a:extLst>
              <a:ext uri="{FF2B5EF4-FFF2-40B4-BE49-F238E27FC236}">
                <a16:creationId xmlns:a16="http://schemas.microsoft.com/office/drawing/2014/main" id="{A10AD21B-C737-D64C-8C80-408E06A50D1E}"/>
              </a:ext>
            </a:extLst>
          </p:cNvPr>
          <p:cNvSpPr>
            <a:spLocks noGrp="1"/>
          </p:cNvSpPr>
          <p:nvPr>
            <p:ph type="sldNum" sz="quarter" idx="12"/>
          </p:nvPr>
        </p:nvSpPr>
        <p:spPr/>
        <p:txBody>
          <a:bodyPr/>
          <a:lstStyle/>
          <a:p>
            <a:fld id="{9860EDB8-5305-433F-BE41-D7A86D811DB3}" type="slidenum">
              <a:rPr lang="en-US" smtClean="0"/>
              <a:pPr/>
              <a:t>10</a:t>
            </a:fld>
            <a:endParaRPr lang="en-US"/>
          </a:p>
        </p:txBody>
      </p:sp>
    </p:spTree>
    <p:extLst>
      <p:ext uri="{BB962C8B-B14F-4D97-AF65-F5344CB8AC3E}">
        <p14:creationId xmlns:p14="http://schemas.microsoft.com/office/powerpoint/2010/main" val="1009761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226" y="559118"/>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defRPr/>
            </a:pPr>
            <a:r>
              <a:rPr lang="en-US" sz="4800" b="1" dirty="0">
                <a:solidFill>
                  <a:srgbClr val="70AD47">
                    <a:lumMod val="50000"/>
                  </a:srgbClr>
                </a:solidFill>
              </a:rPr>
              <a:t>Calculating DSH Percentage</a:t>
            </a:r>
            <a:endParaRPr kumimoji="0" lang="en-US" sz="4800" b="1" i="0" u="none" strike="noStrike" kern="1200" cap="none" spc="0" normalizeH="0" baseline="0" noProof="0" dirty="0">
              <a:ln>
                <a:noFill/>
              </a:ln>
              <a:solidFill>
                <a:srgbClr val="70AD47">
                  <a:lumMod val="50000"/>
                </a:srgbClr>
              </a:solidFill>
              <a:effectLst/>
              <a:highlight>
                <a:srgbClr val="FFFF00"/>
              </a:highlight>
              <a:uLnTx/>
              <a:uFillTx/>
              <a:latin typeface="Calibri Light" panose="020F0302020204030204"/>
              <a:ea typeface="+mj-ea"/>
              <a:cs typeface="+mj-cs"/>
            </a:endParaRPr>
          </a:p>
        </p:txBody>
      </p:sp>
      <p:sp>
        <p:nvSpPr>
          <p:cNvPr id="40" name="Content Placeholder 2">
            <a:extLst>
              <a:ext uri="{FF2B5EF4-FFF2-40B4-BE49-F238E27FC236}">
                <a16:creationId xmlns:a16="http://schemas.microsoft.com/office/drawing/2014/main" id="{B76DAF95-4438-D346-809E-AF89E9323CD5}"/>
              </a:ext>
            </a:extLst>
          </p:cNvPr>
          <p:cNvSpPr>
            <a:spLocks noGrp="1"/>
          </p:cNvSpPr>
          <p:nvPr>
            <p:ph idx="1"/>
          </p:nvPr>
        </p:nvSpPr>
        <p:spPr>
          <a:xfrm>
            <a:off x="1179226" y="1862315"/>
            <a:ext cx="9833548" cy="4132584"/>
          </a:xfrm>
        </p:spPr>
        <p:txBody>
          <a:bodyPr anchor="ctr">
            <a:normAutofit/>
          </a:bodyPr>
          <a:lstStyle/>
          <a:p>
            <a:endParaRPr lang="en-US" altLang="zh-CN" sz="2400"/>
          </a:p>
          <a:p>
            <a:endParaRPr lang="en-US" sz="2000">
              <a:solidFill>
                <a:schemeClr val="tx2"/>
              </a:solidFill>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3"/>
          <a:stretch>
            <a:fillRect/>
          </a:stretch>
        </p:blipFill>
        <p:spPr>
          <a:xfrm>
            <a:off x="4037061" y="6271141"/>
            <a:ext cx="4117571" cy="460707"/>
          </a:xfrm>
          <a:prstGeom prst="rect">
            <a:avLst/>
          </a:prstGeom>
        </p:spPr>
      </p:pic>
      <p:pic>
        <p:nvPicPr>
          <p:cNvPr id="2050" name="Picture 2">
            <a:extLst>
              <a:ext uri="{FF2B5EF4-FFF2-40B4-BE49-F238E27FC236}">
                <a16:creationId xmlns:a16="http://schemas.microsoft.com/office/drawing/2014/main" id="{7C2CAAEA-2E72-BC4E-B876-47AEC961B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261" y="1614618"/>
            <a:ext cx="10257817" cy="21657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30FA9E-14E0-494F-8CB9-D60361EA4FE4}"/>
              </a:ext>
            </a:extLst>
          </p:cNvPr>
          <p:cNvSpPr txBox="1"/>
          <p:nvPr/>
        </p:nvSpPr>
        <p:spPr>
          <a:xfrm>
            <a:off x="1178921" y="4034210"/>
            <a:ext cx="9594585" cy="19389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t>The</a:t>
            </a:r>
            <a:r>
              <a:rPr lang="en-US" sz="2400" b="1" dirty="0"/>
              <a:t> Medicaid Fraction </a:t>
            </a:r>
            <a:r>
              <a:rPr lang="en-US" sz="2400" dirty="0"/>
              <a:t>consists of Medicaid eligible patient days that </a:t>
            </a:r>
            <a:r>
              <a:rPr lang="en-US" sz="2400" b="1" dirty="0"/>
              <a:t>are not</a:t>
            </a:r>
            <a:r>
              <a:rPr lang="en-US" sz="2400" dirty="0"/>
              <a:t> entitled to Medicare, divided by all total inpatient days.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a:t>
            </a:r>
            <a:r>
              <a:rPr lang="en-US" sz="2400" b="1" dirty="0"/>
              <a:t> SSI Fraction </a:t>
            </a:r>
            <a:r>
              <a:rPr lang="en-US" sz="2400" dirty="0"/>
              <a:t>consists of Medicare days where patients also </a:t>
            </a:r>
            <a:r>
              <a:rPr lang="en-US" sz="2400" b="1" dirty="0"/>
              <a:t>have federal SSI benefits</a:t>
            </a:r>
            <a:r>
              <a:rPr lang="en-US" sz="2400" dirty="0"/>
              <a:t>, divided by the total hospital Medicare patient days.</a:t>
            </a:r>
          </a:p>
        </p:txBody>
      </p:sp>
      <p:sp>
        <p:nvSpPr>
          <p:cNvPr id="22" name="TextBox 21">
            <a:extLst>
              <a:ext uri="{FF2B5EF4-FFF2-40B4-BE49-F238E27FC236}">
                <a16:creationId xmlns:a16="http://schemas.microsoft.com/office/drawing/2014/main" id="{948B7725-75B3-2F48-9B5E-8EF5B3C3139C}"/>
              </a:ext>
            </a:extLst>
          </p:cNvPr>
          <p:cNvSpPr txBox="1"/>
          <p:nvPr/>
        </p:nvSpPr>
        <p:spPr>
          <a:xfrm>
            <a:off x="1293861" y="3506862"/>
            <a:ext cx="5486400" cy="369332"/>
          </a:xfrm>
          <a:prstGeom prst="rect">
            <a:avLst/>
          </a:prstGeom>
          <a:noFill/>
        </p:spPr>
        <p:txBody>
          <a:bodyPr wrap="square" rtlCol="0">
            <a:spAutoFit/>
          </a:bodyPr>
          <a:lstStyle/>
          <a:p>
            <a:r>
              <a:rPr lang="en-US" sz="1400" b="1"/>
              <a:t>Figure 1</a:t>
            </a:r>
            <a:r>
              <a:rPr lang="en-US" sz="1400"/>
              <a:t>. Breakdown of DSH patient percentage</a:t>
            </a:r>
            <a:r>
              <a:rPr lang="en-US"/>
              <a:t>.</a:t>
            </a:r>
          </a:p>
        </p:txBody>
      </p:sp>
      <p:sp>
        <p:nvSpPr>
          <p:cNvPr id="2" name="Slide Number Placeholder 1">
            <a:extLst>
              <a:ext uri="{FF2B5EF4-FFF2-40B4-BE49-F238E27FC236}">
                <a16:creationId xmlns:a16="http://schemas.microsoft.com/office/drawing/2014/main" id="{FEAC5D60-31E4-8C4F-B119-8DDFF7BF0619}"/>
              </a:ext>
            </a:extLst>
          </p:cNvPr>
          <p:cNvSpPr>
            <a:spLocks noGrp="1"/>
          </p:cNvSpPr>
          <p:nvPr>
            <p:ph type="sldNum" sz="quarter" idx="12"/>
          </p:nvPr>
        </p:nvSpPr>
        <p:spPr/>
        <p:txBody>
          <a:bodyPr/>
          <a:lstStyle/>
          <a:p>
            <a:fld id="{9860EDB8-5305-433F-BE41-D7A86D811DB3}" type="slidenum">
              <a:rPr lang="en-US" smtClean="0"/>
              <a:pPr/>
              <a:t>11</a:t>
            </a:fld>
            <a:endParaRPr lang="en-US"/>
          </a:p>
        </p:txBody>
      </p:sp>
    </p:spTree>
    <p:extLst>
      <p:ext uri="{BB962C8B-B14F-4D97-AF65-F5344CB8AC3E}">
        <p14:creationId xmlns:p14="http://schemas.microsoft.com/office/powerpoint/2010/main" val="1765274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 name="Title 1">
            <a:extLst>
              <a:ext uri="{FF2B5EF4-FFF2-40B4-BE49-F238E27FC236}">
                <a16:creationId xmlns:a16="http://schemas.microsoft.com/office/drawing/2014/main" id="{3BBAEAF9-2F23-9443-AE0C-3CD6F72FAC7A}"/>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Cost-to-Charge Ratio</a:t>
            </a:r>
          </a:p>
        </p:txBody>
      </p:sp>
      <p:pic>
        <p:nvPicPr>
          <p:cNvPr id="26" name="Picture 25">
            <a:extLst>
              <a:ext uri="{FF2B5EF4-FFF2-40B4-BE49-F238E27FC236}">
                <a16:creationId xmlns:a16="http://schemas.microsoft.com/office/drawing/2014/main" id="{F5A02928-9E15-7942-B7FE-378A8DB3E42B}"/>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32" name="Content Placeholder 2">
            <a:extLst>
              <a:ext uri="{FF2B5EF4-FFF2-40B4-BE49-F238E27FC236}">
                <a16:creationId xmlns:a16="http://schemas.microsoft.com/office/drawing/2014/main" id="{899524B5-D7CD-464E-84BD-C999EE1927B2}"/>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Content Placeholder 2">
            <a:extLst>
              <a:ext uri="{FF2B5EF4-FFF2-40B4-BE49-F238E27FC236}">
                <a16:creationId xmlns:a16="http://schemas.microsoft.com/office/drawing/2014/main" id="{7407C5F3-BBDC-B749-A665-3B600A2CEF03}"/>
              </a:ext>
            </a:extLst>
          </p:cNvPr>
          <p:cNvSpPr>
            <a:spLocks noGrp="1"/>
          </p:cNvSpPr>
          <p:nvPr>
            <p:ph idx="1"/>
          </p:nvPr>
        </p:nvSpPr>
        <p:spPr>
          <a:xfrm>
            <a:off x="999655" y="1649581"/>
            <a:ext cx="5252580" cy="4132584"/>
          </a:xfrm>
        </p:spPr>
        <p:txBody>
          <a:bodyPr vert="horz" lIns="91440" tIns="45720" rIns="91440" bIns="45720" rtlCol="0" anchor="t">
            <a:normAutofit lnSpcReduction="10000"/>
          </a:bodyPr>
          <a:lstStyle/>
          <a:p>
            <a:pPr marL="0" indent="0">
              <a:buNone/>
            </a:pPr>
            <a:endParaRPr lang="en-US" sz="3800" dirty="0"/>
          </a:p>
          <a:p>
            <a:r>
              <a:rPr lang="en-US" sz="2400" dirty="0"/>
              <a:t>The ratio between a hospital’s expenses and how much a hospital charges to the patients.</a:t>
            </a:r>
            <a:endParaRPr lang="en-US" sz="2400" dirty="0">
              <a:solidFill>
                <a:prstClr val="black"/>
              </a:solidFill>
            </a:endParaRPr>
          </a:p>
          <a:p>
            <a:endParaRPr lang="en-US" sz="2400" dirty="0"/>
          </a:p>
          <a:p>
            <a:r>
              <a:rPr lang="en-US" sz="2400" dirty="0"/>
              <a:t>Estimates the cost of procedures between different hospitals.</a:t>
            </a:r>
          </a:p>
          <a:p>
            <a:pPr marL="0" indent="0">
              <a:buNone/>
            </a:pPr>
            <a:endParaRPr lang="en-US" sz="2400" dirty="0"/>
          </a:p>
          <a:p>
            <a:r>
              <a:rPr lang="en-US" sz="2400" dirty="0"/>
              <a:t>Table 6 shows how cost-to-charge ratios can differ between hospitals.</a:t>
            </a:r>
            <a:endParaRPr lang="en-US" dirty="0">
              <a:solidFill>
                <a:prstClr val="black"/>
              </a:solidFill>
              <a:latin typeface="Calibri" panose="020F0502020204030204" pitchFamily="34" charset="0"/>
            </a:endParaRPr>
          </a:p>
          <a:p>
            <a:endParaRPr lang="en-US" dirty="0">
              <a:solidFill>
                <a:prstClr val="black"/>
              </a:solidFill>
              <a:latin typeface="Calibri" panose="020F0502020204030204" pitchFamily="34" charset="0"/>
            </a:endParaRPr>
          </a:p>
          <a:p>
            <a:endParaRPr lang="en-US" dirty="0"/>
          </a:p>
        </p:txBody>
      </p:sp>
      <p:sp>
        <p:nvSpPr>
          <p:cNvPr id="2" name="Slide Number Placeholder 1">
            <a:extLst>
              <a:ext uri="{FF2B5EF4-FFF2-40B4-BE49-F238E27FC236}">
                <a16:creationId xmlns:a16="http://schemas.microsoft.com/office/drawing/2014/main" id="{A10AD21B-C737-D64C-8C80-408E06A50D1E}"/>
              </a:ext>
            </a:extLst>
          </p:cNvPr>
          <p:cNvSpPr>
            <a:spLocks noGrp="1"/>
          </p:cNvSpPr>
          <p:nvPr>
            <p:ph type="sldNum" sz="quarter" idx="12"/>
          </p:nvPr>
        </p:nvSpPr>
        <p:spPr/>
        <p:txBody>
          <a:bodyPr/>
          <a:lstStyle/>
          <a:p>
            <a:fld id="{9860EDB8-5305-433F-BE41-D7A86D811DB3}" type="slidenum">
              <a:rPr lang="en-US" smtClean="0"/>
              <a:pPr/>
              <a:t>12</a:t>
            </a:fld>
            <a:endParaRPr lang="en-US"/>
          </a:p>
        </p:txBody>
      </p:sp>
      <p:graphicFrame>
        <p:nvGraphicFramePr>
          <p:cNvPr id="4" name="Table 3">
            <a:extLst>
              <a:ext uri="{FF2B5EF4-FFF2-40B4-BE49-F238E27FC236}">
                <a16:creationId xmlns:a16="http://schemas.microsoft.com/office/drawing/2014/main" id="{0C536239-D720-5B46-823F-A1532D8D7CE0}"/>
              </a:ext>
            </a:extLst>
          </p:cNvPr>
          <p:cNvGraphicFramePr>
            <a:graphicFrameLocks noGrp="1"/>
          </p:cNvGraphicFramePr>
          <p:nvPr>
            <p:extLst>
              <p:ext uri="{D42A27DB-BD31-4B8C-83A1-F6EECF244321}">
                <p14:modId xmlns:p14="http://schemas.microsoft.com/office/powerpoint/2010/main" val="3057731457"/>
              </p:ext>
            </p:extLst>
          </p:nvPr>
        </p:nvGraphicFramePr>
        <p:xfrm>
          <a:off x="6373134" y="2703405"/>
          <a:ext cx="4764778" cy="1982427"/>
        </p:xfrm>
        <a:graphic>
          <a:graphicData uri="http://schemas.openxmlformats.org/drawingml/2006/table">
            <a:tbl>
              <a:tblPr firstRow="1" firstCol="1" bandRow="1">
                <a:tableStyleId>{5C22544A-7EE6-4342-B048-85BDC9FD1C3A}</a:tableStyleId>
              </a:tblPr>
              <a:tblGrid>
                <a:gridCol w="2716182">
                  <a:extLst>
                    <a:ext uri="{9D8B030D-6E8A-4147-A177-3AD203B41FA5}">
                      <a16:colId xmlns:a16="http://schemas.microsoft.com/office/drawing/2014/main" val="2847169529"/>
                    </a:ext>
                  </a:extLst>
                </a:gridCol>
                <a:gridCol w="1001852">
                  <a:extLst>
                    <a:ext uri="{9D8B030D-6E8A-4147-A177-3AD203B41FA5}">
                      <a16:colId xmlns:a16="http://schemas.microsoft.com/office/drawing/2014/main" val="1618625253"/>
                    </a:ext>
                  </a:extLst>
                </a:gridCol>
                <a:gridCol w="1046744">
                  <a:extLst>
                    <a:ext uri="{9D8B030D-6E8A-4147-A177-3AD203B41FA5}">
                      <a16:colId xmlns:a16="http://schemas.microsoft.com/office/drawing/2014/main" val="188230000"/>
                    </a:ext>
                  </a:extLst>
                </a:gridCol>
              </a:tblGrid>
              <a:tr h="299385">
                <a:tc>
                  <a:txBody>
                    <a:bodyPr/>
                    <a:lstStyle/>
                    <a:p>
                      <a:pPr marL="0" marR="0" algn="just">
                        <a:lnSpc>
                          <a:spcPct val="115000"/>
                        </a:lnSpc>
                        <a:spcBef>
                          <a:spcPts val="0"/>
                        </a:spcBef>
                        <a:spcAft>
                          <a:spcPts val="0"/>
                        </a:spcAft>
                      </a:pP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Hospital A</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Hospital B</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8941476"/>
                  </a:ext>
                </a:extLst>
              </a:tr>
              <a:tr h="296294">
                <a:tc>
                  <a:txBody>
                    <a:bodyPr/>
                    <a:lstStyle/>
                    <a:p>
                      <a:pPr marL="0" marR="0" algn="just">
                        <a:lnSpc>
                          <a:spcPct val="115000"/>
                        </a:lnSpc>
                        <a:spcBef>
                          <a:spcPts val="0"/>
                        </a:spcBef>
                        <a:spcAft>
                          <a:spcPts val="0"/>
                        </a:spcAft>
                      </a:pPr>
                      <a:r>
                        <a:rPr lang="en-US" sz="1400">
                          <a:effectLst/>
                        </a:rPr>
                        <a:t>Number of Knee Replacements per month</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20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03520063"/>
                  </a:ext>
                </a:extLst>
              </a:tr>
              <a:tr h="296216">
                <a:tc>
                  <a:txBody>
                    <a:bodyPr/>
                    <a:lstStyle/>
                    <a:p>
                      <a:pPr marL="0" marR="0" algn="just">
                        <a:lnSpc>
                          <a:spcPct val="115000"/>
                        </a:lnSpc>
                        <a:spcBef>
                          <a:spcPts val="0"/>
                        </a:spcBef>
                        <a:spcAft>
                          <a:spcPts val="0"/>
                        </a:spcAft>
                      </a:pPr>
                      <a:r>
                        <a:rPr lang="en-US" sz="1400">
                          <a:effectLst/>
                        </a:rPr>
                        <a:t>Total Charges</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$800,000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$500,000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7551348"/>
                  </a:ext>
                </a:extLst>
              </a:tr>
              <a:tr h="296217">
                <a:tc>
                  <a:txBody>
                    <a:bodyPr/>
                    <a:lstStyle/>
                    <a:p>
                      <a:pPr marL="0" marR="0" algn="just">
                        <a:lnSpc>
                          <a:spcPct val="115000"/>
                        </a:lnSpc>
                        <a:spcBef>
                          <a:spcPts val="0"/>
                        </a:spcBef>
                        <a:spcAft>
                          <a:spcPts val="0"/>
                        </a:spcAft>
                      </a:pPr>
                      <a:r>
                        <a:rPr lang="en-US" sz="1400">
                          <a:effectLst/>
                        </a:rPr>
                        <a:t>Average Charge Per procedure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$40,000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$50,000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07913639"/>
                  </a:ext>
                </a:extLst>
              </a:tr>
              <a:tr h="314730">
                <a:tc>
                  <a:txBody>
                    <a:bodyPr/>
                    <a:lstStyle/>
                    <a:p>
                      <a:pPr marL="0" marR="0" algn="just">
                        <a:lnSpc>
                          <a:spcPct val="115000"/>
                        </a:lnSpc>
                        <a:spcBef>
                          <a:spcPts val="0"/>
                        </a:spcBef>
                        <a:spcAft>
                          <a:spcPts val="0"/>
                        </a:spcAft>
                      </a:pPr>
                      <a:r>
                        <a:rPr lang="en-US" sz="1400">
                          <a:effectLst/>
                        </a:rPr>
                        <a:t>Hospital Cost to Charge Ratio</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40%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35%</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9060825"/>
                  </a:ext>
                </a:extLst>
              </a:tr>
              <a:tr h="277703">
                <a:tc>
                  <a:txBody>
                    <a:bodyPr/>
                    <a:lstStyle/>
                    <a:p>
                      <a:pPr marL="0" marR="0" algn="just">
                        <a:lnSpc>
                          <a:spcPct val="115000"/>
                        </a:lnSpc>
                        <a:spcBef>
                          <a:spcPts val="0"/>
                        </a:spcBef>
                        <a:spcAft>
                          <a:spcPts val="0"/>
                        </a:spcAft>
                      </a:pPr>
                      <a:r>
                        <a:rPr lang="en-US" sz="1400">
                          <a:effectLst/>
                        </a:rPr>
                        <a:t>Estimated Cost Per Procedure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$20,000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$17,500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7988648"/>
                  </a:ext>
                </a:extLst>
              </a:tr>
            </a:tbl>
          </a:graphicData>
        </a:graphic>
      </p:graphicFrame>
      <p:sp>
        <p:nvSpPr>
          <p:cNvPr id="5" name="Rectangle 1">
            <a:extLst>
              <a:ext uri="{FF2B5EF4-FFF2-40B4-BE49-F238E27FC236}">
                <a16:creationId xmlns:a16="http://schemas.microsoft.com/office/drawing/2014/main" id="{1AC7C068-4665-6F45-A5CC-AE688C66F147}"/>
              </a:ext>
            </a:extLst>
          </p:cNvPr>
          <p:cNvSpPr>
            <a:spLocks noChangeArrowheads="1"/>
          </p:cNvSpPr>
          <p:nvPr/>
        </p:nvSpPr>
        <p:spPr bwMode="auto">
          <a:xfrm>
            <a:off x="7843665" y="2540754"/>
            <a:ext cx="67839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en-US" sz="1000" b="0" i="0" u="none" strike="noStrike" cap="none" normalizeH="0" baseline="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712919A-4846-9A42-AEAA-AED328682217}"/>
              </a:ext>
            </a:extLst>
          </p:cNvPr>
          <p:cNvSpPr txBox="1"/>
          <p:nvPr/>
        </p:nvSpPr>
        <p:spPr>
          <a:xfrm>
            <a:off x="6252575" y="2260713"/>
            <a:ext cx="5012334" cy="307777"/>
          </a:xfrm>
          <a:prstGeom prst="rect">
            <a:avLst/>
          </a:prstGeom>
          <a:noFill/>
        </p:spPr>
        <p:txBody>
          <a:bodyPr wrap="none" lIns="91440" tIns="45720" rIns="91440" bIns="45720" rtlCol="0" anchor="t">
            <a:spAutoFit/>
          </a:bodyPr>
          <a:lstStyle/>
          <a:p>
            <a:r>
              <a:rPr lang="en-US" altLang="en-US" sz="1400" b="1">
                <a:ea typeface="Calibri" panose="020F0502020204030204" pitchFamily="34" charset="0"/>
                <a:cs typeface="Arial"/>
              </a:rPr>
              <a:t> Table 6.</a:t>
            </a:r>
            <a:r>
              <a:rPr lang="en-US" altLang="en-US" sz="1400">
                <a:ea typeface="Calibri" panose="020F0502020204030204" pitchFamily="34" charset="0"/>
                <a:cs typeface="Arial"/>
              </a:rPr>
              <a:t> Comparison of cost-to-charge ratio for Hospitals A and B.</a:t>
            </a:r>
            <a:endParaRPr lang="en-US" sz="1400">
              <a:cs typeface="Arial"/>
            </a:endParaRPr>
          </a:p>
        </p:txBody>
      </p:sp>
    </p:spTree>
    <p:extLst>
      <p:ext uri="{BB962C8B-B14F-4D97-AF65-F5344CB8AC3E}">
        <p14:creationId xmlns:p14="http://schemas.microsoft.com/office/powerpoint/2010/main" val="1933591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9C89D5F3-70C5-874A-8FEF-41DF569EEF88}"/>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Workflow Chart</a:t>
            </a:r>
          </a:p>
        </p:txBody>
      </p:sp>
      <p:pic>
        <p:nvPicPr>
          <p:cNvPr id="16" name="Picture 15">
            <a:extLst>
              <a:ext uri="{FF2B5EF4-FFF2-40B4-BE49-F238E27FC236}">
                <a16:creationId xmlns:a16="http://schemas.microsoft.com/office/drawing/2014/main" id="{32199A73-FAB2-F947-AC52-BC977B7F8C8C}"/>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3AF28B32-915F-3343-8C6F-941E3FF969F1}"/>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051FAD3-DD5A-D54F-840C-95C703DA86E4}"/>
              </a:ext>
            </a:extLst>
          </p:cNvPr>
          <p:cNvSpPr txBox="1"/>
          <p:nvPr/>
        </p:nvSpPr>
        <p:spPr>
          <a:xfrm>
            <a:off x="6872041" y="5856836"/>
            <a:ext cx="5547648" cy="307777"/>
          </a:xfrm>
          <a:prstGeom prst="rect">
            <a:avLst/>
          </a:prstGeom>
          <a:noFill/>
        </p:spPr>
        <p:txBody>
          <a:bodyPr wrap="square" rtlCol="0">
            <a:spAutoFit/>
          </a:bodyPr>
          <a:lstStyle/>
          <a:p>
            <a:r>
              <a:rPr lang="en-US" sz="1400" b="1"/>
              <a:t>Figure 2</a:t>
            </a:r>
            <a:r>
              <a:rPr lang="en-US" sz="1400"/>
              <a:t>. Workflow chart of data manipulation.</a:t>
            </a:r>
          </a:p>
        </p:txBody>
      </p:sp>
      <p:sp>
        <p:nvSpPr>
          <p:cNvPr id="20" name="Content Placeholder 2">
            <a:extLst>
              <a:ext uri="{FF2B5EF4-FFF2-40B4-BE49-F238E27FC236}">
                <a16:creationId xmlns:a16="http://schemas.microsoft.com/office/drawing/2014/main" id="{B1A6E57B-4A29-C946-98A4-E34F5D752283}"/>
              </a:ext>
            </a:extLst>
          </p:cNvPr>
          <p:cNvSpPr>
            <a:spLocks noGrp="1"/>
          </p:cNvSpPr>
          <p:nvPr>
            <p:ph idx="1"/>
          </p:nvPr>
        </p:nvSpPr>
        <p:spPr>
          <a:xfrm>
            <a:off x="1167347" y="1948594"/>
            <a:ext cx="5079285" cy="4132584"/>
          </a:xfrm>
        </p:spPr>
        <p:txBody>
          <a:bodyPr anchor="t">
            <a:normAutofit/>
          </a:bodyPr>
          <a:lstStyle/>
          <a:p>
            <a:r>
              <a:rPr lang="en-US" sz="2400" dirty="0">
                <a:solidFill>
                  <a:prstClr val="black"/>
                </a:solidFill>
              </a:rPr>
              <a:t>Specific data fields were extracted from the report and numeric tables.</a:t>
            </a:r>
          </a:p>
          <a:p>
            <a:endParaRPr lang="en-US" sz="2400" dirty="0">
              <a:solidFill>
                <a:prstClr val="black"/>
              </a:solidFill>
            </a:endParaRPr>
          </a:p>
          <a:p>
            <a:r>
              <a:rPr lang="en-US" sz="2400" dirty="0">
                <a:solidFill>
                  <a:prstClr val="black"/>
                </a:solidFill>
              </a:rPr>
              <a:t>Extracted fields were used to generate new metrics like the DSH percentage.</a:t>
            </a:r>
          </a:p>
          <a:p>
            <a:endParaRPr lang="en-US" sz="2400" dirty="0">
              <a:solidFill>
                <a:prstClr val="black"/>
              </a:solidFill>
            </a:endParaRPr>
          </a:p>
          <a:p>
            <a:r>
              <a:rPr lang="en-US" sz="2400" dirty="0">
                <a:solidFill>
                  <a:prstClr val="black"/>
                </a:solidFill>
              </a:rPr>
              <a:t>A GUI was also built to open, read, join, and summarize the data automatically.</a:t>
            </a:r>
          </a:p>
        </p:txBody>
      </p:sp>
      <p:sp>
        <p:nvSpPr>
          <p:cNvPr id="2" name="Slide Number Placeholder 1">
            <a:extLst>
              <a:ext uri="{FF2B5EF4-FFF2-40B4-BE49-F238E27FC236}">
                <a16:creationId xmlns:a16="http://schemas.microsoft.com/office/drawing/2014/main" id="{72992516-9EF0-F645-93A7-1273FE3C18C2}"/>
              </a:ext>
            </a:extLst>
          </p:cNvPr>
          <p:cNvSpPr>
            <a:spLocks noGrp="1"/>
          </p:cNvSpPr>
          <p:nvPr>
            <p:ph type="sldNum" sz="quarter" idx="12"/>
          </p:nvPr>
        </p:nvSpPr>
        <p:spPr/>
        <p:txBody>
          <a:bodyPr/>
          <a:lstStyle/>
          <a:p>
            <a:fld id="{9860EDB8-5305-433F-BE41-D7A86D811DB3}" type="slidenum">
              <a:rPr lang="en-US" smtClean="0"/>
              <a:pPr/>
              <a:t>13</a:t>
            </a:fld>
            <a:endParaRPr lang="en-US"/>
          </a:p>
        </p:txBody>
      </p:sp>
      <p:pic>
        <p:nvPicPr>
          <p:cNvPr id="3" name="Picture 2">
            <a:extLst>
              <a:ext uri="{FF2B5EF4-FFF2-40B4-BE49-F238E27FC236}">
                <a16:creationId xmlns:a16="http://schemas.microsoft.com/office/drawing/2014/main" id="{A5EA3C22-F84B-3744-B439-83E08F1EF43F}"/>
              </a:ext>
            </a:extLst>
          </p:cNvPr>
          <p:cNvPicPr>
            <a:picLocks noChangeAspect="1"/>
          </p:cNvPicPr>
          <p:nvPr/>
        </p:nvPicPr>
        <p:blipFill>
          <a:blip r:embed="rId3"/>
          <a:stretch>
            <a:fillRect/>
          </a:stretch>
        </p:blipFill>
        <p:spPr>
          <a:xfrm>
            <a:off x="6793348" y="1717894"/>
            <a:ext cx="3165040" cy="4155441"/>
          </a:xfrm>
          <a:prstGeom prst="rect">
            <a:avLst/>
          </a:prstGeom>
        </p:spPr>
      </p:pic>
    </p:spTree>
    <p:extLst>
      <p:ext uri="{BB962C8B-B14F-4D97-AF65-F5344CB8AC3E}">
        <p14:creationId xmlns:p14="http://schemas.microsoft.com/office/powerpoint/2010/main" val="378350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9C89D5F3-70C5-874A-8FEF-41DF569EEF88}"/>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Indexing the Data</a:t>
            </a:r>
          </a:p>
        </p:txBody>
      </p:sp>
      <p:pic>
        <p:nvPicPr>
          <p:cNvPr id="16" name="Picture 15">
            <a:extLst>
              <a:ext uri="{FF2B5EF4-FFF2-40B4-BE49-F238E27FC236}">
                <a16:creationId xmlns:a16="http://schemas.microsoft.com/office/drawing/2014/main" id="{32199A73-FAB2-F947-AC52-BC977B7F8C8C}"/>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3AF28B32-915F-3343-8C6F-941E3FF969F1}"/>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B1A6E57B-4A29-C946-98A4-E34F5D752283}"/>
              </a:ext>
            </a:extLst>
          </p:cNvPr>
          <p:cNvSpPr>
            <a:spLocks noGrp="1"/>
          </p:cNvSpPr>
          <p:nvPr>
            <p:ph idx="1"/>
          </p:nvPr>
        </p:nvSpPr>
        <p:spPr>
          <a:xfrm>
            <a:off x="975975" y="2090824"/>
            <a:ext cx="4644068" cy="3291298"/>
          </a:xfrm>
        </p:spPr>
        <p:txBody>
          <a:bodyPr anchor="t">
            <a:normAutofit/>
          </a:bodyPr>
          <a:lstStyle/>
          <a:p>
            <a:r>
              <a:rPr lang="en-US" sz="2400"/>
              <a:t>Each</a:t>
            </a:r>
            <a:r>
              <a:rPr lang="en-US" sz="2400">
                <a:cs typeface="Calibri"/>
              </a:rPr>
              <a:t> </a:t>
            </a:r>
            <a:r>
              <a:rPr lang="en-US" sz="2400"/>
              <a:t>raw table was divided into separate worksheets.</a:t>
            </a:r>
          </a:p>
          <a:p>
            <a:endParaRPr lang="en-US" sz="2400">
              <a:cs typeface="Calibri"/>
            </a:endParaRPr>
          </a:p>
          <a:p>
            <a:r>
              <a:rPr lang="en-US" sz="2400">
                <a:cs typeface="Calibri"/>
              </a:rPr>
              <a:t>The separated worksheets were indexed by report number, row number, and column number.</a:t>
            </a:r>
            <a:endParaRPr lang="en-US" sz="2400">
              <a:ea typeface="Calibri"/>
              <a:cs typeface="Calibri"/>
            </a:endParaRPr>
          </a:p>
          <a:p>
            <a:pPr marL="0" indent="0">
              <a:buNone/>
            </a:pPr>
            <a:endParaRPr lang="en-US" sz="2400">
              <a:highlight>
                <a:srgbClr val="FFFF00"/>
              </a:highlight>
              <a:ea typeface="Calibri"/>
              <a:cs typeface="Calibri"/>
            </a:endParaRPr>
          </a:p>
        </p:txBody>
      </p:sp>
      <p:sp>
        <p:nvSpPr>
          <p:cNvPr id="2" name="Slide Number Placeholder 1">
            <a:extLst>
              <a:ext uri="{FF2B5EF4-FFF2-40B4-BE49-F238E27FC236}">
                <a16:creationId xmlns:a16="http://schemas.microsoft.com/office/drawing/2014/main" id="{72992516-9EF0-F645-93A7-1273FE3C18C2}"/>
              </a:ext>
            </a:extLst>
          </p:cNvPr>
          <p:cNvSpPr>
            <a:spLocks noGrp="1"/>
          </p:cNvSpPr>
          <p:nvPr>
            <p:ph type="sldNum" sz="quarter" idx="12"/>
          </p:nvPr>
        </p:nvSpPr>
        <p:spPr/>
        <p:txBody>
          <a:bodyPr/>
          <a:lstStyle/>
          <a:p>
            <a:fld id="{9860EDB8-5305-433F-BE41-D7A86D811DB3}" type="slidenum">
              <a:rPr lang="en-US" smtClean="0"/>
              <a:pPr/>
              <a:t>14</a:t>
            </a:fld>
            <a:endParaRPr lang="en-US"/>
          </a:p>
        </p:txBody>
      </p:sp>
      <p:sp>
        <p:nvSpPr>
          <p:cNvPr id="5" name="Rectangle 4">
            <a:extLst>
              <a:ext uri="{FF2B5EF4-FFF2-40B4-BE49-F238E27FC236}">
                <a16:creationId xmlns:a16="http://schemas.microsoft.com/office/drawing/2014/main" id="{10F27DEA-ACDB-CE46-9C3A-05EECBB35AE5}"/>
              </a:ext>
            </a:extLst>
          </p:cNvPr>
          <p:cNvSpPr>
            <a:spLocks noChangeArrowheads="1"/>
          </p:cNvSpPr>
          <p:nvPr/>
        </p:nvSpPr>
        <p:spPr bwMode="auto">
          <a:xfrm>
            <a:off x="6709351" y="1835181"/>
            <a:ext cx="161327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7" name="Picture 26">
            <a:extLst>
              <a:ext uri="{FF2B5EF4-FFF2-40B4-BE49-F238E27FC236}">
                <a16:creationId xmlns:a16="http://schemas.microsoft.com/office/drawing/2014/main" id="{D26E7BA9-F7C2-9F43-A61D-F013D6BD5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896" y="2042318"/>
            <a:ext cx="4355703" cy="3337015"/>
          </a:xfrm>
          <a:prstGeom prst="rect">
            <a:avLst/>
          </a:prstGeom>
        </p:spPr>
      </p:pic>
      <p:sp>
        <p:nvSpPr>
          <p:cNvPr id="7" name="TextBox 6">
            <a:extLst>
              <a:ext uri="{FF2B5EF4-FFF2-40B4-BE49-F238E27FC236}">
                <a16:creationId xmlns:a16="http://schemas.microsoft.com/office/drawing/2014/main" id="{91391171-9952-FA40-858C-DC8B62AFC2C5}"/>
              </a:ext>
            </a:extLst>
          </p:cNvPr>
          <p:cNvSpPr txBox="1"/>
          <p:nvPr/>
        </p:nvSpPr>
        <p:spPr>
          <a:xfrm>
            <a:off x="6615038" y="5512905"/>
            <a:ext cx="3395738" cy="307777"/>
          </a:xfrm>
          <a:prstGeom prst="rect">
            <a:avLst/>
          </a:prstGeom>
          <a:noFill/>
        </p:spPr>
        <p:txBody>
          <a:bodyPr wrap="none" rtlCol="0">
            <a:spAutoFit/>
          </a:bodyPr>
          <a:lstStyle/>
          <a:p>
            <a:r>
              <a:rPr lang="en-US" sz="1400" b="1"/>
              <a:t>Figure 3</a:t>
            </a:r>
            <a:r>
              <a:rPr lang="en-US" sz="1400"/>
              <a:t>. Figurative diagram of data storage.</a:t>
            </a:r>
          </a:p>
        </p:txBody>
      </p:sp>
    </p:spTree>
    <p:extLst>
      <p:ext uri="{BB962C8B-B14F-4D97-AF65-F5344CB8AC3E}">
        <p14:creationId xmlns:p14="http://schemas.microsoft.com/office/powerpoint/2010/main" val="901200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9" name="Title 1">
            <a:extLst>
              <a:ext uri="{FF2B5EF4-FFF2-40B4-BE49-F238E27FC236}">
                <a16:creationId xmlns:a16="http://schemas.microsoft.com/office/drawing/2014/main" id="{87D173DF-3CC4-1C4A-8C01-C8E53C66DF97}"/>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Outer Join</a:t>
            </a:r>
          </a:p>
        </p:txBody>
      </p:sp>
      <p:pic>
        <p:nvPicPr>
          <p:cNvPr id="40" name="Picture 39">
            <a:extLst>
              <a:ext uri="{FF2B5EF4-FFF2-40B4-BE49-F238E27FC236}">
                <a16:creationId xmlns:a16="http://schemas.microsoft.com/office/drawing/2014/main" id="{62807361-F012-A140-8AFC-707214F09816}"/>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41" name="Content Placeholder 2">
            <a:extLst>
              <a:ext uri="{FF2B5EF4-FFF2-40B4-BE49-F238E27FC236}">
                <a16:creationId xmlns:a16="http://schemas.microsoft.com/office/drawing/2014/main" id="{E7C68904-E79B-CC45-9447-FB9A0A3F4ADE}"/>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95973F61-EFA5-4A45-A77A-9363BFF81131}"/>
              </a:ext>
            </a:extLst>
          </p:cNvPr>
          <p:cNvSpPr txBox="1"/>
          <p:nvPr/>
        </p:nvSpPr>
        <p:spPr>
          <a:xfrm>
            <a:off x="7126775" y="4671183"/>
            <a:ext cx="2969729" cy="307777"/>
          </a:xfrm>
          <a:prstGeom prst="rect">
            <a:avLst/>
          </a:prstGeom>
          <a:noFill/>
        </p:spPr>
        <p:txBody>
          <a:bodyPr wrap="square" rtlCol="0">
            <a:spAutoFit/>
          </a:bodyPr>
          <a:lstStyle/>
          <a:p>
            <a:r>
              <a:rPr lang="en-US" sz="1400" b="1"/>
              <a:t>Figure 4</a:t>
            </a:r>
            <a:r>
              <a:rPr lang="en-US" sz="1400"/>
              <a:t>. Venn diagram of Outer Join.</a:t>
            </a:r>
          </a:p>
        </p:txBody>
      </p:sp>
      <p:sp>
        <p:nvSpPr>
          <p:cNvPr id="43" name="Content Placeholder 2">
            <a:extLst>
              <a:ext uri="{FF2B5EF4-FFF2-40B4-BE49-F238E27FC236}">
                <a16:creationId xmlns:a16="http://schemas.microsoft.com/office/drawing/2014/main" id="{29CF2F0A-13B7-A643-B3AC-36634B14372E}"/>
              </a:ext>
            </a:extLst>
          </p:cNvPr>
          <p:cNvSpPr>
            <a:spLocks noGrp="1"/>
          </p:cNvSpPr>
          <p:nvPr>
            <p:ph idx="1"/>
          </p:nvPr>
        </p:nvSpPr>
        <p:spPr>
          <a:xfrm>
            <a:off x="965763" y="1961774"/>
            <a:ext cx="5371927" cy="3804557"/>
          </a:xfrm>
        </p:spPr>
        <p:txBody>
          <a:bodyPr anchor="t">
            <a:normAutofit/>
          </a:bodyPr>
          <a:lstStyle/>
          <a:p>
            <a:r>
              <a:rPr lang="en-US" sz="2400" dirty="0">
                <a:cs typeface="Calibri"/>
              </a:rPr>
              <a:t>The desired fields were extracted from each worksheet and combined into a summarized table.</a:t>
            </a:r>
          </a:p>
          <a:p>
            <a:pPr marL="0" indent="0">
              <a:buNone/>
            </a:pPr>
            <a:endParaRPr lang="en-US" sz="2400" dirty="0">
              <a:ea typeface="Calibri"/>
              <a:cs typeface="Calibri"/>
            </a:endParaRPr>
          </a:p>
          <a:p>
            <a:r>
              <a:rPr lang="en-US" sz="2400" dirty="0">
                <a:ea typeface="Calibri"/>
                <a:cs typeface="Calibri"/>
              </a:rPr>
              <a:t>Outer join return all of the records that have values in either the left or right table.</a:t>
            </a:r>
          </a:p>
          <a:p>
            <a:endParaRPr lang="en-US" sz="2400" dirty="0">
              <a:highlight>
                <a:srgbClr val="FFFF00"/>
              </a:highlight>
              <a:ea typeface="Calibri"/>
              <a:cs typeface="Calibri"/>
            </a:endParaRPr>
          </a:p>
          <a:p>
            <a:endParaRPr lang="en-US" sz="2400" dirty="0">
              <a:highlight>
                <a:srgbClr val="FFFF00"/>
              </a:highlight>
              <a:cs typeface="Calibri"/>
            </a:endParaRPr>
          </a:p>
        </p:txBody>
      </p:sp>
      <p:sp>
        <p:nvSpPr>
          <p:cNvPr id="44" name="Slide Number Placeholder 1">
            <a:extLst>
              <a:ext uri="{FF2B5EF4-FFF2-40B4-BE49-F238E27FC236}">
                <a16:creationId xmlns:a16="http://schemas.microsoft.com/office/drawing/2014/main" id="{34C523AC-931B-BA48-BF21-4416978CB158}"/>
              </a:ext>
            </a:extLst>
          </p:cNvPr>
          <p:cNvSpPr>
            <a:spLocks noGrp="1"/>
          </p:cNvSpPr>
          <p:nvPr>
            <p:ph type="sldNum" sz="quarter" idx="12"/>
          </p:nvPr>
        </p:nvSpPr>
        <p:spPr>
          <a:xfrm>
            <a:off x="8610600" y="6356350"/>
            <a:ext cx="2743200" cy="365125"/>
          </a:xfrm>
        </p:spPr>
        <p:txBody>
          <a:bodyPr/>
          <a:lstStyle/>
          <a:p>
            <a:fld id="{9860EDB8-5305-433F-BE41-D7A86D811DB3}" type="slidenum">
              <a:rPr lang="en-US" smtClean="0"/>
              <a:pPr/>
              <a:t>15</a:t>
            </a:fld>
            <a:endParaRPr lang="en-US"/>
          </a:p>
        </p:txBody>
      </p:sp>
      <p:pic>
        <p:nvPicPr>
          <p:cNvPr id="45" name="Picture 4" descr="SQL FULL JOIN | Examples - Dofactory">
            <a:extLst>
              <a:ext uri="{FF2B5EF4-FFF2-40B4-BE49-F238E27FC236}">
                <a16:creationId xmlns:a16="http://schemas.microsoft.com/office/drawing/2014/main" id="{96E915B7-2296-3D41-AECB-08F9AF2A7CC5}"/>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968741" y="1895718"/>
            <a:ext cx="3563098" cy="274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9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CADD1724-CA6C-3C40-A56D-D1A89D93DD59}"/>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Graphical User Interface</a:t>
            </a:r>
          </a:p>
        </p:txBody>
      </p:sp>
      <p:pic>
        <p:nvPicPr>
          <p:cNvPr id="16" name="Picture 15">
            <a:extLst>
              <a:ext uri="{FF2B5EF4-FFF2-40B4-BE49-F238E27FC236}">
                <a16:creationId xmlns:a16="http://schemas.microsoft.com/office/drawing/2014/main" id="{5CED1BCD-E806-2942-8CA0-521E6E7B3BD4}"/>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21015C70-1CEB-0F4D-9D66-5E102EAC6BDC}"/>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Content Placeholder 2">
            <a:extLst>
              <a:ext uri="{FF2B5EF4-FFF2-40B4-BE49-F238E27FC236}">
                <a16:creationId xmlns:a16="http://schemas.microsoft.com/office/drawing/2014/main" id="{F8517731-BE00-EF48-9C57-DF3450AC99D7}"/>
              </a:ext>
            </a:extLst>
          </p:cNvPr>
          <p:cNvSpPr>
            <a:spLocks noGrp="1"/>
          </p:cNvSpPr>
          <p:nvPr>
            <p:ph idx="1"/>
          </p:nvPr>
        </p:nvSpPr>
        <p:spPr>
          <a:xfrm>
            <a:off x="951159" y="1581032"/>
            <a:ext cx="5710770" cy="4340089"/>
          </a:xfrm>
        </p:spPr>
        <p:txBody>
          <a:bodyPr vert="horz" lIns="91440" tIns="45720" rIns="91440" bIns="45720" rtlCol="0" anchor="t">
            <a:normAutofit/>
          </a:bodyPr>
          <a:lstStyle/>
          <a:p>
            <a:endParaRPr lang="en-US" sz="2400" dirty="0"/>
          </a:p>
          <a:p>
            <a:r>
              <a:rPr lang="en-US" sz="2400" dirty="0"/>
              <a:t>A GUI was developed to provide a file containing summarized data.</a:t>
            </a:r>
            <a:endParaRPr lang="en-US" sz="2400" dirty="0">
              <a:cs typeface="Calibri"/>
            </a:endParaRPr>
          </a:p>
          <a:p>
            <a:pPr marL="0" indent="0">
              <a:buNone/>
            </a:pPr>
            <a:endParaRPr lang="en-US" sz="2400" dirty="0"/>
          </a:p>
          <a:p>
            <a:r>
              <a:rPr lang="en-US" sz="2400" dirty="0"/>
              <a:t>Input: Raw data (zip file) location.</a:t>
            </a:r>
            <a:endParaRPr lang="en-US" sz="2400" dirty="0">
              <a:cs typeface="Calibri"/>
            </a:endParaRPr>
          </a:p>
          <a:p>
            <a:endParaRPr lang="en-US" sz="2400" dirty="0"/>
          </a:p>
          <a:p>
            <a:r>
              <a:rPr lang="en-US" sz="2400" dirty="0"/>
              <a:t>Output: Summarized data (CSV file).</a:t>
            </a:r>
            <a:endParaRPr lang="en-US" sz="2400" dirty="0">
              <a:cs typeface="Calibri"/>
            </a:endParaRPr>
          </a:p>
        </p:txBody>
      </p:sp>
      <p:pic>
        <p:nvPicPr>
          <p:cNvPr id="19" name="Picture 18">
            <a:extLst>
              <a:ext uri="{FF2B5EF4-FFF2-40B4-BE49-F238E27FC236}">
                <a16:creationId xmlns:a16="http://schemas.microsoft.com/office/drawing/2014/main" id="{A423973E-4BAD-3646-A201-62A25FAFAEE4}"/>
              </a:ext>
            </a:extLst>
          </p:cNvPr>
          <p:cNvPicPr/>
          <p:nvPr/>
        </p:nvPicPr>
        <p:blipFill>
          <a:blip r:embed="rId3">
            <a:extLst>
              <a:ext uri="{28A0092B-C50C-407E-A947-70E740481C1C}">
                <a14:useLocalDpi xmlns:a14="http://schemas.microsoft.com/office/drawing/2010/main" val="0"/>
              </a:ext>
            </a:extLst>
          </a:blip>
          <a:stretch>
            <a:fillRect/>
          </a:stretch>
        </p:blipFill>
        <p:spPr>
          <a:xfrm>
            <a:off x="6515326" y="2403031"/>
            <a:ext cx="4581207" cy="1638123"/>
          </a:xfrm>
          <a:prstGeom prst="rect">
            <a:avLst/>
          </a:prstGeom>
        </p:spPr>
      </p:pic>
      <p:sp>
        <p:nvSpPr>
          <p:cNvPr id="20" name="TextBox 19">
            <a:extLst>
              <a:ext uri="{FF2B5EF4-FFF2-40B4-BE49-F238E27FC236}">
                <a16:creationId xmlns:a16="http://schemas.microsoft.com/office/drawing/2014/main" id="{44C1103F-C8B0-1043-A86D-B20872B8394D}"/>
              </a:ext>
            </a:extLst>
          </p:cNvPr>
          <p:cNvSpPr txBox="1"/>
          <p:nvPr/>
        </p:nvSpPr>
        <p:spPr>
          <a:xfrm>
            <a:off x="6425977" y="4067117"/>
            <a:ext cx="3312958" cy="307777"/>
          </a:xfrm>
          <a:prstGeom prst="rect">
            <a:avLst/>
          </a:prstGeom>
          <a:noFill/>
        </p:spPr>
        <p:txBody>
          <a:bodyPr wrap="none" rtlCol="0">
            <a:spAutoFit/>
          </a:bodyPr>
          <a:lstStyle/>
          <a:p>
            <a:r>
              <a:rPr lang="en-US" sz="1400" b="1"/>
              <a:t>Figure 5. </a:t>
            </a:r>
            <a:r>
              <a:rPr lang="en-US" sz="1400"/>
              <a:t>Graphical User Interface Window.</a:t>
            </a:r>
          </a:p>
        </p:txBody>
      </p:sp>
      <p:sp>
        <p:nvSpPr>
          <p:cNvPr id="2" name="Slide Number Placeholder 1">
            <a:extLst>
              <a:ext uri="{FF2B5EF4-FFF2-40B4-BE49-F238E27FC236}">
                <a16:creationId xmlns:a16="http://schemas.microsoft.com/office/drawing/2014/main" id="{E6515377-6BA8-2649-996E-2F8ED9E49850}"/>
              </a:ext>
            </a:extLst>
          </p:cNvPr>
          <p:cNvSpPr>
            <a:spLocks noGrp="1"/>
          </p:cNvSpPr>
          <p:nvPr>
            <p:ph type="sldNum" sz="quarter" idx="12"/>
          </p:nvPr>
        </p:nvSpPr>
        <p:spPr/>
        <p:txBody>
          <a:bodyPr/>
          <a:lstStyle/>
          <a:p>
            <a:fld id="{9860EDB8-5305-433F-BE41-D7A86D811DB3}" type="slidenum">
              <a:rPr lang="en-US" smtClean="0"/>
              <a:pPr/>
              <a:t>16</a:t>
            </a:fld>
            <a:endParaRPr lang="en-US"/>
          </a:p>
        </p:txBody>
      </p:sp>
    </p:spTree>
    <p:extLst>
      <p:ext uri="{BB962C8B-B14F-4D97-AF65-F5344CB8AC3E}">
        <p14:creationId xmlns:p14="http://schemas.microsoft.com/office/powerpoint/2010/main" val="109695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 name="Title 1">
            <a:extLst>
              <a:ext uri="{FF2B5EF4-FFF2-40B4-BE49-F238E27FC236}">
                <a16:creationId xmlns:a16="http://schemas.microsoft.com/office/drawing/2014/main" id="{72CBD433-C6CF-A546-A597-E825FFA1E3A1}"/>
              </a:ext>
            </a:extLst>
          </p:cNvPr>
          <p:cNvSpPr>
            <a:spLocks noGrp="1"/>
          </p:cNvSpPr>
          <p:nvPr>
            <p:ph type="title"/>
          </p:nvPr>
        </p:nvSpPr>
        <p:spPr>
          <a:xfrm>
            <a:off x="914400" y="559118"/>
            <a:ext cx="10341204" cy="1066802"/>
          </a:xfrm>
        </p:spPr>
        <p:txBody>
          <a:bodyPr anchor="b">
            <a:normAutofit/>
          </a:bodyPr>
          <a:lstStyle/>
          <a:p>
            <a:pPr algn="ctr"/>
            <a:r>
              <a:rPr lang="en-US" sz="4800" b="1" dirty="0">
                <a:solidFill>
                  <a:schemeClr val="accent6">
                    <a:lumMod val="50000"/>
                  </a:schemeClr>
                </a:solidFill>
              </a:rPr>
              <a:t>Initial DSH Percentage Calculation</a:t>
            </a:r>
          </a:p>
        </p:txBody>
      </p:sp>
      <p:pic>
        <p:nvPicPr>
          <p:cNvPr id="26" name="Picture 25">
            <a:extLst>
              <a:ext uri="{FF2B5EF4-FFF2-40B4-BE49-F238E27FC236}">
                <a16:creationId xmlns:a16="http://schemas.microsoft.com/office/drawing/2014/main" id="{C388BDDC-AF9E-064B-A53D-CED059860A38}"/>
              </a:ext>
            </a:extLst>
          </p:cNvPr>
          <p:cNvPicPr>
            <a:picLocks noChangeAspect="1"/>
          </p:cNvPicPr>
          <p:nvPr/>
        </p:nvPicPr>
        <p:blipFill>
          <a:blip r:embed="rId3"/>
          <a:stretch>
            <a:fillRect/>
          </a:stretch>
        </p:blipFill>
        <p:spPr>
          <a:xfrm>
            <a:off x="4037061" y="6271141"/>
            <a:ext cx="4117571" cy="460707"/>
          </a:xfrm>
          <a:prstGeom prst="rect">
            <a:avLst/>
          </a:prstGeom>
        </p:spPr>
      </p:pic>
      <p:graphicFrame>
        <p:nvGraphicFramePr>
          <p:cNvPr id="32" name="Table 2">
            <a:extLst>
              <a:ext uri="{FF2B5EF4-FFF2-40B4-BE49-F238E27FC236}">
                <a16:creationId xmlns:a16="http://schemas.microsoft.com/office/drawing/2014/main" id="{E1704C8F-8C7D-5340-B97D-B7001A2BB574}"/>
              </a:ext>
            </a:extLst>
          </p:cNvPr>
          <p:cNvGraphicFramePr>
            <a:graphicFrameLocks noGrp="1"/>
          </p:cNvGraphicFramePr>
          <p:nvPr>
            <p:ph idx="1"/>
            <p:extLst>
              <p:ext uri="{D42A27DB-BD31-4B8C-83A1-F6EECF244321}">
                <p14:modId xmlns:p14="http://schemas.microsoft.com/office/powerpoint/2010/main" val="3105545977"/>
              </p:ext>
            </p:extLst>
          </p:nvPr>
        </p:nvGraphicFramePr>
        <p:xfrm>
          <a:off x="6038406" y="2383465"/>
          <a:ext cx="5063086" cy="2052273"/>
        </p:xfrm>
        <a:graphic>
          <a:graphicData uri="http://schemas.openxmlformats.org/drawingml/2006/table">
            <a:tbl>
              <a:tblPr firstRow="1" bandRow="1">
                <a:tableStyleId>{5C22544A-7EE6-4342-B048-85BDC9FD1C3A}</a:tableStyleId>
              </a:tblPr>
              <a:tblGrid>
                <a:gridCol w="753139">
                  <a:extLst>
                    <a:ext uri="{9D8B030D-6E8A-4147-A177-3AD203B41FA5}">
                      <a16:colId xmlns:a16="http://schemas.microsoft.com/office/drawing/2014/main" val="1234754440"/>
                    </a:ext>
                  </a:extLst>
                </a:gridCol>
                <a:gridCol w="431947">
                  <a:extLst>
                    <a:ext uri="{9D8B030D-6E8A-4147-A177-3AD203B41FA5}">
                      <a16:colId xmlns:a16="http://schemas.microsoft.com/office/drawing/2014/main" val="3729922769"/>
                    </a:ext>
                  </a:extLst>
                </a:gridCol>
                <a:gridCol w="542703">
                  <a:extLst>
                    <a:ext uri="{9D8B030D-6E8A-4147-A177-3AD203B41FA5}">
                      <a16:colId xmlns:a16="http://schemas.microsoft.com/office/drawing/2014/main" val="21698622"/>
                    </a:ext>
                  </a:extLst>
                </a:gridCol>
                <a:gridCol w="760987">
                  <a:extLst>
                    <a:ext uri="{9D8B030D-6E8A-4147-A177-3AD203B41FA5}">
                      <a16:colId xmlns:a16="http://schemas.microsoft.com/office/drawing/2014/main" val="285696399"/>
                    </a:ext>
                  </a:extLst>
                </a:gridCol>
                <a:gridCol w="588562">
                  <a:extLst>
                    <a:ext uri="{9D8B030D-6E8A-4147-A177-3AD203B41FA5}">
                      <a16:colId xmlns:a16="http://schemas.microsoft.com/office/drawing/2014/main" val="3210252750"/>
                    </a:ext>
                  </a:extLst>
                </a:gridCol>
                <a:gridCol w="603117">
                  <a:extLst>
                    <a:ext uri="{9D8B030D-6E8A-4147-A177-3AD203B41FA5}">
                      <a16:colId xmlns:a16="http://schemas.microsoft.com/office/drawing/2014/main" val="4253878214"/>
                    </a:ext>
                  </a:extLst>
                </a:gridCol>
                <a:gridCol w="513231">
                  <a:extLst>
                    <a:ext uri="{9D8B030D-6E8A-4147-A177-3AD203B41FA5}">
                      <a16:colId xmlns:a16="http://schemas.microsoft.com/office/drawing/2014/main" val="639276269"/>
                    </a:ext>
                  </a:extLst>
                </a:gridCol>
                <a:gridCol w="869400">
                  <a:extLst>
                    <a:ext uri="{9D8B030D-6E8A-4147-A177-3AD203B41FA5}">
                      <a16:colId xmlns:a16="http://schemas.microsoft.com/office/drawing/2014/main" val="2255119253"/>
                    </a:ext>
                  </a:extLst>
                </a:gridCol>
              </a:tblGrid>
              <a:tr h="251751">
                <a:tc>
                  <a:txBody>
                    <a:bodyPr/>
                    <a:lstStyle/>
                    <a:p>
                      <a:pPr algn="ctr" fontAlgn="t"/>
                      <a:r>
                        <a:rPr lang="en-US" sz="900" b="1" i="0" u="none" strike="noStrike">
                          <a:solidFill>
                            <a:srgbClr val="000000"/>
                          </a:solidFill>
                          <a:effectLst/>
                          <a:latin typeface="Calibri"/>
                        </a:rPr>
                        <a:t>RPT_REC_NUM</a:t>
                      </a:r>
                    </a:p>
                  </a:txBody>
                  <a:tcPr marL="7620" marR="7620" marT="7620" marB="0"/>
                </a:tc>
                <a:tc>
                  <a:txBody>
                    <a:bodyPr/>
                    <a:lstStyle/>
                    <a:p>
                      <a:pPr algn="ctr" fontAlgn="t"/>
                      <a:r>
                        <a:rPr lang="en-US" sz="900" b="1" i="0" u="none" strike="noStrike">
                          <a:solidFill>
                            <a:srgbClr val="000000"/>
                          </a:solidFill>
                          <a:effectLst/>
                          <a:latin typeface="Calibri"/>
                        </a:rPr>
                        <a:t>HMO</a:t>
                      </a:r>
                    </a:p>
                  </a:txBody>
                  <a:tcPr marL="7620" marR="7620" marT="7620" marB="0"/>
                </a:tc>
                <a:tc>
                  <a:txBody>
                    <a:bodyPr/>
                    <a:lstStyle/>
                    <a:p>
                      <a:pPr algn="ctr" fontAlgn="t"/>
                      <a:r>
                        <a:rPr lang="en-US" sz="900" b="1" i="0" u="none" strike="noStrike">
                          <a:solidFill>
                            <a:srgbClr val="000000"/>
                          </a:solidFill>
                          <a:effectLst/>
                          <a:latin typeface="Calibri"/>
                        </a:rPr>
                        <a:t>TOT_HOSP</a:t>
                      </a:r>
                    </a:p>
                  </a:txBody>
                  <a:tcPr marL="7620" marR="7620" marT="7620" marB="0"/>
                </a:tc>
                <a:tc>
                  <a:txBody>
                    <a:bodyPr/>
                    <a:lstStyle/>
                    <a:p>
                      <a:pPr algn="ctr" fontAlgn="t"/>
                      <a:r>
                        <a:rPr lang="en-US" sz="900" b="1" i="0" u="none" strike="noStrike">
                          <a:solidFill>
                            <a:srgbClr val="000000"/>
                          </a:solidFill>
                          <a:effectLst/>
                          <a:latin typeface="Calibri"/>
                        </a:rPr>
                        <a:t>LAB_DEL_DAYS</a:t>
                      </a:r>
                    </a:p>
                  </a:txBody>
                  <a:tcPr marL="7620" marR="7620" marT="7620" marB="0"/>
                </a:tc>
                <a:tc>
                  <a:txBody>
                    <a:bodyPr/>
                    <a:lstStyle/>
                    <a:p>
                      <a:pPr algn="ctr" fontAlgn="t"/>
                      <a:r>
                        <a:rPr lang="en-US" sz="900" b="1" i="0" u="none" strike="noStrike">
                          <a:solidFill>
                            <a:srgbClr val="000000"/>
                          </a:solidFill>
                          <a:effectLst/>
                          <a:latin typeface="Calibri"/>
                        </a:rPr>
                        <a:t>TOT_HOSP</a:t>
                      </a:r>
                    </a:p>
                  </a:txBody>
                  <a:tcPr marL="7620" marR="7620" marT="7620" marB="0"/>
                </a:tc>
                <a:tc>
                  <a:txBody>
                    <a:bodyPr/>
                    <a:lstStyle/>
                    <a:p>
                      <a:pPr algn="ctr" fontAlgn="t"/>
                      <a:r>
                        <a:rPr lang="en-US" sz="900" b="1" i="0" u="none" strike="noStrike">
                          <a:solidFill>
                            <a:srgbClr val="000000"/>
                          </a:solidFill>
                          <a:effectLst/>
                          <a:latin typeface="Calibri"/>
                        </a:rPr>
                        <a:t>MED_UTIL</a:t>
                      </a:r>
                    </a:p>
                  </a:txBody>
                  <a:tcPr marL="7620" marR="7620" marT="7620" marB="0"/>
                </a:tc>
                <a:tc>
                  <a:txBody>
                    <a:bodyPr/>
                    <a:lstStyle/>
                    <a:p>
                      <a:pPr algn="ctr" fontAlgn="t"/>
                      <a:r>
                        <a:rPr lang="en-US" sz="900" b="1" i="0" u="none" strike="noStrike">
                          <a:solidFill>
                            <a:srgbClr val="000000"/>
                          </a:solidFill>
                          <a:effectLst/>
                          <a:latin typeface="Calibri"/>
                        </a:rPr>
                        <a:t>SSI_PER</a:t>
                      </a:r>
                    </a:p>
                  </a:txBody>
                  <a:tcPr marL="7620" marR="7620" marT="7620" marB="0"/>
                </a:tc>
                <a:tc>
                  <a:txBody>
                    <a:bodyPr/>
                    <a:lstStyle/>
                    <a:p>
                      <a:pPr algn="ctr" fontAlgn="t"/>
                      <a:r>
                        <a:rPr lang="en-US" sz="900" b="1" i="0" u="none" strike="noStrike">
                          <a:solidFill>
                            <a:srgbClr val="000000"/>
                          </a:solidFill>
                          <a:effectLst/>
                          <a:latin typeface="Calibri"/>
                        </a:rPr>
                        <a:t>DSH_PAT_PER</a:t>
                      </a:r>
                    </a:p>
                  </a:txBody>
                  <a:tcPr marL="7620" marR="7620" marT="7620" marB="0"/>
                </a:tc>
                <a:extLst>
                  <a:ext uri="{0D108BD9-81ED-4DB2-BD59-A6C34878D82A}">
                    <a16:rowId xmlns:a16="http://schemas.microsoft.com/office/drawing/2014/main" val="265921203"/>
                  </a:ext>
                </a:extLst>
              </a:tr>
              <a:tr h="203219">
                <a:tc>
                  <a:txBody>
                    <a:bodyPr/>
                    <a:lstStyle/>
                    <a:p>
                      <a:pPr algn="ctr">
                        <a:spcAft>
                          <a:spcPts val="600"/>
                        </a:spcAft>
                      </a:pPr>
                      <a:r>
                        <a:rPr lang="en-US" sz="1000">
                          <a:effectLst/>
                          <a:latin typeface="Calibri"/>
                          <a:ea typeface="Calibri" panose="020F0502020204030204" pitchFamily="34" charset="0"/>
                        </a:rPr>
                        <a:t>649071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481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0.1529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682312034"/>
                  </a:ext>
                </a:extLst>
              </a:tr>
              <a:tr h="188016">
                <a:tc>
                  <a:txBody>
                    <a:bodyPr/>
                    <a:lstStyle/>
                    <a:p>
                      <a:pPr algn="ctr">
                        <a:spcAft>
                          <a:spcPts val="600"/>
                        </a:spcAft>
                      </a:pPr>
                      <a:r>
                        <a:rPr lang="en-US" sz="1000">
                          <a:effectLst/>
                          <a:latin typeface="Calibri"/>
                          <a:ea typeface="Calibri" panose="020F0502020204030204" pitchFamily="34" charset="0"/>
                        </a:rPr>
                        <a:t>649407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1056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2965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50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31535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0.1291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0.0268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0.1559</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3372193857"/>
                  </a:ext>
                </a:extLst>
              </a:tr>
              <a:tr h="211528">
                <a:tc>
                  <a:txBody>
                    <a:bodyPr/>
                    <a:lstStyle/>
                    <a:p>
                      <a:pPr algn="ctr">
                        <a:spcAft>
                          <a:spcPts val="600"/>
                        </a:spcAft>
                      </a:pPr>
                      <a:r>
                        <a:rPr lang="en-US" sz="1000">
                          <a:effectLst/>
                          <a:latin typeface="Calibri"/>
                          <a:ea typeface="Calibri" panose="020F0502020204030204" pitchFamily="34" charset="0"/>
                        </a:rPr>
                        <a:t>649741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854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6287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0.1387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0.0434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0.1821</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12640059"/>
                  </a:ext>
                </a:extLst>
              </a:tr>
              <a:tr h="181664">
                <a:tc>
                  <a:txBody>
                    <a:bodyPr/>
                    <a:lstStyle/>
                    <a:p>
                      <a:pPr algn="ctr">
                        <a:spcAft>
                          <a:spcPts val="600"/>
                        </a:spcAft>
                      </a:pPr>
                      <a:r>
                        <a:rPr lang="en-US" sz="1000">
                          <a:effectLst/>
                          <a:latin typeface="Calibri"/>
                          <a:ea typeface="Calibri" panose="020F0502020204030204" pitchFamily="34" charset="0"/>
                        </a:rPr>
                        <a:t>650373</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46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707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0.1004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0.0465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0.1469</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432883534"/>
                  </a:ext>
                </a:extLst>
              </a:tr>
              <a:tr h="203219">
                <a:tc>
                  <a:txBody>
                    <a:bodyPr/>
                    <a:lstStyle/>
                    <a:p>
                      <a:pPr algn="ctr">
                        <a:spcAft>
                          <a:spcPts val="600"/>
                        </a:spcAft>
                      </a:pPr>
                      <a:r>
                        <a:rPr lang="en-US" sz="1000">
                          <a:effectLst/>
                          <a:latin typeface="Calibri"/>
                          <a:ea typeface="Calibri" panose="020F0502020204030204" pitchFamily="34" charset="0"/>
                        </a:rPr>
                        <a:t>650435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9738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0.0942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1345587777"/>
                  </a:ext>
                </a:extLst>
              </a:tr>
              <a:tr h="203219">
                <a:tc>
                  <a:txBody>
                    <a:bodyPr/>
                    <a:lstStyle/>
                    <a:p>
                      <a:pPr algn="ctr">
                        <a:spcAft>
                          <a:spcPts val="600"/>
                        </a:spcAft>
                      </a:pPr>
                      <a:r>
                        <a:rPr lang="en-US" sz="1000">
                          <a:effectLst/>
                          <a:latin typeface="Calibri"/>
                          <a:ea typeface="Calibri" panose="020F0502020204030204" pitchFamily="34" charset="0"/>
                        </a:rPr>
                        <a:t>650477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262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1701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0.1599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0.0765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0.2364</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93520436"/>
                  </a:ext>
                </a:extLst>
              </a:tr>
              <a:tr h="203219">
                <a:tc>
                  <a:txBody>
                    <a:bodyPr/>
                    <a:lstStyle/>
                    <a:p>
                      <a:pPr algn="ctr">
                        <a:spcAft>
                          <a:spcPts val="600"/>
                        </a:spcAft>
                      </a:pPr>
                      <a:r>
                        <a:rPr lang="en-US" sz="1000">
                          <a:effectLst/>
                          <a:latin typeface="Calibri"/>
                          <a:ea typeface="Calibri" panose="020F0502020204030204" pitchFamily="34" charset="0"/>
                        </a:rPr>
                        <a:t>650826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180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1129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0.1612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189759470"/>
                  </a:ext>
                </a:extLst>
              </a:tr>
              <a:tr h="203219">
                <a:tc>
                  <a:txBody>
                    <a:bodyPr/>
                    <a:lstStyle/>
                    <a:p>
                      <a:pPr algn="ctr">
                        <a:spcAft>
                          <a:spcPts val="600"/>
                        </a:spcAft>
                      </a:pPr>
                      <a:r>
                        <a:rPr lang="en-US" sz="1000">
                          <a:effectLst/>
                          <a:latin typeface="Calibri"/>
                          <a:ea typeface="Calibri" panose="020F0502020204030204" pitchFamily="34" charset="0"/>
                        </a:rPr>
                        <a:t>651192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557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1434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1329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0.1514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0.0209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0.1723</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285589617"/>
                  </a:ext>
                </a:extLst>
              </a:tr>
              <a:tr h="203219">
                <a:tc>
                  <a:txBody>
                    <a:bodyPr/>
                    <a:lstStyle/>
                    <a:p>
                      <a:pPr algn="ctr">
                        <a:spcAft>
                          <a:spcPts val="600"/>
                        </a:spcAft>
                      </a:pPr>
                      <a:r>
                        <a:rPr lang="en-US" sz="1000">
                          <a:effectLst/>
                          <a:latin typeface="Calibri"/>
                          <a:ea typeface="Calibri" panose="020F0502020204030204" pitchFamily="34" charset="0"/>
                        </a:rPr>
                        <a:t>651366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137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nan</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3591299325"/>
                  </a:ext>
                </a:extLst>
              </a:tr>
            </a:tbl>
          </a:graphicData>
        </a:graphic>
      </p:graphicFrame>
      <p:sp>
        <p:nvSpPr>
          <p:cNvPr id="38" name="TextBox 37">
            <a:extLst>
              <a:ext uri="{FF2B5EF4-FFF2-40B4-BE49-F238E27FC236}">
                <a16:creationId xmlns:a16="http://schemas.microsoft.com/office/drawing/2014/main" id="{E53169E4-EA84-5B4D-AAA0-DBB7F83C7BA7}"/>
              </a:ext>
            </a:extLst>
          </p:cNvPr>
          <p:cNvSpPr txBox="1"/>
          <p:nvPr/>
        </p:nvSpPr>
        <p:spPr>
          <a:xfrm>
            <a:off x="6219388" y="2024128"/>
            <a:ext cx="5302046" cy="307777"/>
          </a:xfrm>
          <a:prstGeom prst="rect">
            <a:avLst/>
          </a:prstGeom>
          <a:noFill/>
        </p:spPr>
        <p:txBody>
          <a:bodyPr wrap="square" lIns="91440" tIns="45720" rIns="91440" bIns="45720" rtlCol="0" anchor="t">
            <a:spAutoFit/>
          </a:bodyPr>
          <a:lstStyle/>
          <a:p>
            <a:r>
              <a:rPr lang="en-US" sz="1400" b="1"/>
              <a:t>  Table 7</a:t>
            </a:r>
            <a:r>
              <a:rPr lang="en-US" sz="1400"/>
              <a:t>.  Initial DSH Patient Percentage Calculation.</a:t>
            </a:r>
          </a:p>
        </p:txBody>
      </p:sp>
      <p:sp>
        <p:nvSpPr>
          <p:cNvPr id="46" name="Content Placeholder 2">
            <a:extLst>
              <a:ext uri="{FF2B5EF4-FFF2-40B4-BE49-F238E27FC236}">
                <a16:creationId xmlns:a16="http://schemas.microsoft.com/office/drawing/2014/main" id="{FC647DF4-B67C-8844-969E-9379F64D7D16}"/>
              </a:ext>
            </a:extLst>
          </p:cNvPr>
          <p:cNvSpPr txBox="1">
            <a:spLocks/>
          </p:cNvSpPr>
          <p:nvPr/>
        </p:nvSpPr>
        <p:spPr>
          <a:xfrm>
            <a:off x="1038965" y="1574676"/>
            <a:ext cx="4859770" cy="4132584"/>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endParaRPr lang="en-US" sz="2400"/>
          </a:p>
          <a:p>
            <a:r>
              <a:rPr lang="en-US" sz="2400"/>
              <a:t>The Medicaid Utilization and SSI Percentage were computed for each provider. </a:t>
            </a:r>
            <a:endParaRPr lang="en-US"/>
          </a:p>
          <a:p>
            <a:endParaRPr lang="en-US" sz="2400"/>
          </a:p>
          <a:p>
            <a:r>
              <a:rPr lang="en-US" sz="2400"/>
              <a:t>Those fields were totaled to find the associated DSH patient percentage.</a:t>
            </a:r>
            <a:endParaRPr lang="en-US"/>
          </a:p>
          <a:p>
            <a:endParaRPr lang="en-US" sz="2400"/>
          </a:p>
          <a:p>
            <a:r>
              <a:rPr lang="en-US" sz="2400"/>
              <a:t>The raw data contained only 23% valid numerical responses.</a:t>
            </a:r>
            <a:endParaRPr lang="en-US" sz="2400">
              <a:cs typeface="Calibri"/>
            </a:endParaRPr>
          </a:p>
          <a:p>
            <a:pPr marL="0" indent="0">
              <a:buFont typeface="Arial" panose="020B0604020202020204" pitchFamily="34" charset="0"/>
              <a:buNone/>
            </a:pPr>
            <a:endParaRPr lang="en-US" sz="2400"/>
          </a:p>
          <a:p>
            <a:endParaRPr lang="en-US" sz="2000">
              <a:solidFill>
                <a:schemeClr val="tx2"/>
              </a:solidFill>
            </a:endParaRPr>
          </a:p>
        </p:txBody>
      </p:sp>
      <p:sp>
        <p:nvSpPr>
          <p:cNvPr id="2" name="Slide Number Placeholder 1">
            <a:extLst>
              <a:ext uri="{FF2B5EF4-FFF2-40B4-BE49-F238E27FC236}">
                <a16:creationId xmlns:a16="http://schemas.microsoft.com/office/drawing/2014/main" id="{41F8B86D-8BD3-A640-A006-E82864481A53}"/>
              </a:ext>
            </a:extLst>
          </p:cNvPr>
          <p:cNvSpPr>
            <a:spLocks noGrp="1"/>
          </p:cNvSpPr>
          <p:nvPr>
            <p:ph type="sldNum" sz="quarter" idx="12"/>
          </p:nvPr>
        </p:nvSpPr>
        <p:spPr/>
        <p:txBody>
          <a:bodyPr/>
          <a:lstStyle/>
          <a:p>
            <a:fld id="{9860EDB8-5305-433F-BE41-D7A86D811DB3}" type="slidenum">
              <a:rPr lang="en-US" smtClean="0"/>
              <a:pPr/>
              <a:t>17</a:t>
            </a:fld>
            <a:endParaRPr lang="en-US"/>
          </a:p>
        </p:txBody>
      </p:sp>
    </p:spTree>
    <p:extLst>
      <p:ext uri="{BB962C8B-B14F-4D97-AF65-F5344CB8AC3E}">
        <p14:creationId xmlns:p14="http://schemas.microsoft.com/office/powerpoint/2010/main" val="272535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 name="Title 1">
            <a:extLst>
              <a:ext uri="{FF2B5EF4-FFF2-40B4-BE49-F238E27FC236}">
                <a16:creationId xmlns:a16="http://schemas.microsoft.com/office/drawing/2014/main" id="{9446F98D-B8CE-0447-B265-650FA7BD0F77}"/>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Initial DSH Histogram</a:t>
            </a:r>
          </a:p>
        </p:txBody>
      </p:sp>
      <p:pic>
        <p:nvPicPr>
          <p:cNvPr id="23" name="Picture 22">
            <a:extLst>
              <a:ext uri="{FF2B5EF4-FFF2-40B4-BE49-F238E27FC236}">
                <a16:creationId xmlns:a16="http://schemas.microsoft.com/office/drawing/2014/main" id="{EC10104B-1EA7-0444-88F3-79C07D5A3253}"/>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24" name="Content Placeholder 2">
            <a:extLst>
              <a:ext uri="{FF2B5EF4-FFF2-40B4-BE49-F238E27FC236}">
                <a16:creationId xmlns:a16="http://schemas.microsoft.com/office/drawing/2014/main" id="{AB72EA6D-3867-954A-870B-8F46BC74AC4D}"/>
              </a:ext>
            </a:extLst>
          </p:cNvPr>
          <p:cNvSpPr txBox="1">
            <a:spLocks/>
          </p:cNvSpPr>
          <p:nvPr/>
        </p:nvSpPr>
        <p:spPr>
          <a:xfrm>
            <a:off x="824901"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33F4070A-530E-FD43-9E2D-2A1E449634E3}"/>
              </a:ext>
            </a:extLst>
          </p:cNvPr>
          <p:cNvSpPr txBox="1"/>
          <p:nvPr/>
        </p:nvSpPr>
        <p:spPr>
          <a:xfrm>
            <a:off x="5982768" y="5224651"/>
            <a:ext cx="5302046" cy="307777"/>
          </a:xfrm>
          <a:prstGeom prst="rect">
            <a:avLst/>
          </a:prstGeom>
          <a:noFill/>
        </p:spPr>
        <p:txBody>
          <a:bodyPr wrap="square" lIns="91440" tIns="45720" rIns="91440" bIns="45720" rtlCol="0" anchor="t">
            <a:spAutoFit/>
          </a:bodyPr>
          <a:lstStyle/>
          <a:p>
            <a:r>
              <a:rPr lang="en-US" sz="1400" b="1" dirty="0"/>
              <a:t>Figure 7</a:t>
            </a:r>
            <a:r>
              <a:rPr lang="en-US" sz="1400" dirty="0"/>
              <a:t>.  Initial DSH Patient Percentage Histogram.</a:t>
            </a:r>
          </a:p>
        </p:txBody>
      </p:sp>
      <p:sp>
        <p:nvSpPr>
          <p:cNvPr id="26" name="Content Placeholder 2">
            <a:extLst>
              <a:ext uri="{FF2B5EF4-FFF2-40B4-BE49-F238E27FC236}">
                <a16:creationId xmlns:a16="http://schemas.microsoft.com/office/drawing/2014/main" id="{313911C7-ED23-2549-A2F8-04BB67612E2A}"/>
              </a:ext>
            </a:extLst>
          </p:cNvPr>
          <p:cNvSpPr txBox="1">
            <a:spLocks/>
          </p:cNvSpPr>
          <p:nvPr/>
        </p:nvSpPr>
        <p:spPr>
          <a:xfrm>
            <a:off x="1050010" y="2069267"/>
            <a:ext cx="4927088" cy="41380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Calibri"/>
              </a:rPr>
              <a:t>The histogram of DSH Patient Percentages is skewed right.</a:t>
            </a:r>
          </a:p>
          <a:p>
            <a:endParaRPr lang="en-US" sz="2400" dirty="0"/>
          </a:p>
          <a:p>
            <a:r>
              <a:rPr lang="en-US" sz="2400" dirty="0"/>
              <a:t>The histogram ignores all providers with missing data.</a:t>
            </a:r>
            <a:endParaRPr lang="en-US" sz="2400" dirty="0">
              <a:cs typeface="Calibri"/>
            </a:endParaRPr>
          </a:p>
        </p:txBody>
      </p:sp>
      <p:pic>
        <p:nvPicPr>
          <p:cNvPr id="27" name="Content Placeholder 5" descr="Chart, histogram&#10;&#10;Description automatically generated">
            <a:extLst>
              <a:ext uri="{FF2B5EF4-FFF2-40B4-BE49-F238E27FC236}">
                <a16:creationId xmlns:a16="http://schemas.microsoft.com/office/drawing/2014/main" id="{5D4CBC31-687B-C54D-84E9-29632435364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8461" b="-1"/>
          <a:stretch/>
        </p:blipFill>
        <p:spPr>
          <a:xfrm>
            <a:off x="5977287" y="2141650"/>
            <a:ext cx="5180741" cy="3102452"/>
          </a:xfrm>
        </p:spPr>
      </p:pic>
      <p:sp>
        <p:nvSpPr>
          <p:cNvPr id="2" name="Slide Number Placeholder 1">
            <a:extLst>
              <a:ext uri="{FF2B5EF4-FFF2-40B4-BE49-F238E27FC236}">
                <a16:creationId xmlns:a16="http://schemas.microsoft.com/office/drawing/2014/main" id="{C8517825-75EF-8C44-A473-EFC3922D1148}"/>
              </a:ext>
            </a:extLst>
          </p:cNvPr>
          <p:cNvSpPr>
            <a:spLocks noGrp="1"/>
          </p:cNvSpPr>
          <p:nvPr>
            <p:ph type="sldNum" sz="quarter" idx="12"/>
          </p:nvPr>
        </p:nvSpPr>
        <p:spPr/>
        <p:txBody>
          <a:bodyPr/>
          <a:lstStyle/>
          <a:p>
            <a:fld id="{9860EDB8-5305-433F-BE41-D7A86D811DB3}" type="slidenum">
              <a:rPr lang="en-US" smtClean="0"/>
              <a:pPr/>
              <a:t>18</a:t>
            </a:fld>
            <a:endParaRPr lang="en-US"/>
          </a:p>
        </p:txBody>
      </p:sp>
    </p:spTree>
    <p:extLst>
      <p:ext uri="{BB962C8B-B14F-4D97-AF65-F5344CB8AC3E}">
        <p14:creationId xmlns:p14="http://schemas.microsoft.com/office/powerpoint/2010/main" val="1697708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0F05CCF4-C412-CA41-9CE7-1FEEFCCCA04C}"/>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Corrected DSH Percentage Calculation</a:t>
            </a:r>
          </a:p>
        </p:txBody>
      </p:sp>
      <p:pic>
        <p:nvPicPr>
          <p:cNvPr id="15" name="Picture 14">
            <a:extLst>
              <a:ext uri="{FF2B5EF4-FFF2-40B4-BE49-F238E27FC236}">
                <a16:creationId xmlns:a16="http://schemas.microsoft.com/office/drawing/2014/main" id="{669003B8-EF0D-674B-9BBF-5CDF335CE8C9}"/>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6" name="Content Placeholder 2">
            <a:extLst>
              <a:ext uri="{FF2B5EF4-FFF2-40B4-BE49-F238E27FC236}">
                <a16:creationId xmlns:a16="http://schemas.microsoft.com/office/drawing/2014/main" id="{D5BB3E0E-5E36-AE4D-A508-3A8FE58430E3}"/>
              </a:ext>
            </a:extLst>
          </p:cNvPr>
          <p:cNvSpPr txBox="1">
            <a:spLocks/>
          </p:cNvSpPr>
          <p:nvPr/>
        </p:nvSpPr>
        <p:spPr>
          <a:xfrm>
            <a:off x="824901"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7" name="Table 2">
            <a:extLst>
              <a:ext uri="{FF2B5EF4-FFF2-40B4-BE49-F238E27FC236}">
                <a16:creationId xmlns:a16="http://schemas.microsoft.com/office/drawing/2014/main" id="{33F3F97F-258A-3243-B5C1-393B3830D44C}"/>
              </a:ext>
            </a:extLst>
          </p:cNvPr>
          <p:cNvGraphicFramePr>
            <a:graphicFrameLocks noGrp="1"/>
          </p:cNvGraphicFramePr>
          <p:nvPr>
            <p:ph idx="1"/>
            <p:extLst>
              <p:ext uri="{D42A27DB-BD31-4B8C-83A1-F6EECF244321}">
                <p14:modId xmlns:p14="http://schemas.microsoft.com/office/powerpoint/2010/main" val="2274875176"/>
              </p:ext>
            </p:extLst>
          </p:nvPr>
        </p:nvGraphicFramePr>
        <p:xfrm>
          <a:off x="5814536" y="2321861"/>
          <a:ext cx="5223692" cy="1920926"/>
        </p:xfrm>
        <a:graphic>
          <a:graphicData uri="http://schemas.openxmlformats.org/drawingml/2006/table">
            <a:tbl>
              <a:tblPr firstRow="1" bandRow="1">
                <a:tableStyleId>{5C22544A-7EE6-4342-B048-85BDC9FD1C3A}</a:tableStyleId>
              </a:tblPr>
              <a:tblGrid>
                <a:gridCol w="808516">
                  <a:extLst>
                    <a:ext uri="{9D8B030D-6E8A-4147-A177-3AD203B41FA5}">
                      <a16:colId xmlns:a16="http://schemas.microsoft.com/office/drawing/2014/main" val="1234754440"/>
                    </a:ext>
                  </a:extLst>
                </a:gridCol>
                <a:gridCol w="409795">
                  <a:extLst>
                    <a:ext uri="{9D8B030D-6E8A-4147-A177-3AD203B41FA5}">
                      <a16:colId xmlns:a16="http://schemas.microsoft.com/office/drawing/2014/main" val="3729922769"/>
                    </a:ext>
                  </a:extLst>
                </a:gridCol>
                <a:gridCol w="753139">
                  <a:extLst>
                    <a:ext uri="{9D8B030D-6E8A-4147-A177-3AD203B41FA5}">
                      <a16:colId xmlns:a16="http://schemas.microsoft.com/office/drawing/2014/main" val="21698622"/>
                    </a:ext>
                  </a:extLst>
                </a:gridCol>
                <a:gridCol w="757492">
                  <a:extLst>
                    <a:ext uri="{9D8B030D-6E8A-4147-A177-3AD203B41FA5}">
                      <a16:colId xmlns:a16="http://schemas.microsoft.com/office/drawing/2014/main" val="285696399"/>
                    </a:ext>
                  </a:extLst>
                </a:gridCol>
                <a:gridCol w="620231">
                  <a:extLst>
                    <a:ext uri="{9D8B030D-6E8A-4147-A177-3AD203B41FA5}">
                      <a16:colId xmlns:a16="http://schemas.microsoft.com/office/drawing/2014/main" val="3210252750"/>
                    </a:ext>
                  </a:extLst>
                </a:gridCol>
                <a:gridCol w="631306">
                  <a:extLst>
                    <a:ext uri="{9D8B030D-6E8A-4147-A177-3AD203B41FA5}">
                      <a16:colId xmlns:a16="http://schemas.microsoft.com/office/drawing/2014/main" val="4253878214"/>
                    </a:ext>
                  </a:extLst>
                </a:gridCol>
                <a:gridCol w="510494">
                  <a:extLst>
                    <a:ext uri="{9D8B030D-6E8A-4147-A177-3AD203B41FA5}">
                      <a16:colId xmlns:a16="http://schemas.microsoft.com/office/drawing/2014/main" val="639276269"/>
                    </a:ext>
                  </a:extLst>
                </a:gridCol>
                <a:gridCol w="732719">
                  <a:extLst>
                    <a:ext uri="{9D8B030D-6E8A-4147-A177-3AD203B41FA5}">
                      <a16:colId xmlns:a16="http://schemas.microsoft.com/office/drawing/2014/main" val="2255119253"/>
                    </a:ext>
                  </a:extLst>
                </a:gridCol>
              </a:tblGrid>
              <a:tr h="214999">
                <a:tc>
                  <a:txBody>
                    <a:bodyPr/>
                    <a:lstStyle/>
                    <a:p>
                      <a:pPr lvl="0" algn="ctr">
                        <a:buNone/>
                      </a:pPr>
                      <a:r>
                        <a:rPr lang="en-US" sz="900" b="1" i="0" u="none" strike="noStrike">
                          <a:solidFill>
                            <a:srgbClr val="000000"/>
                          </a:solidFill>
                          <a:effectLst/>
                          <a:latin typeface="Calibri"/>
                        </a:rPr>
                        <a:t>RPT_REC_NUM</a:t>
                      </a:r>
                    </a:p>
                  </a:txBody>
                  <a:tcPr marL="7620" marR="7620" marT="7620" marB="0"/>
                </a:tc>
                <a:tc>
                  <a:txBody>
                    <a:bodyPr/>
                    <a:lstStyle/>
                    <a:p>
                      <a:pPr lvl="0" algn="ctr">
                        <a:buNone/>
                      </a:pPr>
                      <a:r>
                        <a:rPr lang="en-US" sz="900" b="1" i="0" u="none" strike="noStrike">
                          <a:solidFill>
                            <a:srgbClr val="000000"/>
                          </a:solidFill>
                          <a:effectLst/>
                          <a:latin typeface="Calibri"/>
                        </a:rPr>
                        <a:t>HMO</a:t>
                      </a:r>
                    </a:p>
                  </a:txBody>
                  <a:tcPr marL="7620" marR="7620" marT="7620" marB="0"/>
                </a:tc>
                <a:tc>
                  <a:txBody>
                    <a:bodyPr/>
                    <a:lstStyle/>
                    <a:p>
                      <a:pPr lvl="0" algn="ctr">
                        <a:buNone/>
                      </a:pPr>
                      <a:r>
                        <a:rPr lang="en-US" sz="900" b="1" i="0" u="none" strike="noStrike">
                          <a:solidFill>
                            <a:srgbClr val="000000"/>
                          </a:solidFill>
                          <a:effectLst/>
                          <a:latin typeface="Calibri"/>
                        </a:rPr>
                        <a:t>TOT_HOSP</a:t>
                      </a:r>
                    </a:p>
                  </a:txBody>
                  <a:tcPr marL="7620" marR="7620" marT="7620" marB="0"/>
                </a:tc>
                <a:tc>
                  <a:txBody>
                    <a:bodyPr/>
                    <a:lstStyle/>
                    <a:p>
                      <a:pPr lvl="0" algn="ctr">
                        <a:buNone/>
                      </a:pPr>
                      <a:r>
                        <a:rPr lang="en-US" sz="900" b="1" i="0" u="none" strike="noStrike">
                          <a:solidFill>
                            <a:srgbClr val="000000"/>
                          </a:solidFill>
                          <a:effectLst/>
                          <a:latin typeface="Calibri"/>
                        </a:rPr>
                        <a:t>LAB_DEL_DAYS</a:t>
                      </a:r>
                    </a:p>
                  </a:txBody>
                  <a:tcPr marL="7620" marR="7620" marT="7620" marB="0"/>
                </a:tc>
                <a:tc>
                  <a:txBody>
                    <a:bodyPr/>
                    <a:lstStyle/>
                    <a:p>
                      <a:pPr lvl="0" algn="ctr">
                        <a:buNone/>
                      </a:pPr>
                      <a:r>
                        <a:rPr lang="en-US" sz="900" b="1" i="0" u="none" strike="noStrike">
                          <a:solidFill>
                            <a:srgbClr val="000000"/>
                          </a:solidFill>
                          <a:effectLst/>
                          <a:latin typeface="Calibri"/>
                        </a:rPr>
                        <a:t>TOT_HOSP</a:t>
                      </a:r>
                    </a:p>
                  </a:txBody>
                  <a:tcPr marL="7620" marR="7620" marT="7620" marB="0"/>
                </a:tc>
                <a:tc>
                  <a:txBody>
                    <a:bodyPr/>
                    <a:lstStyle/>
                    <a:p>
                      <a:pPr lvl="0" algn="ctr">
                        <a:buNone/>
                      </a:pPr>
                      <a:r>
                        <a:rPr lang="en-US" sz="900" b="1" i="0" u="none" strike="noStrike">
                          <a:solidFill>
                            <a:srgbClr val="000000"/>
                          </a:solidFill>
                          <a:effectLst/>
                          <a:latin typeface="Calibri"/>
                        </a:rPr>
                        <a:t>MED_UTIL</a:t>
                      </a:r>
                    </a:p>
                  </a:txBody>
                  <a:tcPr marL="7620" marR="7620" marT="7620" marB="0"/>
                </a:tc>
                <a:tc>
                  <a:txBody>
                    <a:bodyPr/>
                    <a:lstStyle/>
                    <a:p>
                      <a:pPr lvl="0" algn="ctr">
                        <a:buNone/>
                      </a:pPr>
                      <a:r>
                        <a:rPr lang="en-US" sz="900" b="1" i="0" u="none" strike="noStrike">
                          <a:solidFill>
                            <a:srgbClr val="000000"/>
                          </a:solidFill>
                          <a:effectLst/>
                          <a:latin typeface="Calibri"/>
                        </a:rPr>
                        <a:t>SSI_PER</a:t>
                      </a:r>
                    </a:p>
                  </a:txBody>
                  <a:tcPr marL="7620" marR="7620" marT="7620" marB="0"/>
                </a:tc>
                <a:tc>
                  <a:txBody>
                    <a:bodyPr/>
                    <a:lstStyle/>
                    <a:p>
                      <a:pPr lvl="0" algn="ctr">
                        <a:buNone/>
                      </a:pPr>
                      <a:r>
                        <a:rPr lang="en-US" sz="900" b="1" i="0" u="none" strike="noStrike">
                          <a:solidFill>
                            <a:srgbClr val="000000"/>
                          </a:solidFill>
                          <a:effectLst/>
                          <a:latin typeface="Calibri"/>
                        </a:rPr>
                        <a:t>DSH_PAT_PER</a:t>
                      </a:r>
                    </a:p>
                  </a:txBody>
                  <a:tcPr marL="7620" marR="7620" marT="7620" marB="0"/>
                </a:tc>
                <a:extLst>
                  <a:ext uri="{0D108BD9-81ED-4DB2-BD59-A6C34878D82A}">
                    <a16:rowId xmlns:a16="http://schemas.microsoft.com/office/drawing/2014/main" val="265921203"/>
                  </a:ext>
                </a:extLst>
              </a:tr>
              <a:tr h="182880">
                <a:tc>
                  <a:txBody>
                    <a:bodyPr/>
                    <a:lstStyle/>
                    <a:p>
                      <a:pPr algn="ctr">
                        <a:spcAft>
                          <a:spcPts val="600"/>
                        </a:spcAft>
                      </a:pPr>
                      <a:r>
                        <a:rPr lang="en-US" sz="1000">
                          <a:effectLst/>
                          <a:latin typeface="Calibri"/>
                          <a:ea typeface="Calibri" panose="020F0502020204030204" pitchFamily="34" charset="0"/>
                        </a:rPr>
                        <a:t>649071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481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0.1529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682312034"/>
                  </a:ext>
                </a:extLst>
              </a:tr>
              <a:tr h="206311">
                <a:tc>
                  <a:txBody>
                    <a:bodyPr/>
                    <a:lstStyle/>
                    <a:p>
                      <a:pPr algn="ctr">
                        <a:spcAft>
                          <a:spcPts val="600"/>
                        </a:spcAft>
                      </a:pPr>
                      <a:r>
                        <a:rPr lang="en-US" sz="1000">
                          <a:effectLst/>
                          <a:latin typeface="Calibri"/>
                          <a:ea typeface="Calibri" panose="020F0502020204030204" pitchFamily="34" charset="0"/>
                        </a:rPr>
                        <a:t>649407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1056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2965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50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31535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0.1291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0.0268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0.1559</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3372193857"/>
                  </a:ext>
                </a:extLst>
              </a:tr>
              <a:tr h="182880">
                <a:tc>
                  <a:txBody>
                    <a:bodyPr/>
                    <a:lstStyle/>
                    <a:p>
                      <a:pPr algn="ctr">
                        <a:spcAft>
                          <a:spcPts val="600"/>
                        </a:spcAft>
                      </a:pPr>
                      <a:r>
                        <a:rPr lang="en-US" sz="1000">
                          <a:effectLst/>
                          <a:latin typeface="Calibri"/>
                          <a:ea typeface="Calibri" panose="020F0502020204030204" pitchFamily="34" charset="0"/>
                        </a:rPr>
                        <a:t>649741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854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6287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0.1387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0.0434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0.1821</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12640059"/>
                  </a:ext>
                </a:extLst>
              </a:tr>
              <a:tr h="191286">
                <a:tc>
                  <a:txBody>
                    <a:bodyPr/>
                    <a:lstStyle/>
                    <a:p>
                      <a:pPr algn="ctr">
                        <a:spcAft>
                          <a:spcPts val="600"/>
                        </a:spcAft>
                      </a:pPr>
                      <a:r>
                        <a:rPr lang="en-US" sz="1000">
                          <a:effectLst/>
                          <a:latin typeface="Calibri"/>
                          <a:ea typeface="Calibri" panose="020F0502020204030204" pitchFamily="34" charset="0"/>
                        </a:rPr>
                        <a:t>650373</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46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707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0.1004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0.0465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0.1469</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432883534"/>
                  </a:ext>
                </a:extLst>
              </a:tr>
              <a:tr h="174474">
                <a:tc>
                  <a:txBody>
                    <a:bodyPr/>
                    <a:lstStyle/>
                    <a:p>
                      <a:pPr algn="ctr">
                        <a:spcAft>
                          <a:spcPts val="600"/>
                        </a:spcAft>
                      </a:pPr>
                      <a:r>
                        <a:rPr lang="en-US" sz="1000">
                          <a:effectLst/>
                          <a:latin typeface="Calibri"/>
                          <a:ea typeface="Calibri" panose="020F0502020204030204" pitchFamily="34" charset="0"/>
                        </a:rPr>
                        <a:t>650435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9738</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0.0942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1345587777"/>
                  </a:ext>
                </a:extLst>
              </a:tr>
              <a:tr h="192024">
                <a:tc>
                  <a:txBody>
                    <a:bodyPr/>
                    <a:lstStyle/>
                    <a:p>
                      <a:pPr algn="ctr">
                        <a:spcAft>
                          <a:spcPts val="600"/>
                        </a:spcAft>
                      </a:pPr>
                      <a:r>
                        <a:rPr lang="en-US" sz="1000">
                          <a:effectLst/>
                          <a:latin typeface="Calibri"/>
                          <a:ea typeface="Calibri" panose="020F0502020204030204" pitchFamily="34" charset="0"/>
                        </a:rPr>
                        <a:t>650477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262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1701</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0.1599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0.0765</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0.2364</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93520436"/>
                  </a:ext>
                </a:extLst>
              </a:tr>
              <a:tr h="182880">
                <a:tc>
                  <a:txBody>
                    <a:bodyPr/>
                    <a:lstStyle/>
                    <a:p>
                      <a:pPr algn="ctr">
                        <a:spcAft>
                          <a:spcPts val="600"/>
                        </a:spcAft>
                      </a:pPr>
                      <a:r>
                        <a:rPr lang="en-US" sz="1000">
                          <a:effectLst/>
                          <a:latin typeface="Calibri"/>
                          <a:ea typeface="Calibri" panose="020F0502020204030204" pitchFamily="34" charset="0"/>
                        </a:rPr>
                        <a:t>650826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180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1129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0.1612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189759470"/>
                  </a:ext>
                </a:extLst>
              </a:tr>
              <a:tr h="201168">
                <a:tc>
                  <a:txBody>
                    <a:bodyPr/>
                    <a:lstStyle/>
                    <a:p>
                      <a:pPr algn="ctr">
                        <a:spcAft>
                          <a:spcPts val="600"/>
                        </a:spcAft>
                      </a:pPr>
                      <a:r>
                        <a:rPr lang="en-US" sz="1000">
                          <a:effectLst/>
                          <a:latin typeface="Calibri"/>
                          <a:ea typeface="Calibri" panose="020F0502020204030204" pitchFamily="34" charset="0"/>
                        </a:rPr>
                        <a:t>651192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557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1434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22</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1329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0.1514</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0.0209</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0.1723</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2285589617"/>
                  </a:ext>
                </a:extLst>
              </a:tr>
              <a:tr h="192024">
                <a:tc>
                  <a:txBody>
                    <a:bodyPr/>
                    <a:lstStyle/>
                    <a:p>
                      <a:pPr algn="ctr">
                        <a:spcAft>
                          <a:spcPts val="600"/>
                        </a:spcAft>
                      </a:pPr>
                      <a:r>
                        <a:rPr lang="en-US" sz="1000">
                          <a:effectLst/>
                          <a:latin typeface="Calibri"/>
                          <a:ea typeface="Calibri" panose="020F0502020204030204" pitchFamily="34" charset="0"/>
                        </a:rPr>
                        <a:t>651366</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137</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tc>
                  <a:txBody>
                    <a:bodyPr/>
                    <a:lstStyle/>
                    <a:p>
                      <a:pPr algn="r">
                        <a:spcAft>
                          <a:spcPts val="600"/>
                        </a:spcAft>
                      </a:pPr>
                      <a:r>
                        <a:rPr lang="en-US" sz="1000">
                          <a:effectLst/>
                          <a:latin typeface="Calibri"/>
                          <a:ea typeface="Calibri" panose="020F0502020204030204" pitchFamily="34" charset="0"/>
                        </a:rPr>
                        <a:t>0</a:t>
                      </a:r>
                      <a:endParaRPr lang="en-GB" sz="1200">
                        <a:effectLst/>
                        <a:latin typeface="Calibri"/>
                        <a:ea typeface="Times New Roman" panose="02020603050405020304" pitchFamily="18" charset="0"/>
                      </a:endParaRPr>
                    </a:p>
                  </a:txBody>
                  <a:tcPr marL="68580" marR="68580" marT="0" marB="0"/>
                </a:tc>
                <a:extLst>
                  <a:ext uri="{0D108BD9-81ED-4DB2-BD59-A6C34878D82A}">
                    <a16:rowId xmlns:a16="http://schemas.microsoft.com/office/drawing/2014/main" val="3591299325"/>
                  </a:ext>
                </a:extLst>
              </a:tr>
            </a:tbl>
          </a:graphicData>
        </a:graphic>
      </p:graphicFrame>
      <p:sp>
        <p:nvSpPr>
          <p:cNvPr id="18" name="TextBox 17">
            <a:extLst>
              <a:ext uri="{FF2B5EF4-FFF2-40B4-BE49-F238E27FC236}">
                <a16:creationId xmlns:a16="http://schemas.microsoft.com/office/drawing/2014/main" id="{AF4E135C-F510-2B4C-BC30-E57340159D70}"/>
              </a:ext>
            </a:extLst>
          </p:cNvPr>
          <p:cNvSpPr txBox="1"/>
          <p:nvPr/>
        </p:nvSpPr>
        <p:spPr>
          <a:xfrm>
            <a:off x="5681333" y="1974743"/>
            <a:ext cx="5392778" cy="307777"/>
          </a:xfrm>
          <a:prstGeom prst="rect">
            <a:avLst/>
          </a:prstGeom>
          <a:noFill/>
        </p:spPr>
        <p:txBody>
          <a:bodyPr wrap="square" lIns="91440" tIns="45720" rIns="91440" bIns="45720" rtlCol="0" anchor="t">
            <a:spAutoFit/>
          </a:bodyPr>
          <a:lstStyle/>
          <a:p>
            <a:r>
              <a:rPr lang="en-US" sz="1400" b="1"/>
              <a:t>  Table 8</a:t>
            </a:r>
            <a:r>
              <a:rPr lang="en-US" sz="1400"/>
              <a:t>.  Corrected DSH Patient Percentage Calculation.</a:t>
            </a:r>
          </a:p>
        </p:txBody>
      </p:sp>
      <p:sp>
        <p:nvSpPr>
          <p:cNvPr id="19" name="Content Placeholder 2">
            <a:extLst>
              <a:ext uri="{FF2B5EF4-FFF2-40B4-BE49-F238E27FC236}">
                <a16:creationId xmlns:a16="http://schemas.microsoft.com/office/drawing/2014/main" id="{60116C6F-FD76-5643-9D27-CB34A6A89B38}"/>
              </a:ext>
            </a:extLst>
          </p:cNvPr>
          <p:cNvSpPr txBox="1">
            <a:spLocks/>
          </p:cNvSpPr>
          <p:nvPr/>
        </p:nvSpPr>
        <p:spPr>
          <a:xfrm>
            <a:off x="1031605" y="1853874"/>
            <a:ext cx="4532911" cy="45253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The 'nan' values refer to instances in the cost report where no value was given by the provider.</a:t>
            </a:r>
            <a:endParaRPr lang="en-US" sz="2400">
              <a:cs typeface="Calibri"/>
            </a:endParaRPr>
          </a:p>
          <a:p>
            <a:pPr marL="0" indent="0">
              <a:buNone/>
            </a:pPr>
            <a:endParaRPr lang="en-US" sz="2400">
              <a:ea typeface="+mn-lt"/>
              <a:cs typeface="+mn-lt"/>
            </a:endParaRPr>
          </a:p>
          <a:p>
            <a:r>
              <a:rPr lang="en-US" sz="2400">
                <a:ea typeface="+mn-lt"/>
                <a:cs typeface="+mn-lt"/>
              </a:rPr>
              <a:t>After consultation with Rybar Group, missing values were set to 0.</a:t>
            </a:r>
          </a:p>
          <a:p>
            <a:endParaRPr lang="en-US" sz="2400">
              <a:cs typeface="Calibri"/>
            </a:endParaRPr>
          </a:p>
          <a:p>
            <a:r>
              <a:rPr lang="en-US" sz="2400">
                <a:cs typeface="Calibri"/>
              </a:rPr>
              <a:t>This gives a more accurate set of DSH patient percentages.</a:t>
            </a:r>
          </a:p>
        </p:txBody>
      </p:sp>
      <p:sp>
        <p:nvSpPr>
          <p:cNvPr id="2" name="Slide Number Placeholder 1">
            <a:extLst>
              <a:ext uri="{FF2B5EF4-FFF2-40B4-BE49-F238E27FC236}">
                <a16:creationId xmlns:a16="http://schemas.microsoft.com/office/drawing/2014/main" id="{5E34F088-B70A-3749-949F-96D269FF8C84}"/>
              </a:ext>
            </a:extLst>
          </p:cNvPr>
          <p:cNvSpPr>
            <a:spLocks noGrp="1"/>
          </p:cNvSpPr>
          <p:nvPr>
            <p:ph type="sldNum" sz="quarter" idx="12"/>
          </p:nvPr>
        </p:nvSpPr>
        <p:spPr/>
        <p:txBody>
          <a:bodyPr/>
          <a:lstStyle/>
          <a:p>
            <a:fld id="{9860EDB8-5305-433F-BE41-D7A86D811DB3}" type="slidenum">
              <a:rPr lang="en-US" smtClean="0"/>
              <a:pPr/>
              <a:t>19</a:t>
            </a:fld>
            <a:endParaRPr lang="en-US"/>
          </a:p>
        </p:txBody>
      </p:sp>
    </p:spTree>
    <p:extLst>
      <p:ext uri="{BB962C8B-B14F-4D97-AF65-F5344CB8AC3E}">
        <p14:creationId xmlns:p14="http://schemas.microsoft.com/office/powerpoint/2010/main" val="194826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Content Placeholder 2">
            <a:extLst>
              <a:ext uri="{FF2B5EF4-FFF2-40B4-BE49-F238E27FC236}">
                <a16:creationId xmlns:a16="http://schemas.microsoft.com/office/drawing/2014/main" id="{A48C9E5B-1095-7B49-BCF1-517237671E33}"/>
              </a:ext>
            </a:extLst>
          </p:cNvPr>
          <p:cNvSpPr>
            <a:spLocks noGrp="1"/>
          </p:cNvSpPr>
          <p:nvPr>
            <p:ph idx="1"/>
          </p:nvPr>
        </p:nvSpPr>
        <p:spPr>
          <a:xfrm>
            <a:off x="1179072" y="1686534"/>
            <a:ext cx="4532026" cy="4917694"/>
          </a:xfrm>
        </p:spPr>
        <p:txBody>
          <a:bodyPr anchor="ctr">
            <a:normAutofit fontScale="77500" lnSpcReduction="20000"/>
          </a:bodyPr>
          <a:lstStyle/>
          <a:p>
            <a:pPr marL="0" indent="0">
              <a:buNone/>
            </a:pPr>
            <a:endParaRPr lang="en-US" sz="3600" dirty="0">
              <a:cs typeface="Calibri" panose="020F0502020204030204"/>
            </a:endParaRPr>
          </a:p>
          <a:p>
            <a:r>
              <a:rPr lang="en-US" sz="3100"/>
              <a:t>Objectives</a:t>
            </a:r>
          </a:p>
          <a:p>
            <a:endParaRPr lang="en-US" sz="500">
              <a:cs typeface="Calibri"/>
            </a:endParaRPr>
          </a:p>
          <a:p>
            <a:pPr>
              <a:lnSpc>
                <a:spcPct val="100000"/>
              </a:lnSpc>
            </a:pPr>
            <a:r>
              <a:rPr lang="en-US" sz="3100"/>
              <a:t>Data</a:t>
            </a:r>
          </a:p>
          <a:p>
            <a:pPr>
              <a:lnSpc>
                <a:spcPct val="100000"/>
              </a:lnSpc>
            </a:pPr>
            <a:endParaRPr lang="en-US" sz="500">
              <a:cs typeface="Calibri"/>
            </a:endParaRPr>
          </a:p>
          <a:p>
            <a:r>
              <a:rPr lang="en-US" sz="3100"/>
              <a:t>Analysis</a:t>
            </a:r>
          </a:p>
          <a:p>
            <a:endParaRPr lang="en-US" sz="500">
              <a:cs typeface="Calibri"/>
            </a:endParaRPr>
          </a:p>
          <a:p>
            <a:r>
              <a:rPr lang="en-US" sz="3100"/>
              <a:t>Methods</a:t>
            </a:r>
          </a:p>
          <a:p>
            <a:endParaRPr lang="en-US" sz="600">
              <a:cs typeface="Calibri"/>
            </a:endParaRPr>
          </a:p>
          <a:p>
            <a:r>
              <a:rPr lang="en-US" sz="3100"/>
              <a:t>Results and Discussion</a:t>
            </a:r>
          </a:p>
          <a:p>
            <a:endParaRPr lang="en-US" sz="600">
              <a:cs typeface="Calibri"/>
            </a:endParaRPr>
          </a:p>
          <a:p>
            <a:r>
              <a:rPr lang="en-US" sz="3100">
                <a:cs typeface="Calibri"/>
              </a:rPr>
              <a:t>Conclusions</a:t>
            </a:r>
          </a:p>
          <a:p>
            <a:endParaRPr lang="en-US" sz="600">
              <a:cs typeface="Calibri"/>
            </a:endParaRPr>
          </a:p>
          <a:p>
            <a:r>
              <a:rPr lang="en-US" sz="3100">
                <a:cs typeface="Calibri"/>
              </a:rPr>
              <a:t>Recommendations</a:t>
            </a:r>
          </a:p>
          <a:p>
            <a:endParaRPr lang="en-US" sz="700">
              <a:cs typeface="Calibri"/>
            </a:endParaRPr>
          </a:p>
          <a:p>
            <a:r>
              <a:rPr lang="en-US" sz="3100">
                <a:solidFill>
                  <a:srgbClr val="000000"/>
                </a:solidFill>
                <a:cs typeface="Calibri" panose="020F0502020204030204"/>
              </a:rPr>
              <a:t>Acknowledgements</a:t>
            </a:r>
          </a:p>
          <a:p>
            <a:pPr marL="0" indent="0">
              <a:buNone/>
            </a:pPr>
            <a:endParaRPr lang="en-US" sz="3600" dirty="0">
              <a:solidFill>
                <a:srgbClr val="000000"/>
              </a:solidFill>
              <a:cs typeface="Calibri" panose="020F0502020204030204"/>
            </a:endParaRPr>
          </a:p>
          <a:p>
            <a:endParaRPr lang="en-US" sz="2000" dirty="0">
              <a:solidFill>
                <a:schemeClr val="tx2"/>
              </a:solidFill>
              <a:cs typeface="Calibri" panose="020F0502020204030204"/>
            </a:endParaRPr>
          </a:p>
        </p:txBody>
      </p:sp>
      <p:sp>
        <p:nvSpPr>
          <p:cNvPr id="2" name="Title 1">
            <a:extLst>
              <a:ext uri="{FF2B5EF4-FFF2-40B4-BE49-F238E27FC236}">
                <a16:creationId xmlns:a16="http://schemas.microsoft.com/office/drawing/2014/main" id="{D864FA81-D1D1-2048-ACF0-56C9FA67683C}"/>
              </a:ext>
            </a:extLst>
          </p:cNvPr>
          <p:cNvSpPr>
            <a:spLocks noGrp="1"/>
          </p:cNvSpPr>
          <p:nvPr>
            <p:ph type="title"/>
          </p:nvPr>
        </p:nvSpPr>
        <p:spPr>
          <a:xfrm>
            <a:off x="1179072" y="483207"/>
            <a:ext cx="9833548" cy="1066802"/>
          </a:xfrm>
        </p:spPr>
        <p:txBody>
          <a:bodyPr anchor="b">
            <a:normAutofit/>
          </a:bodyPr>
          <a:lstStyle/>
          <a:p>
            <a:r>
              <a:rPr lang="en-US" sz="4800" b="1" dirty="0">
                <a:solidFill>
                  <a:schemeClr val="accent6">
                    <a:lumMod val="50000"/>
                  </a:schemeClr>
                </a:solidFill>
              </a:rPr>
              <a:t>Outline</a:t>
            </a:r>
            <a:endParaRPr lang="en-US" dirty="0">
              <a:solidFill>
                <a:schemeClr val="accent6">
                  <a:lumMod val="50000"/>
                </a:schemeClr>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36CAD01-CB7C-E446-AD0B-B2BB199D039A}"/>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4" name="Slide Number Placeholder 3">
            <a:extLst>
              <a:ext uri="{FF2B5EF4-FFF2-40B4-BE49-F238E27FC236}">
                <a16:creationId xmlns:a16="http://schemas.microsoft.com/office/drawing/2014/main" id="{6C5181C9-4091-9E4C-BB5A-01F201915195}"/>
              </a:ext>
            </a:extLst>
          </p:cNvPr>
          <p:cNvSpPr>
            <a:spLocks noGrp="1"/>
          </p:cNvSpPr>
          <p:nvPr>
            <p:ph type="sldNum" sz="quarter" idx="12"/>
          </p:nvPr>
        </p:nvSpPr>
        <p:spPr/>
        <p:txBody>
          <a:bodyPr/>
          <a:lstStyle/>
          <a:p>
            <a:fld id="{9860EDB8-5305-433F-BE41-D7A86D811DB3}" type="slidenum">
              <a:rPr lang="en-US" smtClean="0"/>
              <a:pPr/>
              <a:t>2</a:t>
            </a:fld>
            <a:endParaRPr lang="en-US"/>
          </a:p>
        </p:txBody>
      </p:sp>
    </p:spTree>
    <p:extLst>
      <p:ext uri="{BB962C8B-B14F-4D97-AF65-F5344CB8AC3E}">
        <p14:creationId xmlns:p14="http://schemas.microsoft.com/office/powerpoint/2010/main" val="1912205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DCC58AD7-9478-8A43-837B-C5AE1A6EF888}"/>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DSH Patient Percentage Histogram</a:t>
            </a:r>
            <a:endParaRPr lang="en-US" dirty="0"/>
          </a:p>
        </p:txBody>
      </p:sp>
      <p:pic>
        <p:nvPicPr>
          <p:cNvPr id="16" name="Picture 15">
            <a:extLst>
              <a:ext uri="{FF2B5EF4-FFF2-40B4-BE49-F238E27FC236}">
                <a16:creationId xmlns:a16="http://schemas.microsoft.com/office/drawing/2014/main" id="{3E0943E4-438A-E742-B256-E051E70E510B}"/>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93C0E45B-1DAB-A94E-88CB-94E2C13B75FD}"/>
              </a:ext>
            </a:extLst>
          </p:cNvPr>
          <p:cNvSpPr txBox="1">
            <a:spLocks/>
          </p:cNvSpPr>
          <p:nvPr/>
        </p:nvSpPr>
        <p:spPr>
          <a:xfrm>
            <a:off x="824901"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6327F02A-0DF9-2A45-892A-56D2FDD2312D}"/>
              </a:ext>
            </a:extLst>
          </p:cNvPr>
          <p:cNvSpPr txBox="1"/>
          <p:nvPr/>
        </p:nvSpPr>
        <p:spPr>
          <a:xfrm>
            <a:off x="6185162" y="5226634"/>
            <a:ext cx="5302046" cy="307777"/>
          </a:xfrm>
          <a:prstGeom prst="rect">
            <a:avLst/>
          </a:prstGeom>
          <a:noFill/>
        </p:spPr>
        <p:txBody>
          <a:bodyPr wrap="square" lIns="91440" tIns="45720" rIns="91440" bIns="45720" rtlCol="0" anchor="t">
            <a:spAutoFit/>
          </a:bodyPr>
          <a:lstStyle/>
          <a:p>
            <a:r>
              <a:rPr lang="en-US" sz="1400" b="1"/>
              <a:t>Figure 8</a:t>
            </a:r>
            <a:r>
              <a:rPr lang="en-US" sz="1400"/>
              <a:t>.  DSH Patient Percentage Histogram.</a:t>
            </a:r>
          </a:p>
        </p:txBody>
      </p:sp>
      <p:sp>
        <p:nvSpPr>
          <p:cNvPr id="19" name="Content Placeholder 2">
            <a:extLst>
              <a:ext uri="{FF2B5EF4-FFF2-40B4-BE49-F238E27FC236}">
                <a16:creationId xmlns:a16="http://schemas.microsoft.com/office/drawing/2014/main" id="{540C1A8E-40C8-B54C-8466-7DEF76B1FBF0}"/>
              </a:ext>
            </a:extLst>
          </p:cNvPr>
          <p:cNvSpPr txBox="1">
            <a:spLocks/>
          </p:cNvSpPr>
          <p:nvPr/>
        </p:nvSpPr>
        <p:spPr>
          <a:xfrm>
            <a:off x="1057607" y="1727722"/>
            <a:ext cx="4847500" cy="413258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a:p>
            <a:r>
              <a:rPr lang="en-US" sz="2400"/>
              <a:t>Medicaid Utilization and SSI percentage were computed for </a:t>
            </a:r>
            <a:br>
              <a:rPr lang="en-US" sz="2400"/>
            </a:br>
            <a:r>
              <a:rPr lang="en-US" sz="2400"/>
              <a:t>all hospitals in 2019.</a:t>
            </a:r>
            <a:endParaRPr lang="en-US" sz="2400">
              <a:ea typeface="+mn-lt"/>
              <a:cs typeface="+mn-lt"/>
            </a:endParaRPr>
          </a:p>
          <a:p>
            <a:pPr marL="0" indent="0">
              <a:buNone/>
            </a:pPr>
            <a:endParaRPr lang="en-US" sz="2400">
              <a:cs typeface="Calibri"/>
            </a:endParaRPr>
          </a:p>
          <a:p>
            <a:r>
              <a:rPr lang="en-US" sz="2400"/>
              <a:t>DSH patient percentage above 15% is eligible for reimbursement.</a:t>
            </a:r>
            <a:endParaRPr lang="en-US" sz="2400">
              <a:cs typeface="Calibri"/>
            </a:endParaRPr>
          </a:p>
          <a:p>
            <a:endParaRPr lang="en-US" sz="2400"/>
          </a:p>
          <a:p>
            <a:r>
              <a:rPr lang="en-US" sz="2400"/>
              <a:t>If DSH percentage is close to 15%, </a:t>
            </a:r>
            <a:r>
              <a:rPr lang="en-US" sz="2400" err="1"/>
              <a:t>Rybar</a:t>
            </a:r>
            <a:r>
              <a:rPr lang="en-US" sz="2400"/>
              <a:t> consults with provider to claim reimbursement.</a:t>
            </a:r>
            <a:endParaRPr lang="en-US" sz="2400">
              <a:ea typeface="Calibri"/>
              <a:cs typeface="Calibri"/>
            </a:endParaRPr>
          </a:p>
          <a:p>
            <a:endParaRPr lang="en-US" sz="2000">
              <a:solidFill>
                <a:schemeClr val="tx2"/>
              </a:solidFill>
            </a:endParaRPr>
          </a:p>
        </p:txBody>
      </p:sp>
      <p:pic>
        <p:nvPicPr>
          <p:cNvPr id="20" name="Content Placeholder 4" descr="Chart, histogram&#10;&#10;Description automatically generated">
            <a:extLst>
              <a:ext uri="{FF2B5EF4-FFF2-40B4-BE49-F238E27FC236}">
                <a16:creationId xmlns:a16="http://schemas.microsoft.com/office/drawing/2014/main" id="{E22ABD03-B0BC-BB4C-9B5C-266F4E5E20A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1" t="8145" r="151" b="452"/>
          <a:stretch/>
        </p:blipFill>
        <p:spPr>
          <a:xfrm>
            <a:off x="6184413" y="2057922"/>
            <a:ext cx="5068432" cy="3100256"/>
          </a:xfrm>
        </p:spPr>
      </p:pic>
      <p:sp>
        <p:nvSpPr>
          <p:cNvPr id="2" name="Slide Number Placeholder 1">
            <a:extLst>
              <a:ext uri="{FF2B5EF4-FFF2-40B4-BE49-F238E27FC236}">
                <a16:creationId xmlns:a16="http://schemas.microsoft.com/office/drawing/2014/main" id="{FF444749-E73C-8446-B82F-BEC1FFC889C8}"/>
              </a:ext>
            </a:extLst>
          </p:cNvPr>
          <p:cNvSpPr>
            <a:spLocks noGrp="1"/>
          </p:cNvSpPr>
          <p:nvPr>
            <p:ph type="sldNum" sz="quarter" idx="12"/>
          </p:nvPr>
        </p:nvSpPr>
        <p:spPr/>
        <p:txBody>
          <a:bodyPr/>
          <a:lstStyle/>
          <a:p>
            <a:fld id="{9860EDB8-5305-433F-BE41-D7A86D811DB3}" type="slidenum">
              <a:rPr lang="en-US" smtClean="0"/>
              <a:pPr/>
              <a:t>20</a:t>
            </a:fld>
            <a:endParaRPr lang="en-US"/>
          </a:p>
        </p:txBody>
      </p:sp>
      <p:cxnSp>
        <p:nvCxnSpPr>
          <p:cNvPr id="4" name="Straight Arrow Connector 3">
            <a:extLst>
              <a:ext uri="{FF2B5EF4-FFF2-40B4-BE49-F238E27FC236}">
                <a16:creationId xmlns:a16="http://schemas.microsoft.com/office/drawing/2014/main" id="{1F1BB2CF-D017-734B-BB44-50AFF89D5EA7}"/>
              </a:ext>
            </a:extLst>
          </p:cNvPr>
          <p:cNvCxnSpPr/>
          <p:nvPr/>
        </p:nvCxnSpPr>
        <p:spPr>
          <a:xfrm flipH="1">
            <a:off x="7267074" y="1947817"/>
            <a:ext cx="352926" cy="346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2BFF86E-1BCF-7E4A-8DFD-C613FA6D75E9}"/>
              </a:ext>
            </a:extLst>
          </p:cNvPr>
          <p:cNvCxnSpPr>
            <a:cxnSpLocks/>
          </p:cNvCxnSpPr>
          <p:nvPr/>
        </p:nvCxnSpPr>
        <p:spPr>
          <a:xfrm flipH="1">
            <a:off x="7002382" y="1947817"/>
            <a:ext cx="136355" cy="3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AD8F37-A355-0145-B759-221F0C93B956}"/>
              </a:ext>
            </a:extLst>
          </p:cNvPr>
          <p:cNvSpPr txBox="1"/>
          <p:nvPr/>
        </p:nvSpPr>
        <p:spPr>
          <a:xfrm>
            <a:off x="6962409" y="1653555"/>
            <a:ext cx="495649" cy="307777"/>
          </a:xfrm>
          <a:prstGeom prst="rect">
            <a:avLst/>
          </a:prstGeom>
          <a:noFill/>
        </p:spPr>
        <p:txBody>
          <a:bodyPr wrap="none" rtlCol="0">
            <a:spAutoFit/>
          </a:bodyPr>
          <a:lstStyle/>
          <a:p>
            <a:r>
              <a:rPr lang="en-US" sz="1400"/>
              <a:t>10%</a:t>
            </a:r>
          </a:p>
        </p:txBody>
      </p:sp>
      <p:sp>
        <p:nvSpPr>
          <p:cNvPr id="26" name="TextBox 25">
            <a:extLst>
              <a:ext uri="{FF2B5EF4-FFF2-40B4-BE49-F238E27FC236}">
                <a16:creationId xmlns:a16="http://schemas.microsoft.com/office/drawing/2014/main" id="{5B70AD77-3C80-DF4C-BDB7-78F029A10A92}"/>
              </a:ext>
            </a:extLst>
          </p:cNvPr>
          <p:cNvSpPr txBox="1"/>
          <p:nvPr/>
        </p:nvSpPr>
        <p:spPr>
          <a:xfrm>
            <a:off x="7563990" y="1661576"/>
            <a:ext cx="495649" cy="307777"/>
          </a:xfrm>
          <a:prstGeom prst="rect">
            <a:avLst/>
          </a:prstGeom>
          <a:noFill/>
        </p:spPr>
        <p:txBody>
          <a:bodyPr wrap="none" rtlCol="0">
            <a:spAutoFit/>
          </a:bodyPr>
          <a:lstStyle/>
          <a:p>
            <a:r>
              <a:rPr lang="en-US" sz="1400"/>
              <a:t>15%</a:t>
            </a:r>
          </a:p>
        </p:txBody>
      </p:sp>
    </p:spTree>
    <p:extLst>
      <p:ext uri="{BB962C8B-B14F-4D97-AF65-F5344CB8AC3E}">
        <p14:creationId xmlns:p14="http://schemas.microsoft.com/office/powerpoint/2010/main" val="127023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DCC58AD7-9478-8A43-837B-C5AE1A6EF888}"/>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DSH Patient Percentage Trends </a:t>
            </a:r>
            <a:endParaRPr lang="en-US" dirty="0"/>
          </a:p>
        </p:txBody>
      </p:sp>
      <p:pic>
        <p:nvPicPr>
          <p:cNvPr id="16" name="Picture 15">
            <a:extLst>
              <a:ext uri="{FF2B5EF4-FFF2-40B4-BE49-F238E27FC236}">
                <a16:creationId xmlns:a16="http://schemas.microsoft.com/office/drawing/2014/main" id="{3E0943E4-438A-E742-B256-E051E70E510B}"/>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93C0E45B-1DAB-A94E-88CB-94E2C13B75FD}"/>
              </a:ext>
            </a:extLst>
          </p:cNvPr>
          <p:cNvSpPr txBox="1">
            <a:spLocks/>
          </p:cNvSpPr>
          <p:nvPr/>
        </p:nvSpPr>
        <p:spPr>
          <a:xfrm>
            <a:off x="824901"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6327F02A-0DF9-2A45-892A-56D2FDD2312D}"/>
              </a:ext>
            </a:extLst>
          </p:cNvPr>
          <p:cNvSpPr txBox="1"/>
          <p:nvPr/>
        </p:nvSpPr>
        <p:spPr>
          <a:xfrm>
            <a:off x="6764018" y="5169531"/>
            <a:ext cx="5302046" cy="307777"/>
          </a:xfrm>
          <a:prstGeom prst="rect">
            <a:avLst/>
          </a:prstGeom>
          <a:noFill/>
        </p:spPr>
        <p:txBody>
          <a:bodyPr wrap="square" lIns="91440" tIns="45720" rIns="91440" bIns="45720" rtlCol="0" anchor="t">
            <a:spAutoFit/>
          </a:bodyPr>
          <a:lstStyle/>
          <a:p>
            <a:r>
              <a:rPr lang="en-US" sz="1400" b="1"/>
              <a:t>Figure 9</a:t>
            </a:r>
            <a:r>
              <a:rPr lang="en-US" sz="1400"/>
              <a:t>.  Average DSH patient percentage from 2010-2020.</a:t>
            </a:r>
          </a:p>
        </p:txBody>
      </p:sp>
      <p:sp>
        <p:nvSpPr>
          <p:cNvPr id="19" name="Content Placeholder 2">
            <a:extLst>
              <a:ext uri="{FF2B5EF4-FFF2-40B4-BE49-F238E27FC236}">
                <a16:creationId xmlns:a16="http://schemas.microsoft.com/office/drawing/2014/main" id="{540C1A8E-40C8-B54C-8466-7DEF76B1FBF0}"/>
              </a:ext>
            </a:extLst>
          </p:cNvPr>
          <p:cNvSpPr txBox="1">
            <a:spLocks/>
          </p:cNvSpPr>
          <p:nvPr/>
        </p:nvSpPr>
        <p:spPr>
          <a:xfrm>
            <a:off x="910398" y="1501515"/>
            <a:ext cx="5971665" cy="48586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a:p>
            <a:r>
              <a:rPr lang="en-US" sz="2400" dirty="0">
                <a:ea typeface="+mn-lt"/>
                <a:cs typeface="+mn-lt"/>
              </a:rPr>
              <a:t>Figure 9 shows a significant increase over the ten-year period studied.</a:t>
            </a:r>
          </a:p>
          <a:p>
            <a:endParaRPr lang="en-US" sz="2400" dirty="0">
              <a:ea typeface="+mn-lt"/>
              <a:cs typeface="+mn-lt"/>
            </a:endParaRPr>
          </a:p>
          <a:p>
            <a:r>
              <a:rPr lang="en-US" sz="2400" dirty="0"/>
              <a:t>Increased federal funding available for Medicaid.</a:t>
            </a:r>
          </a:p>
          <a:p>
            <a:endParaRPr lang="en-US" sz="2400" dirty="0">
              <a:cs typeface="Calibri"/>
            </a:endParaRPr>
          </a:p>
          <a:p>
            <a:r>
              <a:rPr lang="en-US" sz="2400" dirty="0"/>
              <a:t>Upward trend due to aging of baby boom population  enrolled in Medicare.</a:t>
            </a:r>
            <a:endParaRPr lang="en-US" sz="2400" dirty="0">
              <a:cs typeface="Calibri"/>
            </a:endParaRPr>
          </a:p>
          <a:p>
            <a:endParaRPr lang="en-US" sz="2400" dirty="0"/>
          </a:p>
          <a:p>
            <a:r>
              <a:rPr lang="en-US" sz="2400" dirty="0"/>
              <a:t>In 2017, the value reached the highest point.</a:t>
            </a:r>
          </a:p>
        </p:txBody>
      </p:sp>
      <p:sp>
        <p:nvSpPr>
          <p:cNvPr id="2" name="Slide Number Placeholder 1">
            <a:extLst>
              <a:ext uri="{FF2B5EF4-FFF2-40B4-BE49-F238E27FC236}">
                <a16:creationId xmlns:a16="http://schemas.microsoft.com/office/drawing/2014/main" id="{FF444749-E73C-8446-B82F-BEC1FFC889C8}"/>
              </a:ext>
            </a:extLst>
          </p:cNvPr>
          <p:cNvSpPr>
            <a:spLocks noGrp="1"/>
          </p:cNvSpPr>
          <p:nvPr>
            <p:ph type="sldNum" sz="quarter" idx="12"/>
          </p:nvPr>
        </p:nvSpPr>
        <p:spPr/>
        <p:txBody>
          <a:bodyPr/>
          <a:lstStyle/>
          <a:p>
            <a:fld id="{9860EDB8-5305-433F-BE41-D7A86D811DB3}" type="slidenum">
              <a:rPr lang="en-US" smtClean="0"/>
              <a:pPr/>
              <a:t>21</a:t>
            </a:fld>
            <a:endParaRPr lang="en-US"/>
          </a:p>
        </p:txBody>
      </p:sp>
      <p:graphicFrame>
        <p:nvGraphicFramePr>
          <p:cNvPr id="28" name="Content Placeholder 27" descr="Chart type: Line. 'Field2' by 'Field1'&#10;&#10;Description automatically generated">
            <a:extLst>
              <a:ext uri="{FF2B5EF4-FFF2-40B4-BE49-F238E27FC236}">
                <a16:creationId xmlns:a16="http://schemas.microsoft.com/office/drawing/2014/main" id="{0FE9B375-ED6A-2643-AE5D-BF02C87D519D}"/>
              </a:ext>
            </a:extLst>
          </p:cNvPr>
          <p:cNvGraphicFramePr>
            <a:graphicFrameLocks noGrp="1"/>
          </p:cNvGraphicFramePr>
          <p:nvPr>
            <p:ph idx="1"/>
            <p:extLst>
              <p:ext uri="{D42A27DB-BD31-4B8C-83A1-F6EECF244321}">
                <p14:modId xmlns:p14="http://schemas.microsoft.com/office/powerpoint/2010/main" val="468988015"/>
              </p:ext>
            </p:extLst>
          </p:nvPr>
        </p:nvGraphicFramePr>
        <p:xfrm>
          <a:off x="6515347" y="2056784"/>
          <a:ext cx="4917122" cy="33187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8638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226" y="559118"/>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800" b="1" dirty="0">
                <a:solidFill>
                  <a:srgbClr val="70AD47">
                    <a:lumMod val="50000"/>
                  </a:srgbClr>
                </a:solidFill>
                <a:latin typeface="Calibri Light" panose="020F0302020204030204"/>
              </a:rPr>
              <a:t>Regression Model on DSH Percentage</a:t>
            </a:r>
            <a:endParaRPr kumimoji="0" lang="en-US" sz="48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B76DAF95-4438-D346-809E-AF89E9323CD5}"/>
                  </a:ext>
                </a:extLst>
              </p:cNvPr>
              <p:cNvSpPr>
                <a:spLocks noGrp="1"/>
              </p:cNvSpPr>
              <p:nvPr>
                <p:ph idx="1"/>
              </p:nvPr>
            </p:nvSpPr>
            <p:spPr>
              <a:xfrm>
                <a:off x="1050566" y="1525725"/>
                <a:ext cx="4929641" cy="4981434"/>
              </a:xfrm>
            </p:spPr>
            <p:txBody>
              <a:bodyPr anchor="t">
                <a:normAutofit lnSpcReduction="10000"/>
              </a:bodyPr>
              <a:lstStyle/>
              <a:p>
                <a:endParaRPr lang="en-US" sz="2400" dirty="0"/>
              </a:p>
              <a:p>
                <a:r>
                  <a:rPr lang="en-US" sz="2400" dirty="0"/>
                  <a:t>Model: </a:t>
                </a:r>
                <a14:m>
                  <m:oMath xmlns:m="http://schemas.openxmlformats.org/officeDocument/2006/math">
                    <m:acc>
                      <m:accPr>
                        <m:chr m:val="̂"/>
                        <m:ctrlPr>
                          <a:rPr lang="en-US" sz="2400" b="1" i="1" smtClean="0">
                            <a:solidFill>
                              <a:schemeClr val="accent1"/>
                            </a:solidFill>
                            <a:latin typeface="Cambria Math" panose="02040503050406030204" pitchFamily="18" charset="0"/>
                          </a:rPr>
                        </m:ctrlPr>
                      </m:accPr>
                      <m:e>
                        <m:r>
                          <a:rPr lang="en-US" sz="2400" b="1" i="1" smtClean="0">
                            <a:solidFill>
                              <a:schemeClr val="accent1"/>
                            </a:solidFill>
                            <a:latin typeface="Cambria Math" panose="02040503050406030204" pitchFamily="18" charset="0"/>
                          </a:rPr>
                          <m:t>𝒚</m:t>
                        </m:r>
                      </m:e>
                    </m:acc>
                    <m:r>
                      <a:rPr lang="en-US" sz="2400" i="1">
                        <a:latin typeface="Cambria Math" panose="02040503050406030204" pitchFamily="18" charset="0"/>
                      </a:rPr>
                      <m:t>=0.002259</m:t>
                    </m:r>
                    <m:r>
                      <a:rPr lang="en-US" sz="2400" i="1" smtClean="0">
                        <a:latin typeface="Cambria Math" panose="02040503050406030204" pitchFamily="18" charset="0"/>
                      </a:rPr>
                      <m:t>7</m:t>
                    </m:r>
                    <m:r>
                      <a:rPr lang="en-US" sz="2400" b="1" i="1" smtClean="0">
                        <a:solidFill>
                          <a:schemeClr val="accent1"/>
                        </a:solidFill>
                        <a:latin typeface="Cambria Math" panose="02040503050406030204" pitchFamily="18" charset="0"/>
                      </a:rPr>
                      <m:t>𝒙</m:t>
                    </m:r>
                    <m:r>
                      <a:rPr lang="en-US" sz="2400" i="1">
                        <a:latin typeface="Cambria Math" panose="02040503050406030204" pitchFamily="18" charset="0"/>
                      </a:rPr>
                      <m:t>−4.3029</m:t>
                    </m:r>
                  </m:oMath>
                </a14:m>
                <a:r>
                  <a:rPr lang="en-US" sz="2400" dirty="0"/>
                  <a:t>.</a:t>
                </a:r>
              </a:p>
              <a:p>
                <a:pPr marL="0" indent="0">
                  <a:buNone/>
                </a:pPr>
                <a:endParaRPr lang="en-US" sz="2400" dirty="0"/>
              </a:p>
              <a:p>
                <a:r>
                  <a:rPr lang="en-US" sz="2400" dirty="0"/>
                  <a:t>The input: for DSH percentage is range from 2010 to 2020.</a:t>
                </a:r>
              </a:p>
              <a:p>
                <a:endParaRPr lang="en-US" sz="2400" dirty="0"/>
              </a:p>
              <a:p>
                <a:r>
                  <a:rPr lang="en-US" sz="2400" dirty="0">
                    <a:ea typeface="+mn-lt"/>
                    <a:cs typeface="+mn-lt"/>
                  </a:rPr>
                  <a:t>The model predicts 2021 average DSH percentage to be 26.4%.</a:t>
                </a:r>
              </a:p>
              <a:p>
                <a:endParaRPr lang="en-US" sz="2400" dirty="0">
                  <a:ea typeface="+mn-lt"/>
                  <a:cs typeface="+mn-lt"/>
                </a:endParaRPr>
              </a:p>
              <a:p>
                <a:r>
                  <a:rPr lang="en-US" sz="2400" dirty="0"/>
                  <a:t>The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oMath>
                </a14:m>
                <a:r>
                  <a:rPr lang="en-US" sz="2400" dirty="0"/>
                  <a:t> coefficient is 0.75, which means that the regression line explains about 75% of the variation of the DSH percentage.</a:t>
                </a:r>
                <a:endParaRPr lang="en-US" sz="2400" dirty="0">
                  <a:highlight>
                    <a:srgbClr val="FFFF00"/>
                  </a:highlight>
                </a:endParaRPr>
              </a:p>
              <a:p>
                <a:endParaRPr lang="en-US" sz="2400" dirty="0"/>
              </a:p>
            </p:txBody>
          </p:sp>
        </mc:Choice>
        <mc:Fallback xmlns="">
          <p:sp>
            <p:nvSpPr>
              <p:cNvPr id="40" name="Content Placeholder 2">
                <a:extLst>
                  <a:ext uri="{FF2B5EF4-FFF2-40B4-BE49-F238E27FC236}">
                    <a16:creationId xmlns:a16="http://schemas.microsoft.com/office/drawing/2014/main" id="{B76DAF95-4438-D346-809E-AF89E9323CD5}"/>
                  </a:ext>
                </a:extLst>
              </p:cNvPr>
              <p:cNvSpPr>
                <a:spLocks noGrp="1" noRot="1" noChangeAspect="1" noMove="1" noResize="1" noEditPoints="1" noAdjustHandles="1" noChangeArrowheads="1" noChangeShapeType="1" noTextEdit="1"/>
              </p:cNvSpPr>
              <p:nvPr>
                <p:ph idx="1"/>
              </p:nvPr>
            </p:nvSpPr>
            <p:spPr>
              <a:xfrm>
                <a:off x="1050566" y="1525725"/>
                <a:ext cx="4929641" cy="4981434"/>
              </a:xfrm>
              <a:blipFill>
                <a:blip r:embed="rId3"/>
                <a:stretch>
                  <a:fillRect l="-1542" r="-771"/>
                </a:stretch>
              </a:blipFill>
            </p:spPr>
            <p:txBody>
              <a:bodyPr/>
              <a:lstStyle/>
              <a:p>
                <a:r>
                  <a:rPr lang="en-US">
                    <a:noFill/>
                  </a:rPr>
                  <a:t> </a:t>
                </a:r>
              </a:p>
            </p:txBody>
          </p:sp>
        </mc:Fallback>
      </mc:AlternateContent>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4"/>
          <a:stretch>
            <a:fillRect/>
          </a:stretch>
        </p:blipFill>
        <p:spPr>
          <a:xfrm>
            <a:off x="4037061" y="6271141"/>
            <a:ext cx="4117571" cy="460707"/>
          </a:xfrm>
          <a:prstGeom prst="rect">
            <a:avLst/>
          </a:prstGeom>
        </p:spPr>
      </p:pic>
      <p:pic>
        <p:nvPicPr>
          <p:cNvPr id="2" name="Picture 1">
            <a:extLst>
              <a:ext uri="{FF2B5EF4-FFF2-40B4-BE49-F238E27FC236}">
                <a16:creationId xmlns:a16="http://schemas.microsoft.com/office/drawing/2014/main" id="{182C786A-E1EF-7445-A72E-C368DD7E9BD3}"/>
              </a:ext>
            </a:extLst>
          </p:cNvPr>
          <p:cNvPicPr>
            <a:picLocks noChangeAspect="1"/>
          </p:cNvPicPr>
          <p:nvPr/>
        </p:nvPicPr>
        <p:blipFill rotWithShape="1">
          <a:blip r:embed="rId5"/>
          <a:srcRect t="7910"/>
          <a:stretch/>
        </p:blipFill>
        <p:spPr>
          <a:xfrm>
            <a:off x="6368560" y="1950374"/>
            <a:ext cx="4791229" cy="2710285"/>
          </a:xfrm>
          <a:prstGeom prst="rect">
            <a:avLst/>
          </a:prstGeom>
        </p:spPr>
      </p:pic>
      <p:sp>
        <p:nvSpPr>
          <p:cNvPr id="18" name="TextBox 17">
            <a:extLst>
              <a:ext uri="{FF2B5EF4-FFF2-40B4-BE49-F238E27FC236}">
                <a16:creationId xmlns:a16="http://schemas.microsoft.com/office/drawing/2014/main" id="{8F8DF94E-1272-3E4C-BDF8-5790B768EC06}"/>
              </a:ext>
            </a:extLst>
          </p:cNvPr>
          <p:cNvSpPr txBox="1"/>
          <p:nvPr/>
        </p:nvSpPr>
        <p:spPr>
          <a:xfrm>
            <a:off x="6372661" y="4503236"/>
            <a:ext cx="6567755" cy="307777"/>
          </a:xfrm>
          <a:prstGeom prst="rect">
            <a:avLst/>
          </a:prstGeom>
          <a:noFill/>
        </p:spPr>
        <p:txBody>
          <a:bodyPr wrap="square" rtlCol="0">
            <a:spAutoFit/>
          </a:bodyPr>
          <a:lstStyle/>
          <a:p>
            <a:r>
              <a:rPr lang="en-US" sz="1400" b="1"/>
              <a:t>Figure 6</a:t>
            </a:r>
            <a:r>
              <a:rPr lang="en-US" altLang="zh-CN" sz="1400" b="1"/>
              <a:t>.</a:t>
            </a:r>
            <a:r>
              <a:rPr lang="en-US" sz="1400" b="1"/>
              <a:t> </a:t>
            </a:r>
            <a:r>
              <a:rPr lang="en-US" sz="1400"/>
              <a:t>Scatter plot and regression line of DSH percentage.</a:t>
            </a:r>
          </a:p>
        </p:txBody>
      </p:sp>
      <p:sp>
        <p:nvSpPr>
          <p:cNvPr id="20" name="Slide Number Placeholder 1">
            <a:extLst>
              <a:ext uri="{FF2B5EF4-FFF2-40B4-BE49-F238E27FC236}">
                <a16:creationId xmlns:a16="http://schemas.microsoft.com/office/drawing/2014/main" id="{1F0D2830-860C-E643-815A-CE0CCF82B5D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860EDB8-5305-433F-BE41-D7A86D811DB3}" type="slidenum">
              <a:rPr lang="en-US" smtClean="0"/>
              <a:pPr/>
              <a:t>22</a:t>
            </a:fld>
            <a:endParaRPr lang="en-US"/>
          </a:p>
        </p:txBody>
      </p:sp>
    </p:spTree>
    <p:extLst>
      <p:ext uri="{BB962C8B-B14F-4D97-AF65-F5344CB8AC3E}">
        <p14:creationId xmlns:p14="http://schemas.microsoft.com/office/powerpoint/2010/main" val="364267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52CAF87C-C4DC-0C43-A1C3-3102D4514AEC}"/>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cs typeface="Calibri Light"/>
              </a:rPr>
              <a:t>DSH: Urban vs. Rural Hospitals</a:t>
            </a:r>
          </a:p>
        </p:txBody>
      </p:sp>
      <p:pic>
        <p:nvPicPr>
          <p:cNvPr id="15" name="Picture 14">
            <a:extLst>
              <a:ext uri="{FF2B5EF4-FFF2-40B4-BE49-F238E27FC236}">
                <a16:creationId xmlns:a16="http://schemas.microsoft.com/office/drawing/2014/main" id="{ECA6E639-F2DC-3F4C-AEE6-74ABA312F855}"/>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7" name="TextBox 16">
            <a:extLst>
              <a:ext uri="{FF2B5EF4-FFF2-40B4-BE49-F238E27FC236}">
                <a16:creationId xmlns:a16="http://schemas.microsoft.com/office/drawing/2014/main" id="{7157ED10-03D5-8A47-A716-0FB94FC76DD7}"/>
              </a:ext>
            </a:extLst>
          </p:cNvPr>
          <p:cNvSpPr txBox="1"/>
          <p:nvPr/>
        </p:nvSpPr>
        <p:spPr>
          <a:xfrm>
            <a:off x="6382488" y="4703904"/>
            <a:ext cx="6212856" cy="307777"/>
          </a:xfrm>
          <a:prstGeom prst="rect">
            <a:avLst/>
          </a:prstGeom>
          <a:noFill/>
        </p:spPr>
        <p:txBody>
          <a:bodyPr wrap="square" lIns="91440" tIns="45720" rIns="91440" bIns="45720" rtlCol="0" anchor="t">
            <a:spAutoFit/>
          </a:bodyPr>
          <a:lstStyle/>
          <a:p>
            <a:r>
              <a:rPr lang="en-US" sz="1400" b="1"/>
              <a:t>Figure 10</a:t>
            </a:r>
            <a:r>
              <a:rPr lang="en-US" sz="1400"/>
              <a:t>.  DSH Percentage of Urban vs. Rural hospitals.</a:t>
            </a:r>
          </a:p>
        </p:txBody>
      </p:sp>
      <p:sp>
        <p:nvSpPr>
          <p:cNvPr id="18" name="Content Placeholder 2">
            <a:extLst>
              <a:ext uri="{FF2B5EF4-FFF2-40B4-BE49-F238E27FC236}">
                <a16:creationId xmlns:a16="http://schemas.microsoft.com/office/drawing/2014/main" id="{BAD470AF-1437-D94F-B5F1-0C55C3CD23AF}"/>
              </a:ext>
            </a:extLst>
          </p:cNvPr>
          <p:cNvSpPr txBox="1">
            <a:spLocks/>
          </p:cNvSpPr>
          <p:nvPr/>
        </p:nvSpPr>
        <p:spPr>
          <a:xfrm>
            <a:off x="987092" y="1682587"/>
            <a:ext cx="5291857" cy="4562418"/>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2600" dirty="0">
                <a:ea typeface="+mn-lt"/>
                <a:cs typeface="+mn-lt"/>
              </a:rPr>
              <a:t>The DSH percentage of rural hospitals have a higher variation than that of urban areas. </a:t>
            </a:r>
          </a:p>
          <a:p>
            <a:endParaRPr lang="en-US" sz="2600" dirty="0">
              <a:ea typeface="+mn-lt"/>
              <a:cs typeface="+mn-lt"/>
            </a:endParaRPr>
          </a:p>
          <a:p>
            <a:r>
              <a:rPr lang="en-US" sz="2600" dirty="0">
                <a:ea typeface="+mn-lt"/>
                <a:cs typeface="+mn-lt"/>
              </a:rPr>
              <a:t>The Medicare Prescription Drug, Improvement and Modernization Act (MMA) passed in 2003 sought to address the issue.</a:t>
            </a:r>
          </a:p>
          <a:p>
            <a:endParaRPr lang="en-US" sz="2600" dirty="0">
              <a:cs typeface="Calibri" panose="020F0502020204030204"/>
            </a:endParaRPr>
          </a:p>
          <a:p>
            <a:r>
              <a:rPr lang="en-US" sz="2600" dirty="0">
                <a:ea typeface="+mn-lt"/>
                <a:cs typeface="+mn-lt"/>
              </a:rPr>
              <a:t>The MMA created an inequity by applying a cap differently based on urban-rural status. </a:t>
            </a:r>
            <a:endParaRPr lang="en-US" sz="2600" dirty="0">
              <a:solidFill>
                <a:srgbClr val="000000"/>
              </a:solidFill>
              <a:cs typeface="Calibri" panose="020F0502020204030204"/>
            </a:endParaRPr>
          </a:p>
          <a:p>
            <a:endParaRPr lang="en-US" sz="2000" dirty="0">
              <a:solidFill>
                <a:schemeClr val="tx2"/>
              </a:solidFill>
              <a:cs typeface="Calibri" panose="020F0502020204030204"/>
            </a:endParaRPr>
          </a:p>
        </p:txBody>
      </p:sp>
      <p:pic>
        <p:nvPicPr>
          <p:cNvPr id="19" name="Picture 5" descr="Chart, line chart&#10;&#10;Description automatically generated">
            <a:extLst>
              <a:ext uri="{FF2B5EF4-FFF2-40B4-BE49-F238E27FC236}">
                <a16:creationId xmlns:a16="http://schemas.microsoft.com/office/drawing/2014/main" id="{6A891DC0-7593-6442-92E7-72696EE0A579}"/>
              </a:ext>
            </a:extLst>
          </p:cNvPr>
          <p:cNvPicPr>
            <a:picLocks noChangeAspect="1"/>
          </p:cNvPicPr>
          <p:nvPr/>
        </p:nvPicPr>
        <p:blipFill rotWithShape="1">
          <a:blip r:embed="rId4"/>
          <a:srcRect l="27" t="15682" r="-137" b="182"/>
          <a:stretch/>
        </p:blipFill>
        <p:spPr>
          <a:xfrm>
            <a:off x="6468257" y="2031295"/>
            <a:ext cx="4792227" cy="2474882"/>
          </a:xfrm>
          <a:prstGeom prst="rect">
            <a:avLst/>
          </a:prstGeom>
        </p:spPr>
      </p:pic>
      <p:sp>
        <p:nvSpPr>
          <p:cNvPr id="2" name="Slide Number Placeholder 1">
            <a:extLst>
              <a:ext uri="{FF2B5EF4-FFF2-40B4-BE49-F238E27FC236}">
                <a16:creationId xmlns:a16="http://schemas.microsoft.com/office/drawing/2014/main" id="{58EFB9D3-A305-4C4E-9006-10C7AA29942A}"/>
              </a:ext>
            </a:extLst>
          </p:cNvPr>
          <p:cNvSpPr>
            <a:spLocks noGrp="1"/>
          </p:cNvSpPr>
          <p:nvPr>
            <p:ph type="sldNum" sz="quarter" idx="12"/>
          </p:nvPr>
        </p:nvSpPr>
        <p:spPr/>
        <p:txBody>
          <a:bodyPr/>
          <a:lstStyle/>
          <a:p>
            <a:fld id="{9860EDB8-5305-433F-BE41-D7A86D811DB3}" type="slidenum">
              <a:rPr lang="en-US" smtClean="0"/>
              <a:pPr/>
              <a:t>23</a:t>
            </a:fld>
            <a:endParaRPr lang="en-US"/>
          </a:p>
        </p:txBody>
      </p:sp>
    </p:spTree>
    <p:extLst>
      <p:ext uri="{BB962C8B-B14F-4D97-AF65-F5344CB8AC3E}">
        <p14:creationId xmlns:p14="http://schemas.microsoft.com/office/powerpoint/2010/main" val="247757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EA4E6E36-4983-5C44-9B6A-D653B2D553FE}"/>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cs typeface="Calibri Light"/>
              </a:rPr>
              <a:t>DSH Percentage by State</a:t>
            </a:r>
          </a:p>
        </p:txBody>
      </p:sp>
      <p:pic>
        <p:nvPicPr>
          <p:cNvPr id="16" name="Picture 15">
            <a:extLst>
              <a:ext uri="{FF2B5EF4-FFF2-40B4-BE49-F238E27FC236}">
                <a16:creationId xmlns:a16="http://schemas.microsoft.com/office/drawing/2014/main" id="{9A567D71-8375-7A43-A166-B164D844D644}"/>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1641E83F-0AFE-7344-B240-E478A39AEF7B}"/>
              </a:ext>
            </a:extLst>
          </p:cNvPr>
          <p:cNvSpPr txBox="1">
            <a:spLocks/>
          </p:cNvSpPr>
          <p:nvPr/>
        </p:nvSpPr>
        <p:spPr>
          <a:xfrm>
            <a:off x="824901"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75E1E4D-0522-6B48-829F-8BB2FF4AD201}"/>
              </a:ext>
            </a:extLst>
          </p:cNvPr>
          <p:cNvSpPr txBox="1"/>
          <p:nvPr/>
        </p:nvSpPr>
        <p:spPr>
          <a:xfrm>
            <a:off x="5428067" y="5281031"/>
            <a:ext cx="5680984" cy="307777"/>
          </a:xfrm>
          <a:prstGeom prst="rect">
            <a:avLst/>
          </a:prstGeom>
          <a:noFill/>
        </p:spPr>
        <p:txBody>
          <a:bodyPr wrap="square" lIns="91440" tIns="45720" rIns="91440" bIns="45720" rtlCol="0" anchor="t">
            <a:spAutoFit/>
          </a:bodyPr>
          <a:lstStyle/>
          <a:p>
            <a:r>
              <a:rPr lang="en-US" sz="1400" b="1"/>
              <a:t>Figure 11</a:t>
            </a:r>
            <a:r>
              <a:rPr lang="en-US" sz="1400"/>
              <a:t>. Average Percentages by State in 2019.</a:t>
            </a:r>
          </a:p>
        </p:txBody>
      </p:sp>
      <p:sp>
        <p:nvSpPr>
          <p:cNvPr id="19" name="Content Placeholder 2">
            <a:extLst>
              <a:ext uri="{FF2B5EF4-FFF2-40B4-BE49-F238E27FC236}">
                <a16:creationId xmlns:a16="http://schemas.microsoft.com/office/drawing/2014/main" id="{EAF7303A-4DCB-AD48-ABD1-6770A9BDB08F}"/>
              </a:ext>
            </a:extLst>
          </p:cNvPr>
          <p:cNvSpPr txBox="1">
            <a:spLocks/>
          </p:cNvSpPr>
          <p:nvPr/>
        </p:nvSpPr>
        <p:spPr>
          <a:xfrm>
            <a:off x="912318" y="1561165"/>
            <a:ext cx="4719215"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DSH patient percentages tend to be lower in the central states.</a:t>
            </a:r>
            <a:endParaRPr lang="en-US" sz="2400" dirty="0">
              <a:ea typeface="Calibri"/>
              <a:cs typeface="Calibri"/>
            </a:endParaRPr>
          </a:p>
          <a:p>
            <a:endParaRPr lang="en-US" sz="2400" dirty="0">
              <a:cs typeface="Calibri" panose="020F0502020204030204"/>
            </a:endParaRPr>
          </a:p>
          <a:p>
            <a:r>
              <a:rPr lang="en-US" sz="2400" dirty="0">
                <a:ea typeface="+mn-lt"/>
                <a:cs typeface="+mn-lt"/>
              </a:rPr>
              <a:t>New Mexico has the highest average (</a:t>
            </a:r>
            <a:r>
              <a:rPr lang="en-US" sz="2400" i="1" dirty="0">
                <a:ea typeface="+mn-lt"/>
                <a:cs typeface="+mn-lt"/>
              </a:rPr>
              <a:t>e.g. 0.3739</a:t>
            </a:r>
            <a:r>
              <a:rPr lang="en-US" sz="2400" dirty="0">
                <a:ea typeface="+mn-lt"/>
                <a:cs typeface="+mn-lt"/>
              </a:rPr>
              <a:t>).</a:t>
            </a:r>
          </a:p>
          <a:p>
            <a:endParaRPr lang="en-US" sz="2400" dirty="0">
              <a:ea typeface="+mn-lt"/>
              <a:cs typeface="+mn-lt"/>
            </a:endParaRPr>
          </a:p>
          <a:p>
            <a:r>
              <a:rPr lang="en-US" sz="2400" dirty="0">
                <a:ea typeface="+mn-lt"/>
                <a:cs typeface="+mn-lt"/>
              </a:rPr>
              <a:t>Nebraska has the lowest average (</a:t>
            </a:r>
            <a:r>
              <a:rPr lang="en-US" sz="2400" i="1" dirty="0">
                <a:ea typeface="+mn-lt"/>
                <a:cs typeface="+mn-lt"/>
              </a:rPr>
              <a:t>e.g. 0.0788</a:t>
            </a:r>
            <a:r>
              <a:rPr lang="en-US" sz="2400" dirty="0">
                <a:ea typeface="+mn-lt"/>
                <a:cs typeface="+mn-lt"/>
              </a:rPr>
              <a:t>).</a:t>
            </a:r>
            <a:endParaRPr lang="en-US" sz="2400" dirty="0">
              <a:solidFill>
                <a:srgbClr val="000000"/>
              </a:solidFill>
              <a:cs typeface="Calibri" panose="020F0502020204030204"/>
            </a:endParaRPr>
          </a:p>
          <a:p>
            <a:endParaRPr lang="en-US" sz="2000" dirty="0">
              <a:solidFill>
                <a:schemeClr val="tx2"/>
              </a:solidFill>
              <a:cs typeface="Calibri" panose="020F0502020204030204"/>
            </a:endParaRPr>
          </a:p>
        </p:txBody>
      </p:sp>
      <p:pic>
        <p:nvPicPr>
          <p:cNvPr id="20" name="Content Placeholder 9">
            <a:extLst>
              <a:ext uri="{FF2B5EF4-FFF2-40B4-BE49-F238E27FC236}">
                <a16:creationId xmlns:a16="http://schemas.microsoft.com/office/drawing/2014/main" id="{171B577F-6F76-3447-BC9A-2C45806A5EB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54" t="8333" r="-309" b="13809"/>
          <a:stretch/>
        </p:blipFill>
        <p:spPr>
          <a:xfrm>
            <a:off x="5241732" y="2142842"/>
            <a:ext cx="6025688" cy="3021410"/>
          </a:xfrm>
          <a:prstGeom prst="rect">
            <a:avLst/>
          </a:prstGeom>
        </p:spPr>
      </p:pic>
      <p:sp>
        <p:nvSpPr>
          <p:cNvPr id="2" name="Slide Number Placeholder 1">
            <a:extLst>
              <a:ext uri="{FF2B5EF4-FFF2-40B4-BE49-F238E27FC236}">
                <a16:creationId xmlns:a16="http://schemas.microsoft.com/office/drawing/2014/main" id="{9B34FB2C-0FA8-4E48-B46D-A2105A501150}"/>
              </a:ext>
            </a:extLst>
          </p:cNvPr>
          <p:cNvSpPr>
            <a:spLocks noGrp="1"/>
          </p:cNvSpPr>
          <p:nvPr>
            <p:ph type="sldNum" sz="quarter" idx="12"/>
          </p:nvPr>
        </p:nvSpPr>
        <p:spPr/>
        <p:txBody>
          <a:bodyPr/>
          <a:lstStyle/>
          <a:p>
            <a:fld id="{9860EDB8-5305-433F-BE41-D7A86D811DB3}" type="slidenum">
              <a:rPr lang="en-US" smtClean="0"/>
              <a:pPr/>
              <a:t>24</a:t>
            </a:fld>
            <a:endParaRPr lang="en-US"/>
          </a:p>
        </p:txBody>
      </p:sp>
    </p:spTree>
    <p:extLst>
      <p:ext uri="{BB962C8B-B14F-4D97-AF65-F5344CB8AC3E}">
        <p14:creationId xmlns:p14="http://schemas.microsoft.com/office/powerpoint/2010/main" val="903351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AFDA1999-45D5-FE46-9EDB-377767BBB30A}"/>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Medicaid Expansion</a:t>
            </a:r>
          </a:p>
        </p:txBody>
      </p:sp>
      <p:pic>
        <p:nvPicPr>
          <p:cNvPr id="15" name="Picture 14">
            <a:extLst>
              <a:ext uri="{FF2B5EF4-FFF2-40B4-BE49-F238E27FC236}">
                <a16:creationId xmlns:a16="http://schemas.microsoft.com/office/drawing/2014/main" id="{6610A166-DE4C-F246-930F-BB39053C7FEA}"/>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6" name="Content Placeholder 2">
            <a:extLst>
              <a:ext uri="{FF2B5EF4-FFF2-40B4-BE49-F238E27FC236}">
                <a16:creationId xmlns:a16="http://schemas.microsoft.com/office/drawing/2014/main" id="{0CB9920F-1006-3143-BB8A-DC0F13372FB7}"/>
              </a:ext>
            </a:extLst>
          </p:cNvPr>
          <p:cNvSpPr txBox="1">
            <a:spLocks/>
          </p:cNvSpPr>
          <p:nvPr/>
        </p:nvSpPr>
        <p:spPr>
          <a:xfrm>
            <a:off x="824901"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A49FC9F-1A93-5942-8139-7D7E19A457BC}"/>
              </a:ext>
            </a:extLst>
          </p:cNvPr>
          <p:cNvSpPr txBox="1"/>
          <p:nvPr/>
        </p:nvSpPr>
        <p:spPr>
          <a:xfrm>
            <a:off x="5206091" y="5206437"/>
            <a:ext cx="5302046" cy="369332"/>
          </a:xfrm>
          <a:prstGeom prst="rect">
            <a:avLst/>
          </a:prstGeom>
          <a:noFill/>
        </p:spPr>
        <p:txBody>
          <a:bodyPr wrap="square" lIns="91440" tIns="45720" rIns="91440" bIns="45720" rtlCol="0" anchor="t">
            <a:spAutoFit/>
          </a:bodyPr>
          <a:lstStyle/>
          <a:p>
            <a:endParaRPr lang="en-US">
              <a:cs typeface="Calibri"/>
            </a:endParaRPr>
          </a:p>
        </p:txBody>
      </p:sp>
      <p:sp>
        <p:nvSpPr>
          <p:cNvPr id="18" name="Content Placeholder 2">
            <a:extLst>
              <a:ext uri="{FF2B5EF4-FFF2-40B4-BE49-F238E27FC236}">
                <a16:creationId xmlns:a16="http://schemas.microsoft.com/office/drawing/2014/main" id="{796AE9CB-F03F-7945-9897-9C75F7EC92C8}"/>
              </a:ext>
            </a:extLst>
          </p:cNvPr>
          <p:cNvSpPr txBox="1">
            <a:spLocks/>
          </p:cNvSpPr>
          <p:nvPr/>
        </p:nvSpPr>
        <p:spPr>
          <a:xfrm>
            <a:off x="1045787" y="1640208"/>
            <a:ext cx="10260538"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a typeface="+mn-lt"/>
                <a:cs typeface="+mn-lt"/>
              </a:rPr>
              <a:t>Under the Affordable Care Act (ACA) passed in 2010, states were required by law to expand Medicaid for those earning up to 138% of the federal poverty line. </a:t>
            </a:r>
          </a:p>
          <a:p>
            <a:endParaRPr lang="en-US" sz="2400" dirty="0">
              <a:ea typeface="+mn-lt"/>
              <a:cs typeface="+mn-lt"/>
            </a:endParaRPr>
          </a:p>
          <a:p>
            <a:r>
              <a:rPr lang="en-US" sz="2400" dirty="0">
                <a:ea typeface="+mn-lt"/>
                <a:cs typeface="+mn-lt"/>
              </a:rPr>
              <a:t>In 2012, the supreme court upheld ACA, but the Medicaid expansion requirement was made optional</a:t>
            </a:r>
            <a:r>
              <a:rPr lang="en-US" altLang="zh-CN" sz="2400" dirty="0">
                <a:ea typeface="+mn-lt"/>
                <a:cs typeface="+mn-lt"/>
              </a:rPr>
              <a:t>.</a:t>
            </a:r>
          </a:p>
          <a:p>
            <a:endParaRPr lang="en-US" sz="2400" dirty="0">
              <a:ea typeface="+mn-lt"/>
              <a:cs typeface="+mn-lt"/>
            </a:endParaRPr>
          </a:p>
          <a:p>
            <a:r>
              <a:rPr lang="en-US" sz="2400" dirty="0">
                <a:ea typeface="+mn-lt"/>
                <a:cs typeface="+mn-lt"/>
              </a:rPr>
              <a:t>There is a correlation between whether states had chosen to expand the Medicaid program and the average DSH patient percentage. </a:t>
            </a:r>
            <a:endParaRPr lang="en-US" sz="2400" dirty="0">
              <a:solidFill>
                <a:srgbClr val="000000"/>
              </a:solidFill>
              <a:cs typeface="Calibri" panose="020F0502020204030204"/>
            </a:endParaRPr>
          </a:p>
        </p:txBody>
      </p:sp>
      <p:sp>
        <p:nvSpPr>
          <p:cNvPr id="2" name="Slide Number Placeholder 1">
            <a:extLst>
              <a:ext uri="{FF2B5EF4-FFF2-40B4-BE49-F238E27FC236}">
                <a16:creationId xmlns:a16="http://schemas.microsoft.com/office/drawing/2014/main" id="{08C34AF5-BE84-4946-9B7B-276A42727067}"/>
              </a:ext>
            </a:extLst>
          </p:cNvPr>
          <p:cNvSpPr>
            <a:spLocks noGrp="1"/>
          </p:cNvSpPr>
          <p:nvPr>
            <p:ph type="sldNum" sz="quarter" idx="12"/>
          </p:nvPr>
        </p:nvSpPr>
        <p:spPr/>
        <p:txBody>
          <a:bodyPr/>
          <a:lstStyle/>
          <a:p>
            <a:fld id="{9860EDB8-5305-433F-BE41-D7A86D811DB3}" type="slidenum">
              <a:rPr lang="en-US" smtClean="0"/>
              <a:pPr/>
              <a:t>25</a:t>
            </a:fld>
            <a:endParaRPr lang="en-US"/>
          </a:p>
        </p:txBody>
      </p:sp>
    </p:spTree>
    <p:extLst>
      <p:ext uri="{BB962C8B-B14F-4D97-AF65-F5344CB8AC3E}">
        <p14:creationId xmlns:p14="http://schemas.microsoft.com/office/powerpoint/2010/main" val="241231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FB7C2B65-D786-2B41-9340-5F47719CA014}"/>
              </a:ext>
            </a:extLst>
          </p:cNvPr>
          <p:cNvSpPr>
            <a:spLocks noGrp="1"/>
          </p:cNvSpPr>
          <p:nvPr>
            <p:ph type="title"/>
          </p:nvPr>
        </p:nvSpPr>
        <p:spPr>
          <a:xfrm>
            <a:off x="1179226" y="559118"/>
            <a:ext cx="9833548" cy="1066802"/>
          </a:xfrm>
        </p:spPr>
        <p:txBody>
          <a:bodyPr anchor="b">
            <a:normAutofit/>
          </a:bodyPr>
          <a:lstStyle/>
          <a:p>
            <a:pPr algn="ctr"/>
            <a:r>
              <a:rPr lang="en-US" sz="4800" b="1" dirty="0">
                <a:solidFill>
                  <a:schemeClr val="accent6">
                    <a:lumMod val="50000"/>
                  </a:schemeClr>
                </a:solidFill>
              </a:rPr>
              <a:t>Action of Each State</a:t>
            </a:r>
          </a:p>
        </p:txBody>
      </p:sp>
      <p:pic>
        <p:nvPicPr>
          <p:cNvPr id="16" name="Picture 15">
            <a:extLst>
              <a:ext uri="{FF2B5EF4-FFF2-40B4-BE49-F238E27FC236}">
                <a16:creationId xmlns:a16="http://schemas.microsoft.com/office/drawing/2014/main" id="{901D4EDC-AADE-5648-88D0-A822A9140F88}"/>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TextBox 16">
            <a:extLst>
              <a:ext uri="{FF2B5EF4-FFF2-40B4-BE49-F238E27FC236}">
                <a16:creationId xmlns:a16="http://schemas.microsoft.com/office/drawing/2014/main" id="{E9165750-0D83-C140-97BC-D5C539A629B7}"/>
              </a:ext>
            </a:extLst>
          </p:cNvPr>
          <p:cNvSpPr txBox="1"/>
          <p:nvPr/>
        </p:nvSpPr>
        <p:spPr>
          <a:xfrm>
            <a:off x="5642858" y="5013638"/>
            <a:ext cx="5302046" cy="307777"/>
          </a:xfrm>
          <a:prstGeom prst="rect">
            <a:avLst/>
          </a:prstGeom>
          <a:noFill/>
        </p:spPr>
        <p:txBody>
          <a:bodyPr wrap="square" lIns="91440" tIns="45720" rIns="91440" bIns="45720" rtlCol="0" anchor="t">
            <a:spAutoFit/>
          </a:bodyPr>
          <a:lstStyle/>
          <a:p>
            <a:r>
              <a:rPr lang="en-US" sz="1400" b="1"/>
              <a:t>Figure 12</a:t>
            </a:r>
            <a:r>
              <a:rPr lang="en-US" sz="1400"/>
              <a:t>. 2019 Medicaid Expansion Map.</a:t>
            </a:r>
          </a:p>
        </p:txBody>
      </p:sp>
      <p:sp>
        <p:nvSpPr>
          <p:cNvPr id="18" name="Content Placeholder 2">
            <a:extLst>
              <a:ext uri="{FF2B5EF4-FFF2-40B4-BE49-F238E27FC236}">
                <a16:creationId xmlns:a16="http://schemas.microsoft.com/office/drawing/2014/main" id="{427A573A-1F92-AE4B-AD5D-6CF241F7431F}"/>
              </a:ext>
            </a:extLst>
          </p:cNvPr>
          <p:cNvSpPr txBox="1">
            <a:spLocks/>
          </p:cNvSpPr>
          <p:nvPr/>
        </p:nvSpPr>
        <p:spPr>
          <a:xfrm>
            <a:off x="976567" y="1488947"/>
            <a:ext cx="4861497" cy="42597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This figure indicates the states which expanded Medicaid by 2019.</a:t>
            </a:r>
            <a:endParaRPr lang="en-US" sz="2400" dirty="0">
              <a:cs typeface="Calibri" panose="020F0502020204030204"/>
            </a:endParaRPr>
          </a:p>
          <a:p>
            <a:endParaRPr lang="en-US" sz="2400" dirty="0">
              <a:cs typeface="Calibri" panose="020F0502020204030204"/>
            </a:endParaRPr>
          </a:p>
          <a:p>
            <a:r>
              <a:rPr lang="en-US" sz="2400" dirty="0">
                <a:cs typeface="Calibri" panose="020F0502020204030204"/>
              </a:rPr>
              <a:t>Idaho, Utah, and Nebraska approved expansion by 2019 but had yet to implement.</a:t>
            </a:r>
            <a:endParaRPr lang="en-US" sz="2400" dirty="0">
              <a:solidFill>
                <a:srgbClr val="000000"/>
              </a:solidFill>
              <a:cs typeface="Calibri" panose="020F0502020204030204"/>
            </a:endParaRPr>
          </a:p>
          <a:p>
            <a:endParaRPr lang="en-US" sz="2000" dirty="0">
              <a:solidFill>
                <a:schemeClr val="tx2"/>
              </a:solidFill>
              <a:cs typeface="Calibri" panose="020F0502020204030204"/>
            </a:endParaRPr>
          </a:p>
        </p:txBody>
      </p:sp>
      <p:pic>
        <p:nvPicPr>
          <p:cNvPr id="19" name="Picture 4" descr="Map&#10;&#10;Description automatically generated">
            <a:extLst>
              <a:ext uri="{FF2B5EF4-FFF2-40B4-BE49-F238E27FC236}">
                <a16:creationId xmlns:a16="http://schemas.microsoft.com/office/drawing/2014/main" id="{9C68003B-5389-0E40-8BFC-7C68E6BA9429}"/>
              </a:ext>
            </a:extLst>
          </p:cNvPr>
          <p:cNvPicPr>
            <a:picLocks noGrp="1" noChangeAspect="1"/>
          </p:cNvPicPr>
          <p:nvPr>
            <p:ph idx="1"/>
          </p:nvPr>
        </p:nvPicPr>
        <p:blipFill rotWithShape="1">
          <a:blip r:embed="rId3"/>
          <a:srcRect l="-139" t="10591" r="139" b="7635"/>
          <a:stretch/>
        </p:blipFill>
        <p:spPr>
          <a:xfrm>
            <a:off x="5643866" y="2232984"/>
            <a:ext cx="5811193" cy="2672626"/>
          </a:xfrm>
        </p:spPr>
      </p:pic>
      <p:sp>
        <p:nvSpPr>
          <p:cNvPr id="2" name="Slide Number Placeholder 1">
            <a:extLst>
              <a:ext uri="{FF2B5EF4-FFF2-40B4-BE49-F238E27FC236}">
                <a16:creationId xmlns:a16="http://schemas.microsoft.com/office/drawing/2014/main" id="{53EB0AD4-FFEB-184F-BC1C-B00A2555338F}"/>
              </a:ext>
            </a:extLst>
          </p:cNvPr>
          <p:cNvSpPr>
            <a:spLocks noGrp="1"/>
          </p:cNvSpPr>
          <p:nvPr>
            <p:ph type="sldNum" sz="quarter" idx="12"/>
          </p:nvPr>
        </p:nvSpPr>
        <p:spPr/>
        <p:txBody>
          <a:bodyPr/>
          <a:lstStyle/>
          <a:p>
            <a:fld id="{9860EDB8-5305-433F-BE41-D7A86D811DB3}" type="slidenum">
              <a:rPr lang="en-US" smtClean="0"/>
              <a:pPr/>
              <a:t>26</a:t>
            </a:fld>
            <a:endParaRPr lang="en-US"/>
          </a:p>
        </p:txBody>
      </p:sp>
    </p:spTree>
    <p:extLst>
      <p:ext uri="{BB962C8B-B14F-4D97-AF65-F5344CB8AC3E}">
        <p14:creationId xmlns:p14="http://schemas.microsoft.com/office/powerpoint/2010/main" val="762570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EA4E6E36-4983-5C44-9B6A-D653B2D553FE}"/>
              </a:ext>
            </a:extLst>
          </p:cNvPr>
          <p:cNvSpPr>
            <a:spLocks noGrp="1"/>
          </p:cNvSpPr>
          <p:nvPr>
            <p:ph type="title"/>
          </p:nvPr>
        </p:nvSpPr>
        <p:spPr>
          <a:xfrm>
            <a:off x="1179226" y="483804"/>
            <a:ext cx="9833548" cy="1066802"/>
          </a:xfrm>
        </p:spPr>
        <p:txBody>
          <a:bodyPr anchor="b">
            <a:normAutofit fontScale="90000"/>
          </a:bodyPr>
          <a:lstStyle/>
          <a:p>
            <a:pPr algn="ctr"/>
            <a:r>
              <a:rPr lang="en-US" sz="4800" b="1" dirty="0">
                <a:solidFill>
                  <a:schemeClr val="accent6">
                    <a:lumMod val="50000"/>
                  </a:schemeClr>
                </a:solidFill>
                <a:cs typeface="Calibri Light"/>
              </a:rPr>
              <a:t>Individual Prediction of DSH Percentage</a:t>
            </a:r>
            <a:endParaRPr lang="en-US" sz="4800" b="1" dirty="0">
              <a:solidFill>
                <a:schemeClr val="accent6">
                  <a:lumMod val="50000"/>
                </a:schemeClr>
              </a:solidFill>
              <a:ea typeface="Calibri Light"/>
              <a:cs typeface="Calibri Light"/>
            </a:endParaRPr>
          </a:p>
        </p:txBody>
      </p:sp>
      <p:pic>
        <p:nvPicPr>
          <p:cNvPr id="16" name="Picture 15">
            <a:extLst>
              <a:ext uri="{FF2B5EF4-FFF2-40B4-BE49-F238E27FC236}">
                <a16:creationId xmlns:a16="http://schemas.microsoft.com/office/drawing/2014/main" id="{9A567D71-8375-7A43-A166-B164D844D644}"/>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1641E83F-0AFE-7344-B240-E478A39AEF7B}"/>
              </a:ext>
            </a:extLst>
          </p:cNvPr>
          <p:cNvSpPr txBox="1">
            <a:spLocks/>
          </p:cNvSpPr>
          <p:nvPr/>
        </p:nvSpPr>
        <p:spPr>
          <a:xfrm>
            <a:off x="1024933" y="1853874"/>
            <a:ext cx="5271099"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75E1E4D-0522-6B48-829F-8BB2FF4AD201}"/>
              </a:ext>
            </a:extLst>
          </p:cNvPr>
          <p:cNvSpPr txBox="1"/>
          <p:nvPr/>
        </p:nvSpPr>
        <p:spPr>
          <a:xfrm>
            <a:off x="6159072" y="5708897"/>
            <a:ext cx="5680984" cy="307777"/>
          </a:xfrm>
          <a:prstGeom prst="rect">
            <a:avLst/>
          </a:prstGeom>
          <a:noFill/>
        </p:spPr>
        <p:txBody>
          <a:bodyPr wrap="square" lIns="91440" tIns="45720" rIns="91440" bIns="45720" rtlCol="0" anchor="t">
            <a:spAutoFit/>
          </a:bodyPr>
          <a:lstStyle/>
          <a:p>
            <a:r>
              <a:rPr lang="en-US" sz="1400" b="1" dirty="0"/>
              <a:t>Figure 13</a:t>
            </a:r>
            <a:r>
              <a:rPr lang="en-US" sz="1400" dirty="0"/>
              <a:t>. DSH patient percentage differences for consecutive years.</a:t>
            </a:r>
          </a:p>
        </p:txBody>
      </p:sp>
      <p:sp>
        <p:nvSpPr>
          <p:cNvPr id="19" name="Content Placeholder 2">
            <a:extLst>
              <a:ext uri="{FF2B5EF4-FFF2-40B4-BE49-F238E27FC236}">
                <a16:creationId xmlns:a16="http://schemas.microsoft.com/office/drawing/2014/main" id="{EAF7303A-4DCB-AD48-ABD1-6770A9BDB08F}"/>
              </a:ext>
            </a:extLst>
          </p:cNvPr>
          <p:cNvSpPr txBox="1">
            <a:spLocks/>
          </p:cNvSpPr>
          <p:nvPr/>
        </p:nvSpPr>
        <p:spPr>
          <a:xfrm>
            <a:off x="790293" y="1590388"/>
            <a:ext cx="5367177" cy="46929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Hard to accurately predict DSH patient percentage change for individual hospitals.</a:t>
            </a:r>
          </a:p>
          <a:p>
            <a:endParaRPr lang="en-US" sz="2400" dirty="0">
              <a:cs typeface="Calibri" panose="020F0502020204030204"/>
            </a:endParaRPr>
          </a:p>
          <a:p>
            <a:r>
              <a:rPr lang="en-US" sz="2400" dirty="0">
                <a:ea typeface="+mn-lt"/>
                <a:cs typeface="+mn-lt"/>
              </a:rPr>
              <a:t>Optimal prediction next year would just be the current DSH patient percentage.</a:t>
            </a:r>
          </a:p>
          <a:p>
            <a:endParaRPr lang="en-US" sz="2400" dirty="0">
              <a:ea typeface="+mn-lt"/>
              <a:cs typeface="+mn-lt"/>
            </a:endParaRPr>
          </a:p>
          <a:p>
            <a:r>
              <a:rPr lang="en-US" sz="2400" dirty="0">
                <a:ea typeface="+mn-lt"/>
                <a:cs typeface="+mn-lt"/>
              </a:rPr>
              <a:t>Aggregate change in DSH patient percentage doesn’t follow a normal distribution.</a:t>
            </a:r>
            <a:endParaRPr lang="en-US" sz="2400" dirty="0">
              <a:solidFill>
                <a:srgbClr val="000000"/>
              </a:solidFill>
              <a:cs typeface="Calibri" panose="020F0502020204030204"/>
            </a:endParaRPr>
          </a:p>
          <a:p>
            <a:pPr marL="0" indent="0">
              <a:buNone/>
            </a:pPr>
            <a:endParaRPr lang="en-US" sz="2000" dirty="0">
              <a:solidFill>
                <a:schemeClr val="tx2"/>
              </a:solidFill>
              <a:cs typeface="Calibri" panose="020F0502020204030204"/>
            </a:endParaRPr>
          </a:p>
        </p:txBody>
      </p:sp>
      <p:sp>
        <p:nvSpPr>
          <p:cNvPr id="2" name="Slide Number Placeholder 1">
            <a:extLst>
              <a:ext uri="{FF2B5EF4-FFF2-40B4-BE49-F238E27FC236}">
                <a16:creationId xmlns:a16="http://schemas.microsoft.com/office/drawing/2014/main" id="{9B34FB2C-0FA8-4E48-B46D-A2105A501150}"/>
              </a:ext>
            </a:extLst>
          </p:cNvPr>
          <p:cNvSpPr>
            <a:spLocks noGrp="1"/>
          </p:cNvSpPr>
          <p:nvPr>
            <p:ph type="sldNum" sz="quarter" idx="12"/>
          </p:nvPr>
        </p:nvSpPr>
        <p:spPr/>
        <p:txBody>
          <a:bodyPr/>
          <a:lstStyle/>
          <a:p>
            <a:fld id="{9860EDB8-5305-433F-BE41-D7A86D811DB3}" type="slidenum">
              <a:rPr lang="en-US" smtClean="0"/>
              <a:pPr/>
              <a:t>27</a:t>
            </a:fld>
            <a:endParaRPr lang="en-US"/>
          </a:p>
        </p:txBody>
      </p:sp>
      <p:pic>
        <p:nvPicPr>
          <p:cNvPr id="23" name="Picture 22">
            <a:extLst>
              <a:ext uri="{FF2B5EF4-FFF2-40B4-BE49-F238E27FC236}">
                <a16:creationId xmlns:a16="http://schemas.microsoft.com/office/drawing/2014/main" id="{F7622DDA-FC01-D34A-A2A9-B6DE4BF6B7EF}"/>
              </a:ext>
            </a:extLst>
          </p:cNvPr>
          <p:cNvPicPr/>
          <p:nvPr/>
        </p:nvPicPr>
        <p:blipFill>
          <a:blip r:embed="rId3">
            <a:extLst>
              <a:ext uri="{28A0092B-C50C-407E-A947-70E740481C1C}">
                <a14:useLocalDpi xmlns:a14="http://schemas.microsoft.com/office/drawing/2010/main" val="0"/>
              </a:ext>
            </a:extLst>
          </a:blip>
          <a:srcRect t="12311"/>
          <a:stretch>
            <a:fillRect/>
          </a:stretch>
        </p:blipFill>
        <p:spPr>
          <a:xfrm>
            <a:off x="6163502" y="2109805"/>
            <a:ext cx="5042293" cy="3672020"/>
          </a:xfrm>
          <a:prstGeom prst="rect">
            <a:avLst/>
          </a:prstGeom>
        </p:spPr>
      </p:pic>
    </p:spTree>
    <p:extLst>
      <p:ext uri="{BB962C8B-B14F-4D97-AF65-F5344CB8AC3E}">
        <p14:creationId xmlns:p14="http://schemas.microsoft.com/office/powerpoint/2010/main" val="3329556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ED55A155-6384-4B41-818F-04606BF256E3}"/>
              </a:ext>
            </a:extLst>
          </p:cNvPr>
          <p:cNvSpPr>
            <a:spLocks noGrp="1"/>
          </p:cNvSpPr>
          <p:nvPr>
            <p:ph type="title"/>
          </p:nvPr>
        </p:nvSpPr>
        <p:spPr>
          <a:xfrm>
            <a:off x="1088853" y="480924"/>
            <a:ext cx="9833548" cy="1066802"/>
          </a:xfrm>
        </p:spPr>
        <p:txBody>
          <a:bodyPr anchor="b">
            <a:normAutofit/>
          </a:bodyPr>
          <a:lstStyle/>
          <a:p>
            <a:pPr algn="ctr"/>
            <a:r>
              <a:rPr lang="en-US" sz="4800" b="1" dirty="0">
                <a:solidFill>
                  <a:schemeClr val="accent6">
                    <a:lumMod val="50000"/>
                  </a:schemeClr>
                </a:solidFill>
              </a:rPr>
              <a:t>Conclusions</a:t>
            </a:r>
            <a:endParaRPr lang="en-US" sz="4800" b="1" dirty="0">
              <a:solidFill>
                <a:schemeClr val="accent6">
                  <a:lumMod val="50000"/>
                </a:schemeClr>
              </a:solidFill>
              <a:cs typeface="Calibri Light"/>
            </a:endParaRPr>
          </a:p>
        </p:txBody>
      </p:sp>
      <p:pic>
        <p:nvPicPr>
          <p:cNvPr id="15" name="Picture 14">
            <a:extLst>
              <a:ext uri="{FF2B5EF4-FFF2-40B4-BE49-F238E27FC236}">
                <a16:creationId xmlns:a16="http://schemas.microsoft.com/office/drawing/2014/main" id="{52865D6E-2B40-084C-83CF-CBEC4E869922}"/>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58791C38-B13B-CA4A-B29C-55BBC72909ED}"/>
              </a:ext>
            </a:extLst>
          </p:cNvPr>
          <p:cNvSpPr txBox="1">
            <a:spLocks/>
          </p:cNvSpPr>
          <p:nvPr/>
        </p:nvSpPr>
        <p:spPr>
          <a:xfrm>
            <a:off x="1089158" y="1519848"/>
            <a:ext cx="10264641" cy="51823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ea typeface="+mn-lt"/>
              <a:cs typeface="+mn-lt"/>
            </a:endParaRPr>
          </a:p>
          <a:p>
            <a:r>
              <a:rPr lang="en-US" sz="2400" dirty="0">
                <a:ea typeface="+mn-lt"/>
                <a:cs typeface="+mn-lt"/>
              </a:rPr>
              <a:t>A GUI was built to extract the raw data and summarize the cost report.</a:t>
            </a:r>
            <a:endParaRPr lang="en-US" sz="2400" dirty="0"/>
          </a:p>
          <a:p>
            <a:pPr marL="0" indent="0">
              <a:buNone/>
            </a:pPr>
            <a:endParaRPr lang="en-US" sz="500"/>
          </a:p>
          <a:p>
            <a:r>
              <a:rPr lang="en-US" sz="2400" dirty="0">
                <a:ea typeface="+mn-lt"/>
                <a:cs typeface="+mn-lt"/>
              </a:rPr>
              <a:t>The Regression model predicts that the average percentage in 2021 will be 26.4%.</a:t>
            </a:r>
            <a:endParaRPr lang="en-US" sz="2400" dirty="0"/>
          </a:p>
          <a:p>
            <a:pPr marL="0" indent="0">
              <a:buNone/>
            </a:pPr>
            <a:endParaRPr lang="en-US" sz="500"/>
          </a:p>
          <a:p>
            <a:r>
              <a:rPr lang="en-US" sz="2400" dirty="0">
                <a:ea typeface="+mn-lt"/>
                <a:cs typeface="+mn-lt"/>
              </a:rPr>
              <a:t>The states that did not adopt Medicaid expansion had the percentage below the national average level, which was 25.52%.</a:t>
            </a:r>
          </a:p>
          <a:p>
            <a:pPr marL="0" indent="0">
              <a:buNone/>
            </a:pPr>
            <a:endParaRPr lang="en-US" sz="500"/>
          </a:p>
          <a:p>
            <a:r>
              <a:rPr lang="en-US" sz="2400" dirty="0">
                <a:ea typeface="+mn-lt"/>
                <a:cs typeface="+mn-lt"/>
              </a:rPr>
              <a:t>The urban hospitals show a 10% higher DSH patient percentage than the rural hospitals.</a:t>
            </a:r>
            <a:endParaRPr lang="en-US" sz="2400" dirty="0">
              <a:cs typeface="Calibri" panose="020F0502020204030204"/>
            </a:endParaRPr>
          </a:p>
          <a:p>
            <a:pPr marL="0" indent="0">
              <a:buNone/>
            </a:pPr>
            <a:endParaRPr lang="en-US" sz="2400" dirty="0">
              <a:ea typeface="+mn-lt"/>
              <a:cs typeface="+mn-lt"/>
            </a:endParaRPr>
          </a:p>
          <a:p>
            <a:endParaRPr lang="en-US" sz="2400" dirty="0">
              <a:ea typeface="+mn-lt"/>
              <a:cs typeface="+mn-lt"/>
            </a:endParaRPr>
          </a:p>
        </p:txBody>
      </p:sp>
      <p:sp>
        <p:nvSpPr>
          <p:cNvPr id="2" name="Slide Number Placeholder 1">
            <a:extLst>
              <a:ext uri="{FF2B5EF4-FFF2-40B4-BE49-F238E27FC236}">
                <a16:creationId xmlns:a16="http://schemas.microsoft.com/office/drawing/2014/main" id="{19F58BD8-7AAD-9D48-B97A-2F489DD2B110}"/>
              </a:ext>
            </a:extLst>
          </p:cNvPr>
          <p:cNvSpPr>
            <a:spLocks noGrp="1"/>
          </p:cNvSpPr>
          <p:nvPr>
            <p:ph type="sldNum" sz="quarter" idx="12"/>
          </p:nvPr>
        </p:nvSpPr>
        <p:spPr/>
        <p:txBody>
          <a:bodyPr/>
          <a:lstStyle/>
          <a:p>
            <a:fld id="{9860EDB8-5305-433F-BE41-D7A86D811DB3}" type="slidenum">
              <a:rPr lang="en-US" smtClean="0"/>
              <a:pPr/>
              <a:t>28</a:t>
            </a:fld>
            <a:endParaRPr lang="en-US"/>
          </a:p>
        </p:txBody>
      </p:sp>
    </p:spTree>
    <p:extLst>
      <p:ext uri="{BB962C8B-B14F-4D97-AF65-F5344CB8AC3E}">
        <p14:creationId xmlns:p14="http://schemas.microsoft.com/office/powerpoint/2010/main" val="2416520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450679BC-C848-644A-B88C-AF433D49C82B}"/>
              </a:ext>
            </a:extLst>
          </p:cNvPr>
          <p:cNvSpPr>
            <a:spLocks noGrp="1"/>
          </p:cNvSpPr>
          <p:nvPr>
            <p:ph type="title"/>
          </p:nvPr>
        </p:nvSpPr>
        <p:spPr>
          <a:xfrm>
            <a:off x="1107602" y="291522"/>
            <a:ext cx="9833548" cy="1066802"/>
          </a:xfrm>
        </p:spPr>
        <p:txBody>
          <a:bodyPr anchor="b">
            <a:normAutofit/>
          </a:bodyPr>
          <a:lstStyle/>
          <a:p>
            <a:pPr algn="ctr"/>
            <a:r>
              <a:rPr lang="en-US" sz="4800" b="1" dirty="0">
                <a:solidFill>
                  <a:schemeClr val="accent6">
                    <a:lumMod val="50000"/>
                  </a:schemeClr>
                </a:solidFill>
              </a:rPr>
              <a:t>Recommendations</a:t>
            </a:r>
          </a:p>
        </p:txBody>
      </p:sp>
      <p:pic>
        <p:nvPicPr>
          <p:cNvPr id="16" name="Picture 15">
            <a:extLst>
              <a:ext uri="{FF2B5EF4-FFF2-40B4-BE49-F238E27FC236}">
                <a16:creationId xmlns:a16="http://schemas.microsoft.com/office/drawing/2014/main" id="{9A6FA14F-F5CE-CA42-9843-CCFDB384543A}"/>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0" name="Content Placeholder 2">
            <a:extLst>
              <a:ext uri="{FF2B5EF4-FFF2-40B4-BE49-F238E27FC236}">
                <a16:creationId xmlns:a16="http://schemas.microsoft.com/office/drawing/2014/main" id="{13C8CC1F-3E1B-DE43-8062-D4F0EAC6A715}"/>
              </a:ext>
            </a:extLst>
          </p:cNvPr>
          <p:cNvSpPr txBox="1">
            <a:spLocks/>
          </p:cNvSpPr>
          <p:nvPr/>
        </p:nvSpPr>
        <p:spPr>
          <a:xfrm>
            <a:off x="991955" y="1409410"/>
            <a:ext cx="10361845" cy="44482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endParaRPr lang="en-US" sz="2400" dirty="0"/>
          </a:p>
          <a:p>
            <a:r>
              <a:rPr lang="en-US" sz="2400" dirty="0"/>
              <a:t>The hospitals in rural areas should be supported to meet the 15% threshold of receiving reimbursements.</a:t>
            </a:r>
          </a:p>
          <a:p>
            <a:endParaRPr lang="en-US" sz="500" dirty="0">
              <a:cs typeface="Calibri"/>
            </a:endParaRPr>
          </a:p>
          <a:p>
            <a:pPr lvl="0"/>
            <a:r>
              <a:rPr lang="en-US" sz="2400" dirty="0"/>
              <a:t>Interpreting the DSH patient percentage as a random variable may be useful in for the problem of projection of DSH percentage.</a:t>
            </a:r>
          </a:p>
          <a:p>
            <a:pPr lvl="0"/>
            <a:endParaRPr lang="en-US" sz="500" dirty="0">
              <a:cs typeface="Calibri"/>
            </a:endParaRPr>
          </a:p>
          <a:p>
            <a:pPr lvl="0"/>
            <a:r>
              <a:rPr lang="en-US" sz="2400" dirty="0"/>
              <a:t>Analyze how the distribution of low-income patient burden is shared by the hospitals within a market area.</a:t>
            </a:r>
          </a:p>
          <a:p>
            <a:pPr marL="0" lvl="0" indent="0">
              <a:buNone/>
            </a:pPr>
            <a:endParaRPr lang="en-US" sz="500" dirty="0">
              <a:cs typeface="Calibri"/>
            </a:endParaRPr>
          </a:p>
          <a:p>
            <a:r>
              <a:rPr lang="en-US" sz="2400" dirty="0"/>
              <a:t>Machine learning algorithms: support vector machine (SVM) and random forest (RF) can be used to analyze the demand on various branches of medicine. </a:t>
            </a:r>
          </a:p>
          <a:p>
            <a:endParaRPr lang="en-US" sz="500" dirty="0">
              <a:cs typeface="Calibri"/>
            </a:endParaRPr>
          </a:p>
          <a:p>
            <a:pPr lvl="0"/>
            <a:r>
              <a:rPr lang="en-US" sz="2400" dirty="0"/>
              <a:t>Time series analysis can be utilized to determine if it would be beneficial for some hospitals to expand their outpatient care delivery.</a:t>
            </a:r>
            <a:endParaRPr lang="en-US" sz="2400" dirty="0">
              <a:cs typeface="Calibri"/>
            </a:endParaRPr>
          </a:p>
        </p:txBody>
      </p:sp>
      <p:sp>
        <p:nvSpPr>
          <p:cNvPr id="2" name="Slide Number Placeholder 1">
            <a:extLst>
              <a:ext uri="{FF2B5EF4-FFF2-40B4-BE49-F238E27FC236}">
                <a16:creationId xmlns:a16="http://schemas.microsoft.com/office/drawing/2014/main" id="{368F2854-92D9-F14C-8E94-ED7A082967EC}"/>
              </a:ext>
            </a:extLst>
          </p:cNvPr>
          <p:cNvSpPr>
            <a:spLocks noGrp="1"/>
          </p:cNvSpPr>
          <p:nvPr>
            <p:ph type="sldNum" sz="quarter" idx="12"/>
          </p:nvPr>
        </p:nvSpPr>
        <p:spPr/>
        <p:txBody>
          <a:bodyPr/>
          <a:lstStyle/>
          <a:p>
            <a:fld id="{9860EDB8-5305-433F-BE41-D7A86D811DB3}" type="slidenum">
              <a:rPr lang="en-US" smtClean="0"/>
              <a:pPr/>
              <a:t>29</a:t>
            </a:fld>
            <a:endParaRPr lang="en-US"/>
          </a:p>
        </p:txBody>
      </p:sp>
    </p:spTree>
    <p:extLst>
      <p:ext uri="{BB962C8B-B14F-4D97-AF65-F5344CB8AC3E}">
        <p14:creationId xmlns:p14="http://schemas.microsoft.com/office/powerpoint/2010/main" val="3829097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itle 1">
            <a:extLst>
              <a:ext uri="{FF2B5EF4-FFF2-40B4-BE49-F238E27FC236}">
                <a16:creationId xmlns:a16="http://schemas.microsoft.com/office/drawing/2014/main" id="{825F738B-497E-B344-B09F-38EF4C7D856C}"/>
              </a:ext>
            </a:extLst>
          </p:cNvPr>
          <p:cNvSpPr>
            <a:spLocks noGrp="1"/>
          </p:cNvSpPr>
          <p:nvPr>
            <p:ph type="title"/>
          </p:nvPr>
        </p:nvSpPr>
        <p:spPr>
          <a:xfrm>
            <a:off x="1179226" y="559118"/>
            <a:ext cx="9833548" cy="1066802"/>
          </a:xfrm>
        </p:spPr>
        <p:txBody>
          <a:bodyPr anchor="b">
            <a:normAutofit/>
          </a:bodyPr>
          <a:lstStyle/>
          <a:p>
            <a:pPr algn="ctr"/>
            <a:r>
              <a:rPr lang="en-US" sz="4800" b="1">
                <a:solidFill>
                  <a:schemeClr val="accent6">
                    <a:lumMod val="50000"/>
                  </a:schemeClr>
                </a:solidFill>
              </a:rPr>
              <a:t>Objectives</a:t>
            </a:r>
          </a:p>
        </p:txBody>
      </p:sp>
      <p:sp>
        <p:nvSpPr>
          <p:cNvPr id="38" name="Content Placeholder 2">
            <a:extLst>
              <a:ext uri="{FF2B5EF4-FFF2-40B4-BE49-F238E27FC236}">
                <a16:creationId xmlns:a16="http://schemas.microsoft.com/office/drawing/2014/main" id="{958B4D3C-F9A7-7745-ABBF-1F679AE4BF35}"/>
              </a:ext>
            </a:extLst>
          </p:cNvPr>
          <p:cNvSpPr>
            <a:spLocks noGrp="1"/>
          </p:cNvSpPr>
          <p:nvPr>
            <p:ph idx="1"/>
          </p:nvPr>
        </p:nvSpPr>
        <p:spPr>
          <a:xfrm>
            <a:off x="933295" y="1779774"/>
            <a:ext cx="10326495" cy="4427636"/>
          </a:xfrm>
        </p:spPr>
        <p:txBody>
          <a:bodyPr anchor="ctr">
            <a:normAutofit fontScale="25000" lnSpcReduction="20000"/>
          </a:bodyPr>
          <a:lstStyle/>
          <a:p>
            <a:endParaRPr lang="en-US" sz="2400" dirty="0">
              <a:cs typeface="Calibri"/>
            </a:endParaRPr>
          </a:p>
          <a:p>
            <a:endParaRPr lang="en-US" sz="2400" dirty="0">
              <a:cs typeface="Calibri"/>
            </a:endParaRPr>
          </a:p>
          <a:p>
            <a:endParaRPr lang="en-US" sz="2400" dirty="0">
              <a:cs typeface="Calibri"/>
            </a:endParaRPr>
          </a:p>
          <a:p>
            <a:endParaRPr lang="en-US" sz="2400" dirty="0">
              <a:cs typeface="Calibri"/>
            </a:endParaRPr>
          </a:p>
          <a:p>
            <a:endParaRPr lang="en-US" sz="2400" dirty="0">
              <a:cs typeface="Calibri"/>
            </a:endParaRPr>
          </a:p>
          <a:p>
            <a:endParaRPr lang="en-US" sz="2400" dirty="0">
              <a:cs typeface="Calibri"/>
            </a:endParaRPr>
          </a:p>
          <a:p>
            <a:endParaRPr lang="en-US" sz="2400" dirty="0">
              <a:cs typeface="Calibri"/>
            </a:endParaRPr>
          </a:p>
          <a:p>
            <a:pPr marL="0" indent="0">
              <a:buNone/>
            </a:pPr>
            <a:endParaRPr lang="en-US" sz="9600" dirty="0">
              <a:cs typeface="Calibri"/>
            </a:endParaRPr>
          </a:p>
          <a:p>
            <a:r>
              <a:rPr lang="en-US" sz="9600" dirty="0">
                <a:cs typeface="Calibri"/>
              </a:rPr>
              <a:t>Create a Graphical User Interface (GUI) that can collect and summarize raw data.</a:t>
            </a:r>
            <a:endParaRPr lang="en-US" sz="9600" dirty="0">
              <a:ea typeface="Calibri"/>
              <a:cs typeface="Calibri"/>
            </a:endParaRPr>
          </a:p>
          <a:p>
            <a:pPr marL="0" indent="0">
              <a:buNone/>
            </a:pPr>
            <a:endParaRPr lang="en-US" sz="9600" dirty="0">
              <a:cs typeface="Calibri"/>
            </a:endParaRPr>
          </a:p>
          <a:p>
            <a:r>
              <a:rPr lang="en-US" sz="9600" dirty="0">
                <a:cs typeface="Calibri"/>
              </a:rPr>
              <a:t>Describe the variation of Disproportionate Share Hospital (DSH) patient percentage for rural and urban hospitals and across different states.</a:t>
            </a:r>
            <a:endParaRPr lang="en-US" sz="9600" dirty="0">
              <a:ea typeface="Calibri"/>
              <a:cs typeface="Calibri"/>
            </a:endParaRPr>
          </a:p>
          <a:p>
            <a:endParaRPr lang="en-US" sz="9600" dirty="0">
              <a:cs typeface="Calibri"/>
            </a:endParaRPr>
          </a:p>
          <a:p>
            <a:r>
              <a:rPr lang="en-US" sz="9600" dirty="0">
                <a:cs typeface="Calibri"/>
              </a:rPr>
              <a:t>Assist The </a:t>
            </a:r>
            <a:r>
              <a:rPr lang="en-US" sz="9600" dirty="0" err="1">
                <a:cs typeface="Calibri"/>
              </a:rPr>
              <a:t>Rybar</a:t>
            </a:r>
            <a:r>
              <a:rPr lang="en-US" sz="9600" dirty="0">
                <a:cs typeface="Calibri"/>
              </a:rPr>
              <a:t> Group in identifying reimbursement opportunities for hospitals around the 15% DSH patient percentage threshold.</a:t>
            </a:r>
            <a:endParaRPr lang="en-US" sz="9600" dirty="0">
              <a:ea typeface="Calibri"/>
              <a:cs typeface="Calibri"/>
            </a:endParaRPr>
          </a:p>
          <a:p>
            <a:endParaRPr lang="en-US" sz="9600" dirty="0">
              <a:cs typeface="Calibri"/>
            </a:endParaRPr>
          </a:p>
          <a:p>
            <a:r>
              <a:rPr lang="en-US" sz="9600" dirty="0">
                <a:cs typeface="Calibri"/>
              </a:rPr>
              <a:t>Analyze trends in DSH patient percentage over time using predictive modeling.</a:t>
            </a:r>
            <a:endParaRPr lang="en-US" sz="9600" dirty="0">
              <a:ea typeface="Calibri"/>
              <a:cs typeface="Calibri"/>
            </a:endParaRPr>
          </a:p>
          <a:p>
            <a:endParaRPr lang="en-US" sz="4400" dirty="0">
              <a:cs typeface="Calibri"/>
            </a:endParaRPr>
          </a:p>
          <a:p>
            <a:endParaRPr lang="en-US" sz="4400" dirty="0">
              <a:cs typeface="Calibri"/>
            </a:endParaRPr>
          </a:p>
          <a:p>
            <a:pPr marL="0" indent="0">
              <a:buNone/>
            </a:pPr>
            <a:endParaRPr lang="en-US" sz="2600" dirty="0">
              <a:cs typeface="Calibri"/>
            </a:endParaRPr>
          </a:p>
          <a:p>
            <a:endParaRPr lang="en-US" sz="2600" dirty="0">
              <a:cs typeface="Calibri"/>
            </a:endParaRPr>
          </a:p>
          <a:p>
            <a:endParaRPr lang="en-US" sz="2400" dirty="0">
              <a:cs typeface="Calibri"/>
            </a:endParaRPr>
          </a:p>
          <a:p>
            <a:endParaRPr lang="en-US" sz="2400" dirty="0">
              <a:cs typeface="Calibri"/>
            </a:endParaRPr>
          </a:p>
          <a:p>
            <a:endParaRPr lang="en-US" sz="2400" dirty="0">
              <a:cs typeface="Calibri"/>
            </a:endParaRPr>
          </a:p>
          <a:p>
            <a:endParaRPr lang="en-US" sz="2400" dirty="0">
              <a:cs typeface="Calibri"/>
            </a:endParaRPr>
          </a:p>
          <a:p>
            <a:pPr marL="0" indent="0">
              <a:buNone/>
            </a:pPr>
            <a:endParaRPr lang="en-US" sz="2400" dirty="0">
              <a:ea typeface="+mn-lt"/>
              <a:cs typeface="+mn-lt"/>
            </a:endParaRPr>
          </a:p>
          <a:p>
            <a:endParaRPr lang="en-US" sz="2400" dirty="0">
              <a:ea typeface="+mn-lt"/>
              <a:cs typeface="+mn-lt"/>
            </a:endParaRPr>
          </a:p>
          <a:p>
            <a:endParaRPr lang="en-US" sz="2400" dirty="0">
              <a:ea typeface="+mn-lt"/>
              <a:cs typeface="+mn-lt"/>
            </a:endParaRPr>
          </a:p>
        </p:txBody>
      </p:sp>
      <p:pic>
        <p:nvPicPr>
          <p:cNvPr id="39" name="Picture 38">
            <a:extLst>
              <a:ext uri="{FF2B5EF4-FFF2-40B4-BE49-F238E27FC236}">
                <a16:creationId xmlns:a16="http://schemas.microsoft.com/office/drawing/2014/main" id="{30BEF55A-CB21-2D42-B169-18C7F5ADE452}"/>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9BC998A-885C-5E4F-923D-DF0AB6E66413}"/>
              </a:ext>
            </a:extLst>
          </p:cNvPr>
          <p:cNvSpPr>
            <a:spLocks noGrp="1"/>
          </p:cNvSpPr>
          <p:nvPr>
            <p:ph type="sldNum" sz="quarter" idx="12"/>
          </p:nvPr>
        </p:nvSpPr>
        <p:spPr/>
        <p:txBody>
          <a:bodyPr/>
          <a:lstStyle/>
          <a:p>
            <a:fld id="{9860EDB8-5305-433F-BE41-D7A86D811DB3}" type="slidenum">
              <a:rPr lang="en-US" smtClean="0"/>
              <a:pPr/>
              <a:t>3</a:t>
            </a:fld>
            <a:endParaRPr lang="en-US"/>
          </a:p>
        </p:txBody>
      </p:sp>
    </p:spTree>
    <p:extLst>
      <p:ext uri="{BB962C8B-B14F-4D97-AF65-F5344CB8AC3E}">
        <p14:creationId xmlns:p14="http://schemas.microsoft.com/office/powerpoint/2010/main" val="4234756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Calibri" panose="020F0502020204030204"/>
                <a:cs typeface="Calibri"/>
              </a:rPr>
              <a:t>\</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ED55A155-6384-4B41-818F-04606BF256E3}"/>
              </a:ext>
            </a:extLst>
          </p:cNvPr>
          <p:cNvSpPr>
            <a:spLocks noGrp="1"/>
          </p:cNvSpPr>
          <p:nvPr>
            <p:ph type="title"/>
          </p:nvPr>
        </p:nvSpPr>
        <p:spPr>
          <a:xfrm>
            <a:off x="1266878" y="-53844"/>
            <a:ext cx="9833548" cy="1066802"/>
          </a:xfrm>
        </p:spPr>
        <p:txBody>
          <a:bodyPr anchor="b">
            <a:normAutofit/>
          </a:bodyPr>
          <a:lstStyle/>
          <a:p>
            <a:pPr algn="ctr"/>
            <a:r>
              <a:rPr lang="en-US" sz="4800" b="1" dirty="0">
                <a:solidFill>
                  <a:schemeClr val="accent6">
                    <a:lumMod val="50000"/>
                  </a:schemeClr>
                </a:solidFill>
              </a:rPr>
              <a:t>Acknowledgements</a:t>
            </a:r>
            <a:endParaRPr lang="en-US" dirty="0">
              <a:solidFill>
                <a:schemeClr val="accent6">
                  <a:lumMod val="50000"/>
                </a:schemeClr>
              </a:solidFill>
            </a:endParaRPr>
          </a:p>
        </p:txBody>
      </p:sp>
      <p:pic>
        <p:nvPicPr>
          <p:cNvPr id="15" name="Picture 14">
            <a:extLst>
              <a:ext uri="{FF2B5EF4-FFF2-40B4-BE49-F238E27FC236}">
                <a16:creationId xmlns:a16="http://schemas.microsoft.com/office/drawing/2014/main" id="{52865D6E-2B40-084C-83CF-CBEC4E869922}"/>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58791C38-B13B-CA4A-B29C-55BBC72909ED}"/>
              </a:ext>
            </a:extLst>
          </p:cNvPr>
          <p:cNvSpPr txBox="1">
            <a:spLocks/>
          </p:cNvSpPr>
          <p:nvPr/>
        </p:nvSpPr>
        <p:spPr>
          <a:xfrm>
            <a:off x="2366791" y="1080569"/>
            <a:ext cx="8551796" cy="5480458"/>
          </a:xfrm>
          <a:prstGeom prst="rect">
            <a:avLst/>
          </a:prstGeom>
        </p:spPr>
        <p:txBody>
          <a:bodyPr vert="horz" lIns="91440" tIns="45720" rIns="91440" bIns="45720" numCol="1"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91440" algn="just">
              <a:lnSpc>
                <a:spcPct val="110000"/>
              </a:lnSpc>
              <a:spcBef>
                <a:spcPts val="0"/>
              </a:spcBef>
              <a:buNone/>
            </a:pPr>
            <a:r>
              <a:rPr lang="en-US" sz="1800">
                <a:ea typeface="+mn-lt"/>
                <a:cs typeface="+mn-lt"/>
              </a:rPr>
              <a:t>Mr. Jesse Parker is the Director of Reimbursement at The </a:t>
            </a:r>
            <a:r>
              <a:rPr lang="en-US" sz="1800" err="1">
                <a:ea typeface="+mn-lt"/>
                <a:cs typeface="+mn-lt"/>
              </a:rPr>
              <a:t>Rybar</a:t>
            </a:r>
            <a:r>
              <a:rPr lang="en-US" sz="1800">
                <a:ea typeface="+mn-lt"/>
                <a:cs typeface="+mn-lt"/>
              </a:rPr>
              <a:t> group. We would like to thank him for preparing the data for the project and for his approachability and flexibility. He was always available to answer all our questions and provided a deep insight into the world of medical reimbursement.</a:t>
            </a:r>
            <a:endParaRPr lang="en-US" sz="1800">
              <a:cs typeface="Calibri"/>
            </a:endParaRPr>
          </a:p>
          <a:p>
            <a:pPr marL="0" indent="-91440" algn="just">
              <a:lnSpc>
                <a:spcPct val="110000"/>
              </a:lnSpc>
              <a:spcBef>
                <a:spcPts val="0"/>
              </a:spcBef>
              <a:buNone/>
            </a:pPr>
            <a:endParaRPr lang="en-US" sz="1800">
              <a:ea typeface="+mn-lt"/>
              <a:cs typeface="+mn-lt"/>
            </a:endParaRPr>
          </a:p>
          <a:p>
            <a:pPr marL="0" indent="-91440" algn="just">
              <a:lnSpc>
                <a:spcPct val="110000"/>
              </a:lnSpc>
              <a:spcBef>
                <a:spcPts val="0"/>
              </a:spcBef>
              <a:buNone/>
            </a:pPr>
            <a:r>
              <a:rPr lang="en-US" sz="1800">
                <a:ea typeface="+mn-lt"/>
                <a:cs typeface="+mn-lt"/>
              </a:rPr>
              <a:t>Mr. Rick Reid is the CEO of The </a:t>
            </a:r>
            <a:r>
              <a:rPr lang="en-US" sz="1800" err="1">
                <a:ea typeface="+mn-lt"/>
                <a:cs typeface="+mn-lt"/>
              </a:rPr>
              <a:t>Rybar</a:t>
            </a:r>
            <a:r>
              <a:rPr lang="en-US" sz="1800">
                <a:ea typeface="+mn-lt"/>
                <a:cs typeface="+mn-lt"/>
              </a:rPr>
              <a:t> Group. We would like to express our sincere gratitude towards him for believing in our ability and giving us this opportunity to work on the project. We would also like to thank him for providing us with his valuable support. </a:t>
            </a:r>
          </a:p>
          <a:p>
            <a:pPr marL="0" indent="-91440" algn="just">
              <a:lnSpc>
                <a:spcPct val="110000"/>
              </a:lnSpc>
              <a:spcBef>
                <a:spcPts val="0"/>
              </a:spcBef>
              <a:buNone/>
            </a:pPr>
            <a:endParaRPr lang="en-US" sz="1800">
              <a:ea typeface="+mn-lt"/>
              <a:cs typeface="+mn-lt"/>
            </a:endParaRPr>
          </a:p>
          <a:p>
            <a:pPr marL="0" indent="-91440" algn="just">
              <a:lnSpc>
                <a:spcPct val="110000"/>
              </a:lnSpc>
              <a:spcBef>
                <a:spcPts val="0"/>
              </a:spcBef>
              <a:buNone/>
            </a:pPr>
            <a:r>
              <a:rPr lang="en-US" sz="1800">
                <a:ea typeface="+mn-lt"/>
                <a:cs typeface="+mn-lt"/>
              </a:rPr>
              <a:t>Ms. Brooke </a:t>
            </a:r>
            <a:r>
              <a:rPr lang="en-US" sz="1800" err="1">
                <a:ea typeface="+mn-lt"/>
                <a:cs typeface="+mn-lt"/>
              </a:rPr>
              <a:t>Yowell</a:t>
            </a:r>
            <a:r>
              <a:rPr lang="en-US" sz="1800">
                <a:ea typeface="+mn-lt"/>
                <a:cs typeface="+mn-lt"/>
              </a:rPr>
              <a:t> is a Medicaid Reimbursement Manager at The </a:t>
            </a:r>
            <a:r>
              <a:rPr lang="en-US" sz="1800" err="1">
                <a:ea typeface="+mn-lt"/>
                <a:cs typeface="+mn-lt"/>
              </a:rPr>
              <a:t>Rybar</a:t>
            </a:r>
            <a:r>
              <a:rPr lang="en-US" sz="1800">
                <a:ea typeface="+mn-lt"/>
                <a:cs typeface="+mn-lt"/>
              </a:rPr>
              <a:t> Group. We would like to thank her for her insight into future directions and for her many ideas and suggestions for our predictive modeling.</a:t>
            </a:r>
            <a:endParaRPr lang="en-US" sz="1800">
              <a:cs typeface="Calibri"/>
            </a:endParaRPr>
          </a:p>
          <a:p>
            <a:pPr marL="0" indent="-91440" algn="just">
              <a:lnSpc>
                <a:spcPct val="110000"/>
              </a:lnSpc>
              <a:spcBef>
                <a:spcPts val="0"/>
              </a:spcBef>
              <a:buNone/>
            </a:pPr>
            <a:endParaRPr lang="en-US" sz="1800">
              <a:cs typeface="Calibri"/>
            </a:endParaRPr>
          </a:p>
          <a:p>
            <a:pPr marL="0" indent="-91440" algn="just">
              <a:lnSpc>
                <a:spcPct val="110000"/>
              </a:lnSpc>
              <a:spcBef>
                <a:spcPts val="0"/>
              </a:spcBef>
              <a:buNone/>
            </a:pPr>
            <a:r>
              <a:rPr lang="en-US" sz="1800">
                <a:cs typeface="Calibri"/>
              </a:rPr>
              <a:t>Dr. David </a:t>
            </a:r>
            <a:r>
              <a:rPr lang="en-US" sz="1800" err="1">
                <a:cs typeface="Calibri"/>
              </a:rPr>
              <a:t>Bramer</a:t>
            </a:r>
            <a:r>
              <a:rPr lang="en-US" sz="1800">
                <a:cs typeface="Calibri"/>
              </a:rPr>
              <a:t> is a professor in the Department of Mathematics at Michigan State University. We would like to thank him for his constant advice and encouragement which helped us navigate many different ideas and approaches to solve the problem statement.</a:t>
            </a:r>
          </a:p>
          <a:p>
            <a:pPr marL="0" indent="-91440" algn="just">
              <a:lnSpc>
                <a:spcPct val="110000"/>
              </a:lnSpc>
              <a:spcBef>
                <a:spcPts val="0"/>
              </a:spcBef>
              <a:buNone/>
            </a:pPr>
            <a:endParaRPr lang="en-US" sz="1800">
              <a:cs typeface="Calibri"/>
            </a:endParaRPr>
          </a:p>
          <a:p>
            <a:pPr marL="0" indent="-91440" algn="just">
              <a:lnSpc>
                <a:spcPct val="110000"/>
              </a:lnSpc>
              <a:spcBef>
                <a:spcPts val="0"/>
              </a:spcBef>
              <a:buNone/>
            </a:pPr>
            <a:r>
              <a:rPr lang="en-US" sz="1800">
                <a:cs typeface="Calibri"/>
              </a:rPr>
              <a:t>Dr. Peiru Wu is a professor in the Department of Mathematics at Michigan State University and the Director of the Professional Science Master’s Program in Industrial Mathematics. We would like to sincerely express our heartfelt gratitude and appreciation to Dr. Wu for providing us with her expert guidance and counsel at each step of the project. Her invaluable feedback and useful suggestions helped us understand the intricate details of the project. </a:t>
            </a:r>
          </a:p>
        </p:txBody>
      </p:sp>
      <p:sp>
        <p:nvSpPr>
          <p:cNvPr id="2" name="Slide Number Placeholder 1">
            <a:extLst>
              <a:ext uri="{FF2B5EF4-FFF2-40B4-BE49-F238E27FC236}">
                <a16:creationId xmlns:a16="http://schemas.microsoft.com/office/drawing/2014/main" id="{4DFDDE33-AF34-054F-9E5A-FC8AC86E959C}"/>
              </a:ext>
            </a:extLst>
          </p:cNvPr>
          <p:cNvSpPr>
            <a:spLocks noGrp="1"/>
          </p:cNvSpPr>
          <p:nvPr>
            <p:ph type="sldNum" sz="quarter" idx="12"/>
          </p:nvPr>
        </p:nvSpPr>
        <p:spPr/>
        <p:txBody>
          <a:bodyPr/>
          <a:lstStyle/>
          <a:p>
            <a:fld id="{9860EDB8-5305-433F-BE41-D7A86D811DB3}" type="slidenum">
              <a:rPr lang="en-US" smtClean="0"/>
              <a:pPr/>
              <a:t>30</a:t>
            </a:fld>
            <a:endParaRPr lang="en-US"/>
          </a:p>
        </p:txBody>
      </p:sp>
      <p:sp>
        <p:nvSpPr>
          <p:cNvPr id="3" name="TextBox 2">
            <a:extLst>
              <a:ext uri="{FF2B5EF4-FFF2-40B4-BE49-F238E27FC236}">
                <a16:creationId xmlns:a16="http://schemas.microsoft.com/office/drawing/2014/main" id="{60BC87BC-190C-AAFE-C126-00B4F22A6941}"/>
              </a:ext>
            </a:extLst>
          </p:cNvPr>
          <p:cNvSpPr txBox="1"/>
          <p:nvPr/>
        </p:nvSpPr>
        <p:spPr>
          <a:xfrm>
            <a:off x="746508" y="2255679"/>
            <a:ext cx="263434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t>Reid, Rick</a:t>
            </a:r>
          </a:p>
        </p:txBody>
      </p:sp>
      <p:sp>
        <p:nvSpPr>
          <p:cNvPr id="19" name="TextBox 18">
            <a:extLst>
              <a:ext uri="{FF2B5EF4-FFF2-40B4-BE49-F238E27FC236}">
                <a16:creationId xmlns:a16="http://schemas.microsoft.com/office/drawing/2014/main" id="{D1749B11-8B14-7350-C819-21F8F1110638}"/>
              </a:ext>
            </a:extLst>
          </p:cNvPr>
          <p:cNvSpPr txBox="1"/>
          <p:nvPr/>
        </p:nvSpPr>
        <p:spPr>
          <a:xfrm>
            <a:off x="746508" y="1078970"/>
            <a:ext cx="263434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t>Parker, Jesse</a:t>
            </a:r>
          </a:p>
        </p:txBody>
      </p:sp>
      <p:sp>
        <p:nvSpPr>
          <p:cNvPr id="21" name="TextBox 20">
            <a:extLst>
              <a:ext uri="{FF2B5EF4-FFF2-40B4-BE49-F238E27FC236}">
                <a16:creationId xmlns:a16="http://schemas.microsoft.com/office/drawing/2014/main" id="{157EB173-6170-8763-C646-543445389850}"/>
              </a:ext>
            </a:extLst>
          </p:cNvPr>
          <p:cNvSpPr txBox="1"/>
          <p:nvPr/>
        </p:nvSpPr>
        <p:spPr>
          <a:xfrm>
            <a:off x="746508" y="3169530"/>
            <a:ext cx="263434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err="1"/>
              <a:t>Yowell</a:t>
            </a:r>
            <a:r>
              <a:rPr lang="en-US" sz="1700"/>
              <a:t>, Brooke</a:t>
            </a:r>
            <a:endParaRPr lang="en-US" sz="1700">
              <a:cs typeface="Calibri"/>
            </a:endParaRPr>
          </a:p>
        </p:txBody>
      </p:sp>
      <p:sp>
        <p:nvSpPr>
          <p:cNvPr id="22" name="TextBox 21">
            <a:extLst>
              <a:ext uri="{FF2B5EF4-FFF2-40B4-BE49-F238E27FC236}">
                <a16:creationId xmlns:a16="http://schemas.microsoft.com/office/drawing/2014/main" id="{8A1CC079-488A-BB46-90CD-152647C311BD}"/>
              </a:ext>
            </a:extLst>
          </p:cNvPr>
          <p:cNvSpPr txBox="1"/>
          <p:nvPr/>
        </p:nvSpPr>
        <p:spPr>
          <a:xfrm>
            <a:off x="746508" y="5058322"/>
            <a:ext cx="263434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t>Wu, Peiru</a:t>
            </a:r>
          </a:p>
        </p:txBody>
      </p:sp>
      <p:sp>
        <p:nvSpPr>
          <p:cNvPr id="24" name="TextBox 23">
            <a:extLst>
              <a:ext uri="{FF2B5EF4-FFF2-40B4-BE49-F238E27FC236}">
                <a16:creationId xmlns:a16="http://schemas.microsoft.com/office/drawing/2014/main" id="{7B1F6531-B21D-F247-9BCE-AC69355AAC5D}"/>
              </a:ext>
            </a:extLst>
          </p:cNvPr>
          <p:cNvSpPr txBox="1"/>
          <p:nvPr/>
        </p:nvSpPr>
        <p:spPr>
          <a:xfrm>
            <a:off x="746509" y="4115619"/>
            <a:ext cx="263434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err="1"/>
              <a:t>Bramer</a:t>
            </a:r>
            <a:r>
              <a:rPr lang="en-US" sz="1700"/>
              <a:t>, David</a:t>
            </a:r>
          </a:p>
        </p:txBody>
      </p:sp>
    </p:spTree>
    <p:extLst>
      <p:ext uri="{BB962C8B-B14F-4D97-AF65-F5344CB8AC3E}">
        <p14:creationId xmlns:p14="http://schemas.microsoft.com/office/powerpoint/2010/main" val="246604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Title 1">
            <a:extLst>
              <a:ext uri="{FF2B5EF4-FFF2-40B4-BE49-F238E27FC236}">
                <a16:creationId xmlns:a16="http://schemas.microsoft.com/office/drawing/2014/main" id="{84F8D118-0B10-6F46-85B3-6BBFD25DA5D7}"/>
              </a:ext>
            </a:extLst>
          </p:cNvPr>
          <p:cNvSpPr>
            <a:spLocks noGrp="1"/>
          </p:cNvSpPr>
          <p:nvPr>
            <p:ph type="title"/>
          </p:nvPr>
        </p:nvSpPr>
        <p:spPr>
          <a:xfrm>
            <a:off x="3027924" y="1230696"/>
            <a:ext cx="5754696" cy="1837349"/>
          </a:xfrm>
        </p:spPr>
        <p:txBody>
          <a:bodyPr>
            <a:normAutofit/>
          </a:bodyPr>
          <a:lstStyle/>
          <a:p>
            <a:pPr algn="ctr"/>
            <a:r>
              <a:rPr lang="en-US" sz="5400" dirty="0">
                <a:solidFill>
                  <a:schemeClr val="accent6">
                    <a:lumMod val="50000"/>
                  </a:schemeClr>
                </a:solidFill>
              </a:rPr>
              <a:t>Thank you !</a:t>
            </a:r>
            <a:r>
              <a:rPr lang="en-US" sz="5400" b="1" dirty="0">
                <a:solidFill>
                  <a:schemeClr val="accent6">
                    <a:lumMod val="50000"/>
                  </a:schemeClr>
                </a:solidFill>
              </a:rPr>
              <a:t> </a:t>
            </a:r>
            <a:endParaRPr lang="en-US" sz="5400" dirty="0">
              <a:solidFill>
                <a:schemeClr val="accent6">
                  <a:lumMod val="50000"/>
                </a:schemeClr>
              </a:solidFill>
            </a:endParaRPr>
          </a:p>
        </p:txBody>
      </p:sp>
      <p:sp>
        <p:nvSpPr>
          <p:cNvPr id="20" name="Content Placeholder 2">
            <a:extLst>
              <a:ext uri="{FF2B5EF4-FFF2-40B4-BE49-F238E27FC236}">
                <a16:creationId xmlns:a16="http://schemas.microsoft.com/office/drawing/2014/main" id="{4613C1EA-1F01-BB4E-9B3E-51B30B61C71C}"/>
              </a:ext>
            </a:extLst>
          </p:cNvPr>
          <p:cNvSpPr>
            <a:spLocks noGrp="1"/>
          </p:cNvSpPr>
          <p:nvPr>
            <p:ph idx="1"/>
          </p:nvPr>
        </p:nvSpPr>
        <p:spPr>
          <a:xfrm>
            <a:off x="3050412" y="3004816"/>
            <a:ext cx="5709721" cy="1837349"/>
          </a:xfrm>
        </p:spPr>
        <p:txBody>
          <a:bodyPr anchor="t">
            <a:normAutofit/>
          </a:bodyPr>
          <a:lstStyle/>
          <a:p>
            <a:pPr marL="0" indent="0" algn="ctr">
              <a:buNone/>
            </a:pPr>
            <a:endParaRPr lang="en-US" sz="3600" dirty="0">
              <a:solidFill>
                <a:schemeClr val="tx2"/>
              </a:solidFill>
            </a:endParaRPr>
          </a:p>
          <a:p>
            <a:pPr marL="0" indent="0" algn="ctr">
              <a:buNone/>
            </a:pPr>
            <a:r>
              <a:rPr lang="en-US" sz="3200" dirty="0">
                <a:solidFill>
                  <a:schemeClr val="accent6">
                    <a:lumMod val="50000"/>
                  </a:schemeClr>
                </a:solidFill>
              </a:rPr>
              <a:t>QUESTIONS ?</a:t>
            </a:r>
          </a:p>
        </p:txBody>
      </p:sp>
      <p:pic>
        <p:nvPicPr>
          <p:cNvPr id="22" name="Picture 2" descr="http://www.books-not-bombs.com/content/images/schools/msu.png">
            <a:extLst>
              <a:ext uri="{FF2B5EF4-FFF2-40B4-BE49-F238E27FC236}">
                <a16:creationId xmlns:a16="http://schemas.microsoft.com/office/drawing/2014/main" id="{5DFD34D5-B1F3-D243-B2ED-5CDBA88F93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555" y="4651082"/>
            <a:ext cx="2192682" cy="163723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2CFA9CDD-5B0B-7C4E-9871-FCE3158E7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5452" y="4651082"/>
            <a:ext cx="2153993" cy="159933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0EBAD54-0CB8-0E49-8E7F-098DEB19DE4E}"/>
              </a:ext>
            </a:extLst>
          </p:cNvPr>
          <p:cNvSpPr>
            <a:spLocks noGrp="1"/>
          </p:cNvSpPr>
          <p:nvPr>
            <p:ph type="sldNum" sz="quarter" idx="12"/>
          </p:nvPr>
        </p:nvSpPr>
        <p:spPr/>
        <p:txBody>
          <a:bodyPr/>
          <a:lstStyle/>
          <a:p>
            <a:fld id="{9860EDB8-5305-433F-BE41-D7A86D811DB3}" type="slidenum">
              <a:rPr lang="en-US" smtClean="0"/>
              <a:pPr/>
              <a:t>31</a:t>
            </a:fld>
            <a:endParaRPr lang="en-US"/>
          </a:p>
        </p:txBody>
      </p:sp>
      <p:pic>
        <p:nvPicPr>
          <p:cNvPr id="17" name="Picture 16">
            <a:extLst>
              <a:ext uri="{FF2B5EF4-FFF2-40B4-BE49-F238E27FC236}">
                <a16:creationId xmlns:a16="http://schemas.microsoft.com/office/drawing/2014/main" id="{E35E72BF-6D6D-6A42-9F7B-930BD69D2294}"/>
              </a:ext>
            </a:extLst>
          </p:cNvPr>
          <p:cNvPicPr>
            <a:picLocks noChangeAspect="1"/>
          </p:cNvPicPr>
          <p:nvPr/>
        </p:nvPicPr>
        <p:blipFill>
          <a:blip r:embed="rId5"/>
          <a:stretch>
            <a:fillRect/>
          </a:stretch>
        </p:blipFill>
        <p:spPr>
          <a:xfrm>
            <a:off x="4571772" y="4555401"/>
            <a:ext cx="2667000" cy="1790700"/>
          </a:xfrm>
          <a:prstGeom prst="rect">
            <a:avLst/>
          </a:prstGeom>
        </p:spPr>
      </p:pic>
    </p:spTree>
    <p:extLst>
      <p:ext uri="{BB962C8B-B14F-4D97-AF65-F5344CB8AC3E}">
        <p14:creationId xmlns:p14="http://schemas.microsoft.com/office/powerpoint/2010/main" val="575762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072" y="480791"/>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50000"/>
                  </a:schemeClr>
                </a:solidFill>
                <a:cs typeface="Calibri Light"/>
              </a:rPr>
              <a:t>Medicare and Medicaid</a:t>
            </a:r>
          </a:p>
        </p:txBody>
      </p:sp>
      <p:sp>
        <p:nvSpPr>
          <p:cNvPr id="40" name="Content Placeholder 2">
            <a:extLst>
              <a:ext uri="{FF2B5EF4-FFF2-40B4-BE49-F238E27FC236}">
                <a16:creationId xmlns:a16="http://schemas.microsoft.com/office/drawing/2014/main" id="{B76DAF95-4438-D346-809E-AF89E9323CD5}"/>
              </a:ext>
            </a:extLst>
          </p:cNvPr>
          <p:cNvSpPr>
            <a:spLocks noGrp="1"/>
          </p:cNvSpPr>
          <p:nvPr>
            <p:ph idx="1"/>
          </p:nvPr>
        </p:nvSpPr>
        <p:spPr>
          <a:xfrm>
            <a:off x="1179072" y="2033779"/>
            <a:ext cx="9833548" cy="4436567"/>
          </a:xfrm>
        </p:spPr>
        <p:txBody>
          <a:bodyPr vert="horz" lIns="91440" tIns="45720" rIns="91440" bIns="45720" rtlCol="0" anchor="ctr">
            <a:noAutofit/>
          </a:bodyPr>
          <a:lstStyle/>
          <a:p>
            <a:endParaRPr lang="en-US" altLang="zh-CN" sz="2400" dirty="0"/>
          </a:p>
          <a:p>
            <a:r>
              <a:rPr lang="en-US" sz="2400" dirty="0">
                <a:ea typeface="+mn-lt"/>
                <a:cs typeface="+mn-lt"/>
              </a:rPr>
              <a:t>Centers for Medicare &amp; Medicaid Services (CMS) is a federal agency that runs the Medicare, Medicaid, and Children's Health Insurance Programs.</a:t>
            </a:r>
            <a:endParaRPr lang="en-US" altLang="zh-CN" sz="2400" dirty="0">
              <a:ea typeface="等线"/>
              <a:cs typeface="Calibri"/>
            </a:endParaRPr>
          </a:p>
          <a:p>
            <a:pPr marL="0" indent="0">
              <a:buNone/>
            </a:pPr>
            <a:endParaRPr lang="en-US" sz="2400" dirty="0">
              <a:cs typeface="Calibri"/>
            </a:endParaRPr>
          </a:p>
          <a:p>
            <a:r>
              <a:rPr lang="en-US" sz="2400" dirty="0">
                <a:ea typeface="+mn-lt"/>
                <a:cs typeface="+mn-lt"/>
              </a:rPr>
              <a:t>Medicare: Federal program that provides health coverage if you are 65+ or under 65 and have a disability.</a:t>
            </a:r>
            <a:endParaRPr lang="en-US" sz="2400" dirty="0">
              <a:cs typeface="Calibri"/>
            </a:endParaRPr>
          </a:p>
          <a:p>
            <a:endParaRPr lang="en-US" sz="2400" dirty="0">
              <a:ea typeface="+mn-lt"/>
              <a:cs typeface="+mn-lt"/>
            </a:endParaRPr>
          </a:p>
          <a:p>
            <a:r>
              <a:rPr lang="en-US" sz="2400" dirty="0">
                <a:ea typeface="+mn-lt"/>
                <a:cs typeface="+mn-lt"/>
              </a:rPr>
              <a:t>Medicaid: State and federal program that provides health coverage if you have a very low income.</a:t>
            </a:r>
            <a:endParaRPr lang="en-US" sz="2400" dirty="0">
              <a:cs typeface="Calibri"/>
            </a:endParaRPr>
          </a:p>
          <a:p>
            <a:endParaRPr lang="en-US" altLang="zh-CN" sz="2400" dirty="0">
              <a:ea typeface="等线"/>
              <a:cs typeface="Calibri"/>
            </a:endParaRPr>
          </a:p>
          <a:p>
            <a:r>
              <a:rPr lang="en-US" sz="2400" dirty="0">
                <a:ea typeface="+mn-lt"/>
                <a:cs typeface="+mn-lt"/>
              </a:rPr>
              <a:t>Medicare-certified institutional providers are required to submit an annual cost report to CMS.</a:t>
            </a:r>
            <a:endParaRPr lang="en-US" altLang="zh-CN" sz="2400" dirty="0">
              <a:ea typeface="等线"/>
              <a:cs typeface="Calibri"/>
            </a:endParaRPr>
          </a:p>
          <a:p>
            <a:pPr marL="0" indent="0">
              <a:buNone/>
            </a:pPr>
            <a:endParaRPr lang="en-US" sz="2400" dirty="0">
              <a:cs typeface="Calibri"/>
            </a:endParaRPr>
          </a:p>
          <a:p>
            <a:endParaRPr lang="en-US" sz="2000" dirty="0">
              <a:solidFill>
                <a:schemeClr val="tx2"/>
              </a:solidFill>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4</a:t>
            </a:fld>
            <a:endParaRPr lang="en-US"/>
          </a:p>
        </p:txBody>
      </p:sp>
    </p:spTree>
    <p:extLst>
      <p:ext uri="{BB962C8B-B14F-4D97-AF65-F5344CB8AC3E}">
        <p14:creationId xmlns:p14="http://schemas.microsoft.com/office/powerpoint/2010/main" val="248477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itle 1">
            <a:extLst>
              <a:ext uri="{FF2B5EF4-FFF2-40B4-BE49-F238E27FC236}">
                <a16:creationId xmlns:a16="http://schemas.microsoft.com/office/drawing/2014/main" id="{2455CD61-1B9B-104B-886A-65BA7854BC89}"/>
              </a:ext>
            </a:extLst>
          </p:cNvPr>
          <p:cNvSpPr txBox="1">
            <a:spLocks/>
          </p:cNvSpPr>
          <p:nvPr/>
        </p:nvSpPr>
        <p:spPr>
          <a:xfrm>
            <a:off x="1179226" y="559118"/>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6">
                    <a:lumMod val="50000"/>
                  </a:schemeClr>
                </a:solidFill>
              </a:rPr>
              <a:t>Describing the Cost Report</a:t>
            </a:r>
            <a:endParaRPr lang="en-US" sz="4800" b="1" dirty="0">
              <a:solidFill>
                <a:schemeClr val="accent6">
                  <a:lumMod val="50000"/>
                </a:schemeClr>
              </a:solidFill>
              <a:cs typeface="Calibri Light"/>
            </a:endParaRPr>
          </a:p>
        </p:txBody>
      </p:sp>
      <p:sp>
        <p:nvSpPr>
          <p:cNvPr id="40" name="Content Placeholder 2">
            <a:extLst>
              <a:ext uri="{FF2B5EF4-FFF2-40B4-BE49-F238E27FC236}">
                <a16:creationId xmlns:a16="http://schemas.microsoft.com/office/drawing/2014/main" id="{B76DAF95-4438-D346-809E-AF89E9323CD5}"/>
              </a:ext>
            </a:extLst>
          </p:cNvPr>
          <p:cNvSpPr>
            <a:spLocks noGrp="1"/>
          </p:cNvSpPr>
          <p:nvPr>
            <p:ph idx="1"/>
          </p:nvPr>
        </p:nvSpPr>
        <p:spPr>
          <a:xfrm>
            <a:off x="891540" y="1625920"/>
            <a:ext cx="5203677" cy="4368979"/>
          </a:xfrm>
        </p:spPr>
        <p:txBody>
          <a:bodyPr anchor="ctr">
            <a:normAutofit fontScale="92500" lnSpcReduction="20000"/>
          </a:bodyPr>
          <a:lstStyle/>
          <a:p>
            <a:endParaRPr lang="en-US" altLang="zh-CN">
              <a:ea typeface="等线"/>
            </a:endParaRPr>
          </a:p>
          <a:p>
            <a:endParaRPr lang="en-US" altLang="zh-CN">
              <a:ea typeface="等线"/>
            </a:endParaRPr>
          </a:p>
          <a:p>
            <a:r>
              <a:rPr lang="en-US" altLang="zh-CN" sz="2600">
                <a:ea typeface="等线"/>
              </a:rPr>
              <a:t>Cost reports from the 2010 to 2020 fiscal years were provided.</a:t>
            </a:r>
            <a:endParaRPr lang="en-US" altLang="zh-CN" sz="2600">
              <a:ea typeface="等线"/>
              <a:cs typeface="Calibri"/>
            </a:endParaRPr>
          </a:p>
          <a:p>
            <a:pPr marL="0" indent="0">
              <a:buNone/>
            </a:pPr>
            <a:r>
              <a:rPr lang="en-US" altLang="zh-CN" sz="2600">
                <a:ea typeface="等线"/>
              </a:rPr>
              <a:t>      </a:t>
            </a:r>
            <a:endParaRPr lang="en-US" altLang="zh-CN" sz="2600"/>
          </a:p>
          <a:p>
            <a:r>
              <a:rPr lang="en-US" altLang="zh-CN" sz="2600">
                <a:ea typeface="等线"/>
              </a:rPr>
              <a:t>The report table contains information such as the provider number, fiscal years and the location of the hospital.</a:t>
            </a:r>
            <a:endParaRPr lang="en-US" sz="2600">
              <a:cs typeface="Calibri"/>
            </a:endParaRPr>
          </a:p>
          <a:p>
            <a:pPr marL="0" indent="0">
              <a:buNone/>
            </a:pPr>
            <a:endParaRPr lang="en-US" altLang="zh-CN" sz="2600">
              <a:ea typeface="等线"/>
            </a:endParaRPr>
          </a:p>
          <a:p>
            <a:r>
              <a:rPr lang="en-US" altLang="zh-CN" sz="2600">
                <a:ea typeface="等线"/>
              </a:rPr>
              <a:t>The numeric and </a:t>
            </a:r>
            <a:r>
              <a:rPr lang="en-US" altLang="zh-CN" sz="2600">
                <a:ea typeface="等线"/>
                <a:cs typeface="Calibri"/>
              </a:rPr>
              <a:t>alpha-numeric tables contain the raw data extracted from the cost reports.</a:t>
            </a:r>
          </a:p>
          <a:p>
            <a:endParaRPr lang="en-US" altLang="zh-CN" sz="2600"/>
          </a:p>
          <a:p>
            <a:pPr marL="0" indent="0">
              <a:buNone/>
            </a:pPr>
            <a:endParaRPr lang="en-US" sz="2400">
              <a:cs typeface="Calibri"/>
            </a:endParaRPr>
          </a:p>
          <a:p>
            <a:endParaRPr lang="en-US" sz="2000">
              <a:solidFill>
                <a:schemeClr val="tx2"/>
              </a:solidFill>
            </a:endParaRPr>
          </a:p>
        </p:txBody>
      </p:sp>
      <p:pic>
        <p:nvPicPr>
          <p:cNvPr id="41" name="Picture 40">
            <a:extLst>
              <a:ext uri="{FF2B5EF4-FFF2-40B4-BE49-F238E27FC236}">
                <a16:creationId xmlns:a16="http://schemas.microsoft.com/office/drawing/2014/main" id="{B475A020-C978-7542-AEB4-EB48F13B28F8}"/>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2" name="Slide Number Placeholder 1">
            <a:extLst>
              <a:ext uri="{FF2B5EF4-FFF2-40B4-BE49-F238E27FC236}">
                <a16:creationId xmlns:a16="http://schemas.microsoft.com/office/drawing/2014/main" id="{84DC0F21-7F98-7944-B6CE-F3310A285B10}"/>
              </a:ext>
            </a:extLst>
          </p:cNvPr>
          <p:cNvSpPr>
            <a:spLocks noGrp="1"/>
          </p:cNvSpPr>
          <p:nvPr>
            <p:ph type="sldNum" sz="quarter" idx="12"/>
          </p:nvPr>
        </p:nvSpPr>
        <p:spPr/>
        <p:txBody>
          <a:bodyPr/>
          <a:lstStyle/>
          <a:p>
            <a:fld id="{9860EDB8-5305-433F-BE41-D7A86D811DB3}" type="slidenum">
              <a:rPr lang="en-US" smtClean="0"/>
              <a:pPr/>
              <a:t>5</a:t>
            </a:fld>
            <a:endParaRPr lang="en-US"/>
          </a:p>
        </p:txBody>
      </p:sp>
      <p:graphicFrame>
        <p:nvGraphicFramePr>
          <p:cNvPr id="3" name="Table 2">
            <a:extLst>
              <a:ext uri="{FF2B5EF4-FFF2-40B4-BE49-F238E27FC236}">
                <a16:creationId xmlns:a16="http://schemas.microsoft.com/office/drawing/2014/main" id="{9BD0E568-DE6C-044C-9FA5-D9B6D3E065F4}"/>
              </a:ext>
            </a:extLst>
          </p:cNvPr>
          <p:cNvGraphicFramePr>
            <a:graphicFrameLocks noGrp="1"/>
          </p:cNvGraphicFramePr>
          <p:nvPr>
            <p:extLst>
              <p:ext uri="{D42A27DB-BD31-4B8C-83A1-F6EECF244321}">
                <p14:modId xmlns:p14="http://schemas.microsoft.com/office/powerpoint/2010/main" val="3694757127"/>
              </p:ext>
            </p:extLst>
          </p:nvPr>
        </p:nvGraphicFramePr>
        <p:xfrm>
          <a:off x="6197335" y="2374654"/>
          <a:ext cx="4461140" cy="2602413"/>
        </p:xfrm>
        <a:graphic>
          <a:graphicData uri="http://schemas.openxmlformats.org/drawingml/2006/table">
            <a:tbl>
              <a:tblPr firstRow="1" firstCol="1" bandRow="1">
                <a:tableStyleId>{5C22544A-7EE6-4342-B048-85BDC9FD1C3A}</a:tableStyleId>
              </a:tblPr>
              <a:tblGrid>
                <a:gridCol w="1311910">
                  <a:extLst>
                    <a:ext uri="{9D8B030D-6E8A-4147-A177-3AD203B41FA5}">
                      <a16:colId xmlns:a16="http://schemas.microsoft.com/office/drawing/2014/main" val="3745300599"/>
                    </a:ext>
                  </a:extLst>
                </a:gridCol>
                <a:gridCol w="2349130">
                  <a:extLst>
                    <a:ext uri="{9D8B030D-6E8A-4147-A177-3AD203B41FA5}">
                      <a16:colId xmlns:a16="http://schemas.microsoft.com/office/drawing/2014/main" val="1323759239"/>
                    </a:ext>
                  </a:extLst>
                </a:gridCol>
                <a:gridCol w="800100">
                  <a:extLst>
                    <a:ext uri="{9D8B030D-6E8A-4147-A177-3AD203B41FA5}">
                      <a16:colId xmlns:a16="http://schemas.microsoft.com/office/drawing/2014/main" val="2762445119"/>
                    </a:ext>
                  </a:extLst>
                </a:gridCol>
              </a:tblGrid>
              <a:tr h="254166">
                <a:tc>
                  <a:txBody>
                    <a:bodyPr/>
                    <a:lstStyle/>
                    <a:p>
                      <a:pPr marL="0" marR="0" algn="just">
                        <a:lnSpc>
                          <a:spcPct val="115000"/>
                        </a:lnSpc>
                        <a:spcBef>
                          <a:spcPts val="0"/>
                        </a:spcBef>
                        <a:spcAft>
                          <a:spcPts val="0"/>
                        </a:spcAft>
                      </a:pPr>
                      <a:r>
                        <a:rPr lang="en-US" sz="1000">
                          <a:effectLst/>
                        </a:rPr>
                        <a:t>Column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Example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5183150"/>
                  </a:ext>
                </a:extLst>
              </a:tr>
              <a:tr h="220706">
                <a:tc>
                  <a:txBody>
                    <a:bodyPr/>
                    <a:lstStyle/>
                    <a:p>
                      <a:pPr marL="0" marR="0" algn="just">
                        <a:lnSpc>
                          <a:spcPct val="115000"/>
                        </a:lnSpc>
                        <a:spcBef>
                          <a:spcPts val="0"/>
                        </a:spcBef>
                        <a:spcAft>
                          <a:spcPts val="0"/>
                        </a:spcAft>
                      </a:pPr>
                      <a:r>
                        <a:rPr lang="en-US" sz="1000">
                          <a:effectLst/>
                        </a:rPr>
                        <a:t>ADR_VNDR_CD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Vendor for Fiscal Intermediary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2740292"/>
                  </a:ext>
                </a:extLst>
              </a:tr>
              <a:tr h="233916">
                <a:tc>
                  <a:txBody>
                    <a:bodyPr/>
                    <a:lstStyle/>
                    <a:p>
                      <a:pPr marL="0" marR="0" algn="just">
                        <a:lnSpc>
                          <a:spcPct val="115000"/>
                        </a:lnSpc>
                        <a:spcBef>
                          <a:spcPts val="0"/>
                        </a:spcBef>
                        <a:spcAft>
                          <a:spcPts val="0"/>
                        </a:spcAft>
                      </a:pPr>
                      <a:r>
                        <a:rPr lang="en-US" sz="1000">
                          <a:effectLst/>
                        </a:rPr>
                        <a:t>ALPHNMRC_ITM_TXT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Provider reported alpha data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2600DRUGS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3661413"/>
                  </a:ext>
                </a:extLst>
              </a:tr>
              <a:tr h="223284">
                <a:tc>
                  <a:txBody>
                    <a:bodyPr/>
                    <a:lstStyle/>
                    <a:p>
                      <a:pPr marL="0" marR="0" algn="just">
                        <a:lnSpc>
                          <a:spcPct val="115000"/>
                        </a:lnSpc>
                        <a:spcBef>
                          <a:spcPts val="0"/>
                        </a:spcBef>
                        <a:spcAft>
                          <a:spcPts val="0"/>
                        </a:spcAft>
                      </a:pPr>
                      <a:r>
                        <a:rPr lang="en-US" sz="1000">
                          <a:effectLst/>
                        </a:rPr>
                        <a:t>CLMN_NUM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Valid Column Number defined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1000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70782753"/>
                  </a:ext>
                </a:extLst>
              </a:tr>
              <a:tr h="217463">
                <a:tc>
                  <a:txBody>
                    <a:bodyPr/>
                    <a:lstStyle/>
                    <a:p>
                      <a:pPr marL="0" marR="0" algn="just">
                        <a:lnSpc>
                          <a:spcPct val="115000"/>
                        </a:lnSpc>
                        <a:spcBef>
                          <a:spcPts val="0"/>
                        </a:spcBef>
                        <a:spcAft>
                          <a:spcPts val="0"/>
                        </a:spcAft>
                      </a:pPr>
                      <a:r>
                        <a:rPr lang="en-US" sz="1000">
                          <a:effectLst/>
                        </a:rPr>
                        <a:t>FI_CREAT_DT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Date the FI created the HCRIS file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7/15/2021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1469905"/>
                  </a:ext>
                </a:extLst>
              </a:tr>
              <a:tr h="229921">
                <a:tc>
                  <a:txBody>
                    <a:bodyPr/>
                    <a:lstStyle/>
                    <a:p>
                      <a:pPr marL="0" marR="0" algn="just">
                        <a:lnSpc>
                          <a:spcPct val="115000"/>
                        </a:lnSpc>
                        <a:spcBef>
                          <a:spcPts val="0"/>
                        </a:spcBef>
                        <a:spcAft>
                          <a:spcPts val="0"/>
                        </a:spcAft>
                      </a:pPr>
                      <a:r>
                        <a:rPr lang="en-US" sz="1000">
                          <a:effectLst/>
                        </a:rPr>
                        <a:t>FI_NUM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Fiscal Intermediary Number in effect at the time of cost report filing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11001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2510570"/>
                  </a:ext>
                </a:extLst>
              </a:tr>
              <a:tr h="223482">
                <a:tc>
                  <a:txBody>
                    <a:bodyPr/>
                    <a:lstStyle/>
                    <a:p>
                      <a:pPr marL="0" marR="0" algn="just">
                        <a:lnSpc>
                          <a:spcPct val="115000"/>
                        </a:lnSpc>
                        <a:spcBef>
                          <a:spcPts val="0"/>
                        </a:spcBef>
                        <a:spcAft>
                          <a:spcPts val="0"/>
                        </a:spcAft>
                      </a:pPr>
                      <a:r>
                        <a:rPr lang="en-US" sz="1000">
                          <a:effectLst/>
                        </a:rPr>
                        <a:t>FI_RCPT_DT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Date cost report was received by Fiscal Intermediary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7/14/2021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73836648"/>
                  </a:ext>
                </a:extLst>
              </a:tr>
              <a:tr h="212652">
                <a:tc>
                  <a:txBody>
                    <a:bodyPr/>
                    <a:lstStyle/>
                    <a:p>
                      <a:pPr marL="0" marR="0" algn="just">
                        <a:lnSpc>
                          <a:spcPct val="115000"/>
                        </a:lnSpc>
                        <a:spcBef>
                          <a:spcPts val="0"/>
                        </a:spcBef>
                        <a:spcAft>
                          <a:spcPts val="0"/>
                        </a:spcAft>
                      </a:pPr>
                      <a:r>
                        <a:rPr lang="en-US" sz="1000">
                          <a:effectLst/>
                        </a:rPr>
                        <a:t>FY_BGN_DT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Cost Report Fiscal Year beginning date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1/1/2020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2770080"/>
                  </a:ext>
                </a:extLst>
              </a:tr>
              <a:tr h="222002">
                <a:tc>
                  <a:txBody>
                    <a:bodyPr/>
                    <a:lstStyle/>
                    <a:p>
                      <a:pPr marL="0" marR="0" algn="just">
                        <a:lnSpc>
                          <a:spcPct val="115000"/>
                        </a:lnSpc>
                        <a:spcBef>
                          <a:spcPts val="0"/>
                        </a:spcBef>
                        <a:spcAft>
                          <a:spcPts val="0"/>
                        </a:spcAft>
                      </a:pPr>
                      <a:r>
                        <a:rPr lang="en-US" sz="1000">
                          <a:effectLst/>
                        </a:rPr>
                        <a:t>FY_END_DT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Cost Report Fiscal Year ending date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12/31/2020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993796"/>
                  </a:ext>
                </a:extLst>
              </a:tr>
              <a:tr h="257879">
                <a:tc>
                  <a:txBody>
                    <a:bodyPr/>
                    <a:lstStyle/>
                    <a:p>
                      <a:pPr marL="0" marR="0" algn="just">
                        <a:lnSpc>
                          <a:spcPct val="115000"/>
                        </a:lnSpc>
                        <a:spcBef>
                          <a:spcPts val="0"/>
                        </a:spcBef>
                        <a:spcAft>
                          <a:spcPts val="0"/>
                        </a:spcAft>
                      </a:pPr>
                      <a:r>
                        <a:rPr lang="en-US" sz="1000">
                          <a:effectLst/>
                        </a:rPr>
                        <a:t>INITL_RPT_SW</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Y or N, Y = the first cost report filed for this provider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000">
                          <a:effectLst/>
                        </a:rPr>
                        <a:t>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68809664"/>
                  </a:ext>
                </a:extLst>
              </a:tr>
            </a:tbl>
          </a:graphicData>
        </a:graphic>
      </p:graphicFrame>
      <p:sp>
        <p:nvSpPr>
          <p:cNvPr id="5" name="TextBox 4">
            <a:extLst>
              <a:ext uri="{FF2B5EF4-FFF2-40B4-BE49-F238E27FC236}">
                <a16:creationId xmlns:a16="http://schemas.microsoft.com/office/drawing/2014/main" id="{AE3329F4-9058-5646-9188-B659E4B6B65B}"/>
              </a:ext>
            </a:extLst>
          </p:cNvPr>
          <p:cNvSpPr txBox="1"/>
          <p:nvPr/>
        </p:nvSpPr>
        <p:spPr>
          <a:xfrm>
            <a:off x="6018172" y="1826241"/>
            <a:ext cx="4001480" cy="923330"/>
          </a:xfrm>
          <a:prstGeom prst="rect">
            <a:avLst/>
          </a:prstGeom>
          <a:noFill/>
        </p:spPr>
        <p:txBody>
          <a:bodyPr wrap="square" lIns="91440" tIns="45720" rIns="91440" bIns="45720" rtlCol="0" anchor="t">
            <a:spAutoFit/>
          </a:bodyPr>
          <a:lstStyle/>
          <a:p>
            <a:r>
              <a:rPr lang="en-US" b="1"/>
              <a:t>  </a:t>
            </a:r>
            <a:r>
              <a:rPr lang="en-US" sz="1400" b="1"/>
              <a:t>Table 1.</a:t>
            </a:r>
            <a:r>
              <a:rPr lang="en-US" sz="1400"/>
              <a:t> Sample column names and description.</a:t>
            </a:r>
            <a:r>
              <a:rPr lang="en-US" altLang="zh-CN" sz="3600">
                <a:ea typeface="等线"/>
              </a:rPr>
              <a:t> </a:t>
            </a:r>
            <a:endParaRPr lang="en-US" sz="1600"/>
          </a:p>
          <a:p>
            <a:endParaRPr lang="en-US"/>
          </a:p>
        </p:txBody>
      </p:sp>
    </p:spTree>
    <p:extLst>
      <p:ext uri="{BB962C8B-B14F-4D97-AF65-F5344CB8AC3E}">
        <p14:creationId xmlns:p14="http://schemas.microsoft.com/office/powerpoint/2010/main" val="2714067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2" name="Title 1">
            <a:extLst>
              <a:ext uri="{FF2B5EF4-FFF2-40B4-BE49-F238E27FC236}">
                <a16:creationId xmlns:a16="http://schemas.microsoft.com/office/drawing/2014/main" id="{825F738B-497E-B344-B09F-38EF4C7D856C}"/>
              </a:ext>
            </a:extLst>
          </p:cNvPr>
          <p:cNvSpPr>
            <a:spLocks noGrp="1"/>
          </p:cNvSpPr>
          <p:nvPr>
            <p:ph type="title"/>
          </p:nvPr>
        </p:nvSpPr>
        <p:spPr>
          <a:xfrm>
            <a:off x="1179226" y="559118"/>
            <a:ext cx="9833548" cy="1066802"/>
          </a:xfrm>
        </p:spPr>
        <p:txBody>
          <a:bodyPr anchor="b">
            <a:normAutofit/>
          </a:bodyPr>
          <a:lstStyle/>
          <a:p>
            <a:pPr algn="ctr"/>
            <a:r>
              <a:rPr lang="en-US" sz="4800" b="1">
                <a:solidFill>
                  <a:schemeClr val="accent6">
                    <a:lumMod val="50000"/>
                  </a:schemeClr>
                </a:solidFill>
              </a:rPr>
              <a:t>Unpacking the Data</a:t>
            </a:r>
          </a:p>
        </p:txBody>
      </p:sp>
      <p:pic>
        <p:nvPicPr>
          <p:cNvPr id="39" name="Picture 38">
            <a:extLst>
              <a:ext uri="{FF2B5EF4-FFF2-40B4-BE49-F238E27FC236}">
                <a16:creationId xmlns:a16="http://schemas.microsoft.com/office/drawing/2014/main" id="{30BEF55A-CB21-2D42-B169-18C7F5ADE452}"/>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9" name="Content Placeholder 2">
            <a:extLst>
              <a:ext uri="{FF2B5EF4-FFF2-40B4-BE49-F238E27FC236}">
                <a16:creationId xmlns:a16="http://schemas.microsoft.com/office/drawing/2014/main" id="{352FB68B-69CC-444B-825F-397807778911}"/>
              </a:ext>
            </a:extLst>
          </p:cNvPr>
          <p:cNvSpPr txBox="1">
            <a:spLocks/>
          </p:cNvSpPr>
          <p:nvPr/>
        </p:nvSpPr>
        <p:spPr>
          <a:xfrm>
            <a:off x="870004" y="2321563"/>
            <a:ext cx="5065883" cy="453643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6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a:p>
            <a:pPr>
              <a:defRPr/>
            </a:pPr>
            <a:r>
              <a:rPr lang="en-US" sz="2600">
                <a:latin typeface="Calibri" panose="020F0502020204030204"/>
                <a:ea typeface="等线"/>
              </a:rPr>
              <a:t>In total, there</a:t>
            </a:r>
            <a:r>
              <a:rPr kumimoji="0" lang="en-US" sz="2600" b="0" i="0" u="none" strike="noStrike" kern="1200" cap="none" spc="0" normalizeH="0" baseline="0" noProof="0">
                <a:ln>
                  <a:noFill/>
                </a:ln>
                <a:effectLst/>
                <a:uLnTx/>
                <a:uFillTx/>
                <a:latin typeface="Calibri" panose="020F0502020204030204"/>
                <a:ea typeface="等线"/>
                <a:cs typeface="+mn-cs"/>
              </a:rPr>
              <a:t> are 27 </a:t>
            </a:r>
            <a:r>
              <a:rPr lang="en-US" sz="2600">
                <a:latin typeface="Calibri" panose="020F0502020204030204"/>
                <a:ea typeface="等线"/>
              </a:rPr>
              <a:t>columns of data across the four tables.</a:t>
            </a:r>
            <a:endParaRPr lang="en-US" sz="2600">
              <a:latin typeface="Calibri" panose="020F0502020204030204"/>
              <a:ea typeface="等线"/>
              <a:cs typeface="Calibri"/>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2600">
              <a:solidFill>
                <a:prstClr val="black"/>
              </a:solidFill>
              <a:latin typeface="Calibri" panose="020F0502020204030204"/>
              <a:ea typeface="等线" panose="02010600030101010101" pitchFamily="2" charset="-122"/>
            </a:endParaRPr>
          </a:p>
          <a:p>
            <a:pPr>
              <a:defRPr/>
            </a:pPr>
            <a:r>
              <a:rPr lang="en-US" sz="2600">
                <a:latin typeface="Calibri" panose="020F0502020204030204"/>
                <a:ea typeface="等线"/>
              </a:rPr>
              <a:t>The data tables contain all the information extracted from the cost reports such as provider information, costs and charges for fiscal year, etc.</a:t>
            </a:r>
            <a:endParaRPr lang="en-US" sz="2600">
              <a:latin typeface="Calibri" panose="020F0502020204030204"/>
              <a:ea typeface="等线"/>
              <a:cs typeface="Calibri"/>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2600">
              <a:solidFill>
                <a:prstClr val="black"/>
              </a:solidFill>
              <a:latin typeface="Calibri" panose="020F0502020204030204"/>
              <a:ea typeface="等线" panose="02010600030101010101" pitchFamily="2" charset="-122"/>
            </a:endParaRPr>
          </a:p>
          <a:p>
            <a:pPr>
              <a:defRPr/>
            </a:pPr>
            <a:r>
              <a:rPr lang="en-US" sz="2600">
                <a:latin typeface="Calibri" panose="020F0502020204030204"/>
                <a:ea typeface="等线"/>
              </a:rPr>
              <a:t>There are around 3 million rows of data in the alpha table and 19 million rows of data in the numeric table.</a:t>
            </a:r>
            <a:endParaRPr lang="en-US" sz="2600">
              <a:latin typeface="Calibri" panose="020F0502020204030204"/>
              <a:ea typeface="等线"/>
              <a:cs typeface="Calibri"/>
            </a:endParaRPr>
          </a:p>
          <a:p>
            <a:pPr marL="0" indent="0">
              <a:buNone/>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14B61378-AF8F-FA45-8264-1ECA600C6D1C}"/>
              </a:ext>
            </a:extLst>
          </p:cNvPr>
          <p:cNvPicPr>
            <a:picLocks noChangeAspect="1"/>
          </p:cNvPicPr>
          <p:nvPr/>
        </p:nvPicPr>
        <p:blipFill rotWithShape="1">
          <a:blip r:embed="rId4"/>
          <a:srcRect t="8461"/>
          <a:stretch/>
        </p:blipFill>
        <p:spPr>
          <a:xfrm>
            <a:off x="5916989" y="2285989"/>
            <a:ext cx="5239059" cy="3198714"/>
          </a:xfrm>
          <a:prstGeom prst="rect">
            <a:avLst/>
          </a:prstGeom>
        </p:spPr>
      </p:pic>
      <p:sp>
        <p:nvSpPr>
          <p:cNvPr id="2" name="TextBox 1">
            <a:extLst>
              <a:ext uri="{FF2B5EF4-FFF2-40B4-BE49-F238E27FC236}">
                <a16:creationId xmlns:a16="http://schemas.microsoft.com/office/drawing/2014/main" id="{F73A0CF5-A6A7-A04A-AD0C-2CD3D65B0B87}"/>
              </a:ext>
            </a:extLst>
          </p:cNvPr>
          <p:cNvSpPr txBox="1"/>
          <p:nvPr/>
        </p:nvSpPr>
        <p:spPr>
          <a:xfrm>
            <a:off x="5914006" y="2045964"/>
            <a:ext cx="5486400" cy="307777"/>
          </a:xfrm>
          <a:prstGeom prst="rect">
            <a:avLst/>
          </a:prstGeom>
          <a:noFill/>
        </p:spPr>
        <p:txBody>
          <a:bodyPr wrap="square" lIns="91440" tIns="45720" rIns="91440" bIns="45720" rtlCol="0" anchor="t">
            <a:spAutoFit/>
          </a:bodyPr>
          <a:lstStyle/>
          <a:p>
            <a:r>
              <a:rPr lang="en-US" sz="1400" b="1"/>
              <a:t> Table 2</a:t>
            </a:r>
            <a:r>
              <a:rPr lang="en-US" sz="1400"/>
              <a:t>. Column names and types for each raw data table.</a:t>
            </a:r>
          </a:p>
        </p:txBody>
      </p:sp>
      <p:sp>
        <p:nvSpPr>
          <p:cNvPr id="3" name="Slide Number Placeholder 2">
            <a:extLst>
              <a:ext uri="{FF2B5EF4-FFF2-40B4-BE49-F238E27FC236}">
                <a16:creationId xmlns:a16="http://schemas.microsoft.com/office/drawing/2014/main" id="{F4EB7C52-C155-3C43-ACEF-B0A9F4683E5F}"/>
              </a:ext>
            </a:extLst>
          </p:cNvPr>
          <p:cNvSpPr>
            <a:spLocks noGrp="1"/>
          </p:cNvSpPr>
          <p:nvPr>
            <p:ph type="sldNum" sz="quarter" idx="12"/>
          </p:nvPr>
        </p:nvSpPr>
        <p:spPr/>
        <p:txBody>
          <a:bodyPr/>
          <a:lstStyle/>
          <a:p>
            <a:fld id="{9860EDB8-5305-433F-BE41-D7A86D811DB3}" type="slidenum">
              <a:rPr lang="en-US" smtClean="0"/>
              <a:pPr/>
              <a:t>6</a:t>
            </a:fld>
            <a:endParaRPr lang="en-US"/>
          </a:p>
        </p:txBody>
      </p:sp>
    </p:spTree>
    <p:extLst>
      <p:ext uri="{BB962C8B-B14F-4D97-AF65-F5344CB8AC3E}">
        <p14:creationId xmlns:p14="http://schemas.microsoft.com/office/powerpoint/2010/main" val="1573390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 name="Title 1">
            <a:extLst>
              <a:ext uri="{FF2B5EF4-FFF2-40B4-BE49-F238E27FC236}">
                <a16:creationId xmlns:a16="http://schemas.microsoft.com/office/drawing/2014/main" id="{450679BC-C848-644A-B88C-AF433D49C82B}"/>
              </a:ext>
            </a:extLst>
          </p:cNvPr>
          <p:cNvSpPr>
            <a:spLocks noGrp="1"/>
          </p:cNvSpPr>
          <p:nvPr>
            <p:ph type="title"/>
          </p:nvPr>
        </p:nvSpPr>
        <p:spPr>
          <a:xfrm>
            <a:off x="1179226" y="559118"/>
            <a:ext cx="9833548" cy="1066802"/>
          </a:xfrm>
        </p:spPr>
        <p:txBody>
          <a:bodyPr anchor="b">
            <a:normAutofit/>
          </a:bodyPr>
          <a:lstStyle/>
          <a:p>
            <a:pPr algn="ctr"/>
            <a:r>
              <a:rPr lang="en-US" sz="4800" b="1">
                <a:solidFill>
                  <a:schemeClr val="accent6">
                    <a:lumMod val="50000"/>
                  </a:schemeClr>
                </a:solidFill>
              </a:rPr>
              <a:t>Correlating Data with Cost Report</a:t>
            </a:r>
          </a:p>
        </p:txBody>
      </p:sp>
      <p:pic>
        <p:nvPicPr>
          <p:cNvPr id="16" name="Picture 15">
            <a:extLst>
              <a:ext uri="{FF2B5EF4-FFF2-40B4-BE49-F238E27FC236}">
                <a16:creationId xmlns:a16="http://schemas.microsoft.com/office/drawing/2014/main" id="{9A6FA14F-F5CE-CA42-9843-CCFDB384543A}"/>
              </a:ext>
            </a:extLst>
          </p:cNvPr>
          <p:cNvPicPr>
            <a:picLocks noChangeAspect="1"/>
          </p:cNvPicPr>
          <p:nvPr/>
        </p:nvPicPr>
        <p:blipFill>
          <a:blip r:embed="rId2"/>
          <a:stretch>
            <a:fillRect/>
          </a:stretch>
        </p:blipFill>
        <p:spPr>
          <a:xfrm>
            <a:off x="4037061" y="6271141"/>
            <a:ext cx="4117571" cy="460707"/>
          </a:xfrm>
          <a:prstGeom prst="rect">
            <a:avLst/>
          </a:prstGeom>
        </p:spPr>
      </p:pic>
      <p:sp>
        <p:nvSpPr>
          <p:cNvPr id="17" name="Content Placeholder 2">
            <a:extLst>
              <a:ext uri="{FF2B5EF4-FFF2-40B4-BE49-F238E27FC236}">
                <a16:creationId xmlns:a16="http://schemas.microsoft.com/office/drawing/2014/main" id="{EB546138-CCDB-734F-B1A8-2B45F32E2275}"/>
              </a:ext>
            </a:extLst>
          </p:cNvPr>
          <p:cNvSpPr txBox="1">
            <a:spLocks/>
          </p:cNvSpPr>
          <p:nvPr/>
        </p:nvSpPr>
        <p:spPr>
          <a:xfrm>
            <a:off x="890534" y="1760015"/>
            <a:ext cx="4890426" cy="432287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400" dirty="0">
                <a:latin typeface="Calibri" panose="020F0502020204030204"/>
                <a:ea typeface="等线"/>
              </a:rPr>
              <a:t>Table 3 shows the relationship between</a:t>
            </a:r>
            <a:r>
              <a:rPr kumimoji="0" lang="en-US" altLang="zh-CN" sz="2400" b="0" i="0" u="none" strike="noStrike" kern="1200" cap="none" spc="0" normalizeH="0" baseline="0" noProof="0" dirty="0">
                <a:ln>
                  <a:noFill/>
                </a:ln>
                <a:effectLst/>
                <a:uLnTx/>
                <a:uFillTx/>
                <a:latin typeface="Calibri" panose="020F0502020204030204"/>
                <a:ea typeface="等线"/>
                <a:cs typeface="+mn-cs"/>
              </a:rPr>
              <a:t> </a:t>
            </a:r>
            <a:r>
              <a:rPr lang="en-US" sz="2400" dirty="0">
                <a:latin typeface="Calibri" panose="020F0502020204030204"/>
                <a:ea typeface="等线"/>
              </a:rPr>
              <a:t>the fields of a cost report and the corresponding raw data.</a:t>
            </a:r>
            <a:endParaRPr lang="en-US" sz="2400" b="0" i="0" u="none" strike="noStrike" kern="1200" cap="none" spc="0" normalizeH="0" baseline="0" noProof="0" dirty="0">
              <a:ln>
                <a:noFill/>
              </a:ln>
              <a:effectLst/>
              <a:uLnTx/>
              <a:uFillTx/>
              <a:latin typeface="Calibri" panose="020F0502020204030204"/>
              <a:ea typeface="等线"/>
              <a:cs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2400" dirty="0">
                <a:latin typeface="Calibri" panose="020F0502020204030204"/>
                <a:ea typeface="等线"/>
              </a:rPr>
              <a:t>The </a:t>
            </a:r>
            <a:r>
              <a:rPr lang="en-US" sz="2400" b="1" dirty="0">
                <a:solidFill>
                  <a:srgbClr val="FF0000"/>
                </a:solidFill>
                <a:latin typeface="Calibri" panose="020F0502020204030204"/>
                <a:ea typeface="等线"/>
              </a:rPr>
              <a:t>report number</a:t>
            </a:r>
            <a:r>
              <a:rPr lang="en-US" sz="2400" dirty="0">
                <a:latin typeface="Calibri" panose="020F0502020204030204"/>
                <a:ea typeface="等线"/>
              </a:rPr>
              <a:t> is shared between all four of the raw data tables.</a:t>
            </a:r>
            <a:endParaRPr lang="en-US" sz="2400" b="0" i="0" u="none" strike="noStrike" kern="1200" cap="none" spc="0" normalizeH="0" baseline="0" noProof="0" dirty="0">
              <a:ln>
                <a:noFill/>
              </a:ln>
              <a:effectLst/>
              <a:uLnTx/>
              <a:uFillTx/>
              <a:latin typeface="Calibri" panose="020F0502020204030204"/>
              <a:ea typeface="等线"/>
              <a:cs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EF60AA4E-9761-0B46-9E83-40F547EC4D12}"/>
              </a:ext>
            </a:extLst>
          </p:cNvPr>
          <p:cNvSpPr txBox="1"/>
          <p:nvPr/>
        </p:nvSpPr>
        <p:spPr>
          <a:xfrm>
            <a:off x="5939984" y="2041407"/>
            <a:ext cx="5486400" cy="307777"/>
          </a:xfrm>
          <a:prstGeom prst="rect">
            <a:avLst/>
          </a:prstGeom>
          <a:noFill/>
        </p:spPr>
        <p:txBody>
          <a:bodyPr wrap="square" lIns="91440" tIns="45720" rIns="91440" bIns="45720" rtlCol="0" anchor="t">
            <a:spAutoFit/>
          </a:bodyPr>
          <a:lstStyle/>
          <a:p>
            <a:r>
              <a:rPr lang="en-US" sz="1400" b="1"/>
              <a:t>Table 3</a:t>
            </a:r>
            <a:r>
              <a:rPr lang="en-US" sz="1400"/>
              <a:t>. A sample cost report compared to the raw data tables.</a:t>
            </a:r>
          </a:p>
        </p:txBody>
      </p:sp>
      <p:sp>
        <p:nvSpPr>
          <p:cNvPr id="2" name="Slide Number Placeholder 1">
            <a:extLst>
              <a:ext uri="{FF2B5EF4-FFF2-40B4-BE49-F238E27FC236}">
                <a16:creationId xmlns:a16="http://schemas.microsoft.com/office/drawing/2014/main" id="{3A65A902-30A4-1444-AB46-BAFA08D111D7}"/>
              </a:ext>
            </a:extLst>
          </p:cNvPr>
          <p:cNvSpPr>
            <a:spLocks noGrp="1"/>
          </p:cNvSpPr>
          <p:nvPr>
            <p:ph type="sldNum" sz="quarter" idx="12"/>
          </p:nvPr>
        </p:nvSpPr>
        <p:spPr/>
        <p:txBody>
          <a:bodyPr/>
          <a:lstStyle/>
          <a:p>
            <a:fld id="{9860EDB8-5305-433F-BE41-D7A86D811DB3}" type="slidenum">
              <a:rPr lang="en-US" smtClean="0"/>
              <a:pPr/>
              <a:t>7</a:t>
            </a:fld>
            <a:endParaRPr lang="en-US"/>
          </a:p>
        </p:txBody>
      </p:sp>
      <p:pic>
        <p:nvPicPr>
          <p:cNvPr id="3" name="Picture 3" descr="A picture containing table&#10;&#10;Description automatically generated">
            <a:extLst>
              <a:ext uri="{FF2B5EF4-FFF2-40B4-BE49-F238E27FC236}">
                <a16:creationId xmlns:a16="http://schemas.microsoft.com/office/drawing/2014/main" id="{CF16B954-6315-B91B-9B5D-BAC2C4800721}"/>
              </a:ext>
            </a:extLst>
          </p:cNvPr>
          <p:cNvPicPr>
            <a:picLocks noChangeAspect="1"/>
          </p:cNvPicPr>
          <p:nvPr/>
        </p:nvPicPr>
        <p:blipFill>
          <a:blip r:embed="rId3"/>
          <a:stretch>
            <a:fillRect/>
          </a:stretch>
        </p:blipFill>
        <p:spPr>
          <a:xfrm>
            <a:off x="6001093" y="2311311"/>
            <a:ext cx="5146831" cy="3304254"/>
          </a:xfrm>
          <a:prstGeom prst="rect">
            <a:avLst/>
          </a:prstGeom>
        </p:spPr>
      </p:pic>
    </p:spTree>
    <p:extLst>
      <p:ext uri="{BB962C8B-B14F-4D97-AF65-F5344CB8AC3E}">
        <p14:creationId xmlns:p14="http://schemas.microsoft.com/office/powerpoint/2010/main" val="167810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8" name="Freeform: Shape 2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4" name="Freeform: Shape 3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49690836-2699-E149-A78B-32CA17E5173A}"/>
              </a:ext>
            </a:extLst>
          </p:cNvPr>
          <p:cNvSpPr>
            <a:spLocks noGrp="1"/>
          </p:cNvSpPr>
          <p:nvPr>
            <p:ph type="title"/>
          </p:nvPr>
        </p:nvSpPr>
        <p:spPr>
          <a:xfrm>
            <a:off x="1179226" y="559118"/>
            <a:ext cx="9833548" cy="1066802"/>
          </a:xfrm>
        </p:spPr>
        <p:txBody>
          <a:bodyPr anchor="b">
            <a:normAutofit/>
          </a:bodyPr>
          <a:lstStyle/>
          <a:p>
            <a:pPr algn="ctr"/>
            <a:r>
              <a:rPr lang="en-US" sz="4800" b="1">
                <a:solidFill>
                  <a:schemeClr val="accent6">
                    <a:lumMod val="50000"/>
                  </a:schemeClr>
                </a:solidFill>
                <a:ea typeface="+mj-lt"/>
                <a:cs typeface="+mj-lt"/>
              </a:rPr>
              <a:t>Locating Fields in the Cost Report</a:t>
            </a:r>
            <a:endParaRPr lang="en-US" sz="4800">
              <a:solidFill>
                <a:schemeClr val="accent6">
                  <a:lumMod val="50000"/>
                </a:schemeClr>
              </a:solidFill>
              <a:ea typeface="+mj-lt"/>
              <a:cs typeface="+mj-lt"/>
            </a:endParaRPr>
          </a:p>
        </p:txBody>
      </p:sp>
      <p:pic>
        <p:nvPicPr>
          <p:cNvPr id="15" name="Picture 14">
            <a:extLst>
              <a:ext uri="{FF2B5EF4-FFF2-40B4-BE49-F238E27FC236}">
                <a16:creationId xmlns:a16="http://schemas.microsoft.com/office/drawing/2014/main" id="{DB4DC5FA-9495-EA49-9D8D-B78899A312F4}"/>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16" name="Content Placeholder 2">
            <a:extLst>
              <a:ext uri="{FF2B5EF4-FFF2-40B4-BE49-F238E27FC236}">
                <a16:creationId xmlns:a16="http://schemas.microsoft.com/office/drawing/2014/main" id="{6F4BC1B4-E667-9548-A2AE-20AAB0CFBBC9}"/>
              </a:ext>
            </a:extLst>
          </p:cNvPr>
          <p:cNvSpPr txBox="1">
            <a:spLocks/>
          </p:cNvSpPr>
          <p:nvPr/>
        </p:nvSpPr>
        <p:spPr>
          <a:xfrm>
            <a:off x="728664" y="1906596"/>
            <a:ext cx="4885055" cy="440656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a:defRPr/>
            </a:pPr>
            <a:r>
              <a:rPr lang="en-US" sz="2400" dirty="0">
                <a:latin typeface="Calibri" panose="020F0502020204030204"/>
                <a:ea typeface="等线"/>
              </a:rPr>
              <a:t>The </a:t>
            </a:r>
            <a:r>
              <a:rPr lang="en-US" sz="2400" b="1" dirty="0">
                <a:solidFill>
                  <a:schemeClr val="accent2"/>
                </a:solidFill>
                <a:latin typeface="Calibri" panose="020F0502020204030204"/>
                <a:ea typeface="等线"/>
              </a:rPr>
              <a:t>worksheet code</a:t>
            </a:r>
            <a:r>
              <a:rPr lang="en-US" sz="2400" dirty="0">
                <a:latin typeface="Calibri" panose="020F0502020204030204"/>
                <a:ea typeface="等线"/>
              </a:rPr>
              <a:t> refers to a particular section of the cost report.</a:t>
            </a:r>
            <a:endParaRPr lang="en-US" sz="2400" dirty="0">
              <a:latin typeface="Calibri" panose="020F0502020204030204"/>
              <a:ea typeface="等线"/>
              <a:cs typeface="Calibri"/>
            </a:endParaRPr>
          </a:p>
          <a:p>
            <a:pPr>
              <a:defRPr/>
            </a:pPr>
            <a:endParaRPr lang="en-US" sz="2400" dirty="0">
              <a:solidFill>
                <a:srgbClr val="000000"/>
              </a:solidFill>
              <a:latin typeface="Calibri" panose="020F0502020204030204"/>
              <a:ea typeface="等线"/>
            </a:endParaRPr>
          </a:p>
          <a:p>
            <a:pPr>
              <a:defRPr/>
            </a:pPr>
            <a:r>
              <a:rPr lang="en-US" sz="2400" dirty="0">
                <a:solidFill>
                  <a:schemeClr val="tx1">
                    <a:lumMod val="95000"/>
                    <a:lumOff val="5000"/>
                  </a:schemeClr>
                </a:solidFill>
                <a:latin typeface="Calibri" panose="020F0502020204030204"/>
                <a:ea typeface="等线"/>
              </a:rPr>
              <a:t>The </a:t>
            </a:r>
            <a:r>
              <a:rPr lang="en-US" sz="2400" b="1" dirty="0">
                <a:solidFill>
                  <a:srgbClr val="E8AE00"/>
                </a:solidFill>
                <a:latin typeface="Calibri" panose="020F0502020204030204"/>
                <a:ea typeface="等线"/>
              </a:rPr>
              <a:t>line</a:t>
            </a:r>
            <a:r>
              <a:rPr lang="en-US" sz="2400" dirty="0">
                <a:solidFill>
                  <a:srgbClr val="E8AE00"/>
                </a:solidFill>
                <a:latin typeface="Calibri" panose="020F0502020204030204"/>
                <a:ea typeface="等线"/>
              </a:rPr>
              <a:t> </a:t>
            </a:r>
            <a:r>
              <a:rPr kumimoji="0" lang="en-US" sz="2400" b="0" i="0" u="none" strike="noStrike" kern="1200" cap="none" spc="0" normalizeH="0" baseline="0" noProof="0" dirty="0">
                <a:ln>
                  <a:noFill/>
                </a:ln>
                <a:effectLst/>
                <a:uLnTx/>
                <a:uFillTx/>
                <a:latin typeface="Calibri" panose="020F0502020204030204"/>
                <a:ea typeface="等线"/>
                <a:cs typeface="+mn-cs"/>
              </a:rPr>
              <a:t>and </a:t>
            </a:r>
            <a:r>
              <a:rPr kumimoji="0" lang="en-US" sz="2400" b="1" i="0" u="none" strike="noStrike" kern="1200" cap="none" spc="0" normalizeH="0" baseline="0" noProof="0" dirty="0">
                <a:ln>
                  <a:noFill/>
                </a:ln>
                <a:solidFill>
                  <a:srgbClr val="00B050"/>
                </a:solidFill>
                <a:effectLst/>
                <a:uLnTx/>
                <a:uFillTx/>
                <a:latin typeface="Calibri" panose="020F0502020204030204"/>
                <a:ea typeface="等线"/>
                <a:cs typeface="+mn-cs"/>
              </a:rPr>
              <a:t>column numbers</a:t>
            </a:r>
            <a:r>
              <a:rPr kumimoji="0" lang="en-US" sz="2400" b="0" i="0" u="none" strike="noStrike" kern="1200" cap="none" spc="0" normalizeH="0" baseline="0" noProof="0" dirty="0">
                <a:ln>
                  <a:noFill/>
                </a:ln>
                <a:effectLst/>
                <a:uLnTx/>
                <a:uFillTx/>
                <a:latin typeface="Calibri" panose="020F0502020204030204"/>
                <a:ea typeface="等线"/>
                <a:cs typeface="+mn-cs"/>
              </a:rPr>
              <a:t> refer to specific rows and columns for that </a:t>
            </a:r>
            <a:r>
              <a:rPr lang="en-US" sz="2400" dirty="0">
                <a:latin typeface="Calibri" panose="020F0502020204030204"/>
                <a:ea typeface="等线"/>
              </a:rPr>
              <a:t>worksheet</a:t>
            </a:r>
            <a:r>
              <a:rPr kumimoji="0" lang="en-US" sz="2400" b="0" i="0" u="none" strike="noStrike" kern="1200" cap="none" spc="0" normalizeH="0" baseline="0" noProof="0" dirty="0">
                <a:ln>
                  <a:noFill/>
                </a:ln>
                <a:effectLst/>
                <a:uLnTx/>
                <a:uFillTx/>
                <a:latin typeface="Calibri" panose="020F0502020204030204"/>
                <a:ea typeface="等线"/>
                <a:cs typeface="+mn-cs"/>
              </a:rPr>
              <a:t> in the report.</a:t>
            </a:r>
            <a:endParaRPr lang="en-US" sz="2400" b="0" i="0" u="none" strike="noStrike" kern="1200" cap="none" spc="0" normalizeH="0" baseline="0" noProof="0" dirty="0">
              <a:ln>
                <a:noFill/>
              </a:ln>
              <a:effectLst/>
              <a:uLnTx/>
              <a:uFillTx/>
              <a:latin typeface="Calibri" panose="020F0502020204030204"/>
              <a:ea typeface="等线"/>
              <a:cs typeface="Calibri"/>
            </a:endParaRPr>
          </a:p>
          <a:p>
            <a:pPr marR="0" lvl="0" algn="l" defTabSz="914400">
              <a:lnSpc>
                <a:spcPct val="90000"/>
              </a:lnSpc>
              <a:spcBef>
                <a:spcPts val="1000"/>
              </a:spcBef>
              <a:spcAft>
                <a:spcPts val="0"/>
              </a:spcAft>
              <a:buClrTx/>
              <a:buSzTx/>
              <a:tabLst/>
              <a:defRPr/>
            </a:pPr>
            <a:endParaRPr lang="en-US" sz="2400" b="0" i="0" u="none" strike="noStrike" kern="1200" cap="none" spc="0" normalizeH="0" baseline="0" noProof="0" dirty="0">
              <a:ln>
                <a:noFill/>
              </a:ln>
              <a:solidFill>
                <a:prstClr val="black"/>
              </a:solidFill>
              <a:effectLst/>
              <a:uLnTx/>
              <a:uFillTx/>
              <a:latin typeface="Calibri" panose="020F0502020204030204"/>
              <a:ea typeface="等线"/>
              <a:cs typeface="Calibri"/>
            </a:endParaRPr>
          </a:p>
          <a:p>
            <a:pPr>
              <a:defRPr/>
            </a:pPr>
            <a:r>
              <a:rPr lang="en-US" sz="2400" dirty="0">
                <a:latin typeface="Calibri" panose="020F0502020204030204"/>
                <a:ea typeface="等线"/>
                <a:cs typeface="Calibri"/>
              </a:rPr>
              <a:t>The numeric table contains </a:t>
            </a:r>
            <a:r>
              <a:rPr lang="en-US" sz="2400" b="1" dirty="0">
                <a:solidFill>
                  <a:srgbClr val="00349C"/>
                </a:solidFill>
                <a:latin typeface="Calibri" panose="020F0502020204030204"/>
                <a:ea typeface="等线"/>
                <a:cs typeface="Calibri"/>
              </a:rPr>
              <a:t>numeric fields</a:t>
            </a:r>
            <a:r>
              <a:rPr lang="en-US" sz="2400" dirty="0">
                <a:latin typeface="Calibri" panose="020F0502020204030204"/>
                <a:ea typeface="等线"/>
                <a:cs typeface="Calibri"/>
              </a:rPr>
              <a:t>, while the alphanumeric table contains </a:t>
            </a:r>
            <a:r>
              <a:rPr lang="en-US" sz="2400" b="1" dirty="0">
                <a:solidFill>
                  <a:srgbClr val="D194FF"/>
                </a:solidFill>
                <a:latin typeface="Calibri" panose="020F0502020204030204"/>
                <a:ea typeface="等线"/>
                <a:cs typeface="Calibri"/>
              </a:rPr>
              <a:t>text fields</a:t>
            </a:r>
            <a:r>
              <a:rPr lang="en-US" sz="2400" dirty="0">
                <a:latin typeface="Calibri" panose="020F0502020204030204"/>
                <a:ea typeface="等线"/>
                <a:cs typeface="Calibri"/>
              </a:rPr>
              <a:t>.</a:t>
            </a:r>
            <a:endParaRPr lang="en-US" sz="2400" b="0" i="0" u="none" strike="noStrike" kern="1200" cap="none" spc="0" normalizeH="0" baseline="0" noProof="0" dirty="0">
              <a:ln>
                <a:noFill/>
              </a:ln>
              <a:effectLst/>
              <a:uLnTx/>
              <a:uFillTx/>
              <a:latin typeface="Calibri" panose="020F0502020204030204"/>
              <a:ea typeface="等线"/>
              <a:cs typeface="Calibri"/>
            </a:endParaRPr>
          </a:p>
          <a:p>
            <a:pPr marL="0" indent="0">
              <a:buNone/>
              <a:defRPr/>
            </a:pPr>
            <a:endParaRPr lang="en-US" sz="2400" dirty="0">
              <a:solidFill>
                <a:prstClr val="black"/>
              </a:solidFill>
              <a:latin typeface="Calibri" panose="020F0502020204030204"/>
              <a:ea typeface="等线"/>
              <a:cs typeface="Calibri" panose="020F0502020204030204"/>
            </a:endParaRPr>
          </a:p>
          <a:p>
            <a:pPr marL="0" indent="0">
              <a:buNone/>
              <a:defRPr/>
            </a:pPr>
            <a:endParaRPr lang="en-US" sz="2400" dirty="0">
              <a:solidFill>
                <a:prstClr val="black"/>
              </a:solidFill>
              <a:latin typeface="Calibri" panose="020F0502020204030204"/>
              <a:cs typeface="Calibri" panose="020F0502020204030204"/>
            </a:endParaRPr>
          </a:p>
        </p:txBody>
      </p:sp>
      <p:sp>
        <p:nvSpPr>
          <p:cNvPr id="17" name="TextBox 16">
            <a:extLst>
              <a:ext uri="{FF2B5EF4-FFF2-40B4-BE49-F238E27FC236}">
                <a16:creationId xmlns:a16="http://schemas.microsoft.com/office/drawing/2014/main" id="{E8642C7C-915B-714F-89E1-75C7E3DC139F}"/>
              </a:ext>
            </a:extLst>
          </p:cNvPr>
          <p:cNvSpPr txBox="1"/>
          <p:nvPr/>
        </p:nvSpPr>
        <p:spPr>
          <a:xfrm>
            <a:off x="6033194" y="1977908"/>
            <a:ext cx="6093467" cy="307777"/>
          </a:xfrm>
          <a:prstGeom prst="rect">
            <a:avLst/>
          </a:prstGeom>
          <a:noFill/>
        </p:spPr>
        <p:txBody>
          <a:bodyPr wrap="square" lIns="91440" tIns="45720" rIns="91440" bIns="45720" rtlCol="0" anchor="t">
            <a:spAutoFit/>
          </a:bodyPr>
          <a:lstStyle/>
          <a:p>
            <a:r>
              <a:rPr lang="en-US" sz="1400" b="1">
                <a:ea typeface="+mn-lt"/>
                <a:cs typeface="+mn-lt"/>
              </a:rPr>
              <a:t>Table 3</a:t>
            </a:r>
            <a:r>
              <a:rPr lang="en-US" sz="1400">
                <a:ea typeface="+mn-lt"/>
                <a:cs typeface="+mn-lt"/>
              </a:rPr>
              <a:t>. A sample cost report compared to the raw data tables.</a:t>
            </a:r>
          </a:p>
        </p:txBody>
      </p:sp>
      <p:sp>
        <p:nvSpPr>
          <p:cNvPr id="2" name="Slide Number Placeholder 1">
            <a:extLst>
              <a:ext uri="{FF2B5EF4-FFF2-40B4-BE49-F238E27FC236}">
                <a16:creationId xmlns:a16="http://schemas.microsoft.com/office/drawing/2014/main" id="{6C23AB59-2CEE-0542-AEDF-6A35E484A882}"/>
              </a:ext>
            </a:extLst>
          </p:cNvPr>
          <p:cNvSpPr>
            <a:spLocks noGrp="1"/>
          </p:cNvSpPr>
          <p:nvPr>
            <p:ph type="sldNum" sz="quarter" idx="12"/>
          </p:nvPr>
        </p:nvSpPr>
        <p:spPr/>
        <p:txBody>
          <a:bodyPr/>
          <a:lstStyle/>
          <a:p>
            <a:fld id="{9860EDB8-5305-433F-BE41-D7A86D811DB3}" type="slidenum">
              <a:rPr lang="en-US" smtClean="0"/>
              <a:pPr/>
              <a:t>8</a:t>
            </a:fld>
            <a:endParaRPr lang="en-US"/>
          </a:p>
        </p:txBody>
      </p:sp>
      <p:pic>
        <p:nvPicPr>
          <p:cNvPr id="3" name="Picture 3" descr="A picture containing table&#10;&#10;Description automatically generated">
            <a:extLst>
              <a:ext uri="{FF2B5EF4-FFF2-40B4-BE49-F238E27FC236}">
                <a16:creationId xmlns:a16="http://schemas.microsoft.com/office/drawing/2014/main" id="{43E813C6-4F2C-6F9D-59A2-D8DAEFEF2F76}"/>
              </a:ext>
            </a:extLst>
          </p:cNvPr>
          <p:cNvPicPr>
            <a:picLocks noChangeAspect="1"/>
          </p:cNvPicPr>
          <p:nvPr/>
        </p:nvPicPr>
        <p:blipFill>
          <a:blip r:embed="rId4"/>
          <a:stretch>
            <a:fillRect/>
          </a:stretch>
        </p:blipFill>
        <p:spPr>
          <a:xfrm>
            <a:off x="6069687" y="2285972"/>
            <a:ext cx="5088365" cy="3284418"/>
          </a:xfrm>
          <a:prstGeom prst="rect">
            <a:avLst/>
          </a:prstGeom>
        </p:spPr>
      </p:pic>
    </p:spTree>
    <p:extLst>
      <p:ext uri="{BB962C8B-B14F-4D97-AF65-F5344CB8AC3E}">
        <p14:creationId xmlns:p14="http://schemas.microsoft.com/office/powerpoint/2010/main" val="157468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9" name="Freeform: Shape 4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5" name="Freeform: Shape 5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1" name="Title 1">
            <a:extLst>
              <a:ext uri="{FF2B5EF4-FFF2-40B4-BE49-F238E27FC236}">
                <a16:creationId xmlns:a16="http://schemas.microsoft.com/office/drawing/2014/main" id="{8F0470C3-3F7E-C442-A688-EC368860611F}"/>
              </a:ext>
            </a:extLst>
          </p:cNvPr>
          <p:cNvSpPr>
            <a:spLocks noGrp="1"/>
          </p:cNvSpPr>
          <p:nvPr>
            <p:ph type="title"/>
          </p:nvPr>
        </p:nvSpPr>
        <p:spPr>
          <a:xfrm>
            <a:off x="1179226" y="530542"/>
            <a:ext cx="9833548" cy="1066802"/>
          </a:xfrm>
        </p:spPr>
        <p:txBody>
          <a:bodyPr anchor="b">
            <a:normAutofit/>
          </a:bodyPr>
          <a:lstStyle/>
          <a:p>
            <a:pPr algn="ctr"/>
            <a:r>
              <a:rPr lang="en-US" sz="4800" b="1" dirty="0">
                <a:solidFill>
                  <a:schemeClr val="accent6">
                    <a:lumMod val="50000"/>
                  </a:schemeClr>
                </a:solidFill>
              </a:rPr>
              <a:t>Medicaid Utilization</a:t>
            </a:r>
          </a:p>
        </p:txBody>
      </p:sp>
      <p:pic>
        <p:nvPicPr>
          <p:cNvPr id="23" name="Picture 22">
            <a:extLst>
              <a:ext uri="{FF2B5EF4-FFF2-40B4-BE49-F238E27FC236}">
                <a16:creationId xmlns:a16="http://schemas.microsoft.com/office/drawing/2014/main" id="{D962DD04-6660-1742-AD9C-29886AAE1745}"/>
              </a:ext>
            </a:extLst>
          </p:cNvPr>
          <p:cNvPicPr>
            <a:picLocks noChangeAspect="1"/>
          </p:cNvPicPr>
          <p:nvPr/>
        </p:nvPicPr>
        <p:blipFill>
          <a:blip r:embed="rId3"/>
          <a:stretch>
            <a:fillRect/>
          </a:stretch>
        </p:blipFill>
        <p:spPr>
          <a:xfrm>
            <a:off x="4037061" y="6271141"/>
            <a:ext cx="4117571" cy="460707"/>
          </a:xfrm>
          <a:prstGeom prst="rect">
            <a:avLst/>
          </a:prstGeom>
        </p:spPr>
      </p:pic>
      <p:sp>
        <p:nvSpPr>
          <p:cNvPr id="24" name="Content Placeholder 2">
            <a:extLst>
              <a:ext uri="{FF2B5EF4-FFF2-40B4-BE49-F238E27FC236}">
                <a16:creationId xmlns:a16="http://schemas.microsoft.com/office/drawing/2014/main" id="{8610E6B3-AC20-E947-8100-4F23266E04E1}"/>
              </a:ext>
            </a:extLst>
          </p:cNvPr>
          <p:cNvSpPr txBox="1">
            <a:spLocks/>
          </p:cNvSpPr>
          <p:nvPr/>
        </p:nvSpPr>
        <p:spPr>
          <a:xfrm>
            <a:off x="1564152" y="2131792"/>
            <a:ext cx="9063387" cy="413258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Content Placeholder 2">
            <a:extLst>
              <a:ext uri="{FF2B5EF4-FFF2-40B4-BE49-F238E27FC236}">
                <a16:creationId xmlns:a16="http://schemas.microsoft.com/office/drawing/2014/main" id="{432FAD93-7692-8243-BC2F-51F0A2D2DABC}"/>
              </a:ext>
            </a:extLst>
          </p:cNvPr>
          <p:cNvSpPr>
            <a:spLocks noGrp="1"/>
          </p:cNvSpPr>
          <p:nvPr>
            <p:ph idx="1"/>
          </p:nvPr>
        </p:nvSpPr>
        <p:spPr>
          <a:xfrm>
            <a:off x="838199" y="1412120"/>
            <a:ext cx="10829750" cy="4974825"/>
          </a:xfrm>
        </p:spPr>
        <p:txBody>
          <a:bodyPr vert="horz" lIns="91440" tIns="45720" rIns="91440" bIns="45720" rtlCol="0" anchor="t">
            <a:normAutofit/>
          </a:bodyPr>
          <a:lstStyle/>
          <a:p>
            <a:endParaRPr lang="en-US" dirty="0"/>
          </a:p>
          <a:p>
            <a:r>
              <a:rPr lang="en-US" sz="2400" dirty="0"/>
              <a:t>The ratio between its total Medicaid Patient Days and Total Patient Days.</a:t>
            </a:r>
          </a:p>
          <a:p>
            <a:endParaRPr lang="en-US" sz="2400" dirty="0">
              <a:cs typeface="Calibri"/>
            </a:endParaRPr>
          </a:p>
          <a:p>
            <a:r>
              <a:rPr lang="en-US" sz="2400" dirty="0">
                <a:solidFill>
                  <a:prstClr val="black"/>
                </a:solidFill>
                <a:latin typeface="Calibri" panose="020F0502020204030204" pitchFamily="34" charset="0"/>
              </a:rPr>
              <a:t>Total Medicaid Patient Days:</a:t>
            </a:r>
          </a:p>
          <a:p>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endParaRPr lang="en-US" sz="2400" dirty="0">
              <a:solidFill>
                <a:prstClr val="black"/>
              </a:solidFill>
              <a:latin typeface="Calibri" panose="020F0502020204030204" pitchFamily="34" charset="0"/>
            </a:endParaRPr>
          </a:p>
          <a:p>
            <a:r>
              <a:rPr lang="en-US" sz="2400" dirty="0">
                <a:solidFill>
                  <a:prstClr val="black"/>
                </a:solidFill>
                <a:latin typeface="Calibri" panose="020F0502020204030204" pitchFamily="34" charset="0"/>
              </a:rPr>
              <a:t>Total Patient Days:</a:t>
            </a:r>
          </a:p>
          <a:p>
            <a:pPr marL="0" indent="0">
              <a:buNone/>
            </a:pPr>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pPr marL="0" indent="0">
              <a:buNone/>
            </a:pPr>
            <a:endParaRPr lang="en-US" dirty="0">
              <a:solidFill>
                <a:prstClr val="black"/>
              </a:solidFill>
              <a:latin typeface="Calibri" panose="020F0502020204030204" pitchFamily="34" charset="0"/>
            </a:endParaRPr>
          </a:p>
          <a:p>
            <a:endParaRPr lang="en-US" b="1" dirty="0">
              <a:solidFill>
                <a:prstClr val="black"/>
              </a:solidFill>
              <a:latin typeface="Calibri" panose="020F0502020204030204" pitchFamily="34" charset="0"/>
            </a:endParaRPr>
          </a:p>
          <a:p>
            <a:endParaRPr lang="en-US" b="1" dirty="0"/>
          </a:p>
          <a:p>
            <a:endParaRPr lang="en-US" dirty="0"/>
          </a:p>
          <a:p>
            <a:endParaRPr lang="en-US" dirty="0"/>
          </a:p>
        </p:txBody>
      </p:sp>
      <p:pic>
        <p:nvPicPr>
          <p:cNvPr id="26" name="Picture 2">
            <a:extLst>
              <a:ext uri="{FF2B5EF4-FFF2-40B4-BE49-F238E27FC236}">
                <a16:creationId xmlns:a16="http://schemas.microsoft.com/office/drawing/2014/main" id="{03BB159C-2B90-E54E-A1CE-18FEC276B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62" y="3573927"/>
            <a:ext cx="10249368" cy="7008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6E63124A-6845-E84C-9E0C-75BABF3F7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262" y="5533123"/>
            <a:ext cx="10249368" cy="33962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06B7CFD-DCFB-7740-8CBD-A9979CF3771E}"/>
              </a:ext>
            </a:extLst>
          </p:cNvPr>
          <p:cNvSpPr txBox="1"/>
          <p:nvPr/>
        </p:nvSpPr>
        <p:spPr>
          <a:xfrm>
            <a:off x="773321" y="3206048"/>
            <a:ext cx="10596373" cy="307777"/>
          </a:xfrm>
          <a:prstGeom prst="rect">
            <a:avLst/>
          </a:prstGeom>
          <a:noFill/>
        </p:spPr>
        <p:txBody>
          <a:bodyPr wrap="square" lIns="91440" tIns="45720" rIns="91440" bIns="45720" rtlCol="0" anchor="t">
            <a:spAutoFit/>
          </a:bodyPr>
          <a:lstStyle/>
          <a:p>
            <a:r>
              <a:rPr lang="en-US" sz="1400" b="1" dirty="0"/>
              <a:t>Table 4</a:t>
            </a:r>
            <a:r>
              <a:rPr lang="en-US" sz="1400" dirty="0"/>
              <a:t>.  Breakdown of the total Medicaid patient days.</a:t>
            </a:r>
          </a:p>
        </p:txBody>
      </p:sp>
      <p:sp>
        <p:nvSpPr>
          <p:cNvPr id="29" name="TextBox 28">
            <a:extLst>
              <a:ext uri="{FF2B5EF4-FFF2-40B4-BE49-F238E27FC236}">
                <a16:creationId xmlns:a16="http://schemas.microsoft.com/office/drawing/2014/main" id="{AFBDD140-3F15-4149-AB1B-8EF3F4535317}"/>
              </a:ext>
            </a:extLst>
          </p:cNvPr>
          <p:cNvSpPr txBox="1"/>
          <p:nvPr/>
        </p:nvSpPr>
        <p:spPr>
          <a:xfrm>
            <a:off x="783136" y="5147878"/>
            <a:ext cx="10596373" cy="307777"/>
          </a:xfrm>
          <a:prstGeom prst="rect">
            <a:avLst/>
          </a:prstGeom>
          <a:noFill/>
        </p:spPr>
        <p:txBody>
          <a:bodyPr wrap="square" lIns="91440" tIns="45720" rIns="91440" bIns="45720" rtlCol="0" anchor="t">
            <a:spAutoFit/>
          </a:bodyPr>
          <a:lstStyle/>
          <a:p>
            <a:r>
              <a:rPr lang="en-US" sz="1400" b="1" dirty="0"/>
              <a:t>Table 5</a:t>
            </a:r>
            <a:r>
              <a:rPr lang="en-US" sz="1400" dirty="0"/>
              <a:t>. Breakdown of the total patient days.</a:t>
            </a:r>
          </a:p>
        </p:txBody>
      </p:sp>
      <p:sp>
        <p:nvSpPr>
          <p:cNvPr id="2" name="Slide Number Placeholder 1">
            <a:extLst>
              <a:ext uri="{FF2B5EF4-FFF2-40B4-BE49-F238E27FC236}">
                <a16:creationId xmlns:a16="http://schemas.microsoft.com/office/drawing/2014/main" id="{69F1492F-A652-A449-A636-3FCB7F07763F}"/>
              </a:ext>
            </a:extLst>
          </p:cNvPr>
          <p:cNvSpPr>
            <a:spLocks noGrp="1"/>
          </p:cNvSpPr>
          <p:nvPr>
            <p:ph type="sldNum" sz="quarter" idx="12"/>
          </p:nvPr>
        </p:nvSpPr>
        <p:spPr/>
        <p:txBody>
          <a:bodyPr/>
          <a:lstStyle/>
          <a:p>
            <a:fld id="{9860EDB8-5305-433F-BE41-D7A86D811DB3}" type="slidenum">
              <a:rPr lang="en-US" smtClean="0"/>
              <a:pPr/>
              <a:t>9</a:t>
            </a:fld>
            <a:endParaRPr lang="en-US"/>
          </a:p>
        </p:txBody>
      </p:sp>
    </p:spTree>
    <p:extLst>
      <p:ext uri="{BB962C8B-B14F-4D97-AF65-F5344CB8AC3E}">
        <p14:creationId xmlns:p14="http://schemas.microsoft.com/office/powerpoint/2010/main" val="212849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F4E64B8C-1504-084D-8E1D-8C02D2DD622A}" vid="{1086960A-9F30-E841-A1FB-3548D8489B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2390</Words>
  <Application>Microsoft Macintosh PowerPoint</Application>
  <PresentationFormat>Widescreen</PresentationFormat>
  <Paragraphs>561</Paragraphs>
  <Slides>31</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Calibri Light</vt:lpstr>
      <vt:lpstr>Cambria Math</vt:lpstr>
      <vt:lpstr>Times New Roman</vt:lpstr>
      <vt:lpstr>Office Theme</vt:lpstr>
      <vt:lpstr>Custom Design</vt:lpstr>
      <vt:lpstr>Identifying Reimbursement Opportunities for Healthcare Providers and Professionals</vt:lpstr>
      <vt:lpstr>Outline</vt:lpstr>
      <vt:lpstr>Objectives</vt:lpstr>
      <vt:lpstr>PowerPoint Presentation</vt:lpstr>
      <vt:lpstr>PowerPoint Presentation</vt:lpstr>
      <vt:lpstr>Unpacking the Data</vt:lpstr>
      <vt:lpstr>Correlating Data with Cost Report</vt:lpstr>
      <vt:lpstr>Locating Fields in the Cost Report</vt:lpstr>
      <vt:lpstr>Medicaid Utilization</vt:lpstr>
      <vt:lpstr>Supplemental Security Income</vt:lpstr>
      <vt:lpstr>PowerPoint Presentation</vt:lpstr>
      <vt:lpstr>Cost-to-Charge Ratio</vt:lpstr>
      <vt:lpstr>Workflow Chart</vt:lpstr>
      <vt:lpstr>Indexing the Data</vt:lpstr>
      <vt:lpstr>Outer Join</vt:lpstr>
      <vt:lpstr>Graphical User Interface</vt:lpstr>
      <vt:lpstr>Initial DSH Percentage Calculation</vt:lpstr>
      <vt:lpstr>Initial DSH Histogram</vt:lpstr>
      <vt:lpstr>Corrected DSH Percentage Calculation</vt:lpstr>
      <vt:lpstr>DSH Patient Percentage Histogram</vt:lpstr>
      <vt:lpstr>DSH Patient Percentage Trends </vt:lpstr>
      <vt:lpstr>PowerPoint Presentation</vt:lpstr>
      <vt:lpstr>DSH: Urban vs. Rural Hospitals</vt:lpstr>
      <vt:lpstr>DSH Percentage by State</vt:lpstr>
      <vt:lpstr>Medicaid Expansion</vt:lpstr>
      <vt:lpstr>Action of Each State</vt:lpstr>
      <vt:lpstr>Individual Prediction of DSH Percentage</vt:lpstr>
      <vt:lpstr>Conclusions</vt:lpstr>
      <vt:lpstr>Recommendations</vt:lpstr>
      <vt:lpstr>Acknowledgements</vt:lpstr>
      <vt:lpstr>Thank you !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Flight Delay caused by Weather</dc:title>
  <dc:subject/>
  <dc:creator>Wang, Siqiang</dc:creator>
  <cp:keywords/>
  <dc:description/>
  <cp:lastModifiedBy>Wang, Siqiang</cp:lastModifiedBy>
  <cp:revision>4</cp:revision>
  <dcterms:created xsi:type="dcterms:W3CDTF">2021-12-08T21:03:37Z</dcterms:created>
  <dcterms:modified xsi:type="dcterms:W3CDTF">2022-04-30T05:28:05Z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